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17"/>
  </p:notesMasterIdLst>
  <p:handoutMasterIdLst>
    <p:handoutMasterId r:id="rId18"/>
  </p:handoutMasterIdLst>
  <p:sldIdLst>
    <p:sldId id="1195" r:id="rId5"/>
    <p:sldId id="1212" r:id="rId6"/>
    <p:sldId id="1200" r:id="rId7"/>
    <p:sldId id="1225" r:id="rId8"/>
    <p:sldId id="1213" r:id="rId9"/>
    <p:sldId id="1215" r:id="rId10"/>
    <p:sldId id="1228" r:id="rId11"/>
    <p:sldId id="1230" r:id="rId12"/>
    <p:sldId id="1232" r:id="rId13"/>
    <p:sldId id="1234" r:id="rId14"/>
    <p:sldId id="1217" r:id="rId15"/>
    <p:sldId id="1194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361"/>
    <a:srgbClr val="2C437F"/>
    <a:srgbClr val="F8A64D"/>
    <a:srgbClr val="663C77"/>
    <a:srgbClr val="2C427E"/>
    <a:srgbClr val="1E3C7D"/>
    <a:srgbClr val="E3771E"/>
    <a:srgbClr val="EB7D1D"/>
    <a:srgbClr val="EF7F1C"/>
    <a:srgbClr val="EF9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82A13-460E-C852-1347-4F02E1980077}" v="144" dt="2024-08-05T21:29:46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5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64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44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 dirty="0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Título presentación</a:t>
            </a:r>
            <a:endParaRPr lang="es-CL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Mes y año</a:t>
            </a:r>
          </a:p>
        </p:txBody>
      </p:sp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 dirty="0"/>
              <a:t>¿Alguna pregunta </a:t>
            </a:r>
            <a:br>
              <a:rPr lang="es-MX" dirty="0"/>
            </a:br>
            <a:r>
              <a:rPr lang="es-MX" dirty="0"/>
              <a:t>o comentario?</a:t>
            </a:r>
            <a:endParaRPr lang="es-CL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65969C-0062-564B-8329-5318EFA9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¡Muchas gracias!</a:t>
            </a:r>
            <a:endParaRPr lang="es-CL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C3E054-EBC8-A843-8C6D-E02E8748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2B214-C334-6C4E-9997-F63D54AB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Introducción general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4E53D3-8C4B-764B-BE93-F714A45A1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capítulo</a:t>
            </a:r>
            <a:endParaRPr lang="es-CL" dirty="0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01.</a:t>
            </a:r>
            <a:endParaRPr 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04.</a:t>
            </a:r>
            <a:endParaRPr lang="es-CL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 dirty="0"/>
              <a:t>06.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Contenidos</a:t>
            </a:r>
            <a:endParaRPr lang="es-CL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734CEEE-8653-E04B-9CDB-FEACBB6E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del capítulo</a:t>
            </a:r>
            <a:endParaRPr lang="es-CL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00.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44ED63-E331-C644-9F8F-8E9A48E11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 dirty="0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6078EC-57DD-C24D-805C-20EBB641E0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Título de esta página</a:t>
            </a:r>
            <a:endParaRPr lang="es-CL" dirty="0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dirty="0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00.</a:t>
            </a:r>
            <a:endParaRPr lang="es-CL" dirty="0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 este capítulo</a:t>
            </a:r>
            <a:endParaRPr lang="es-CL" dirty="0"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174294EA-5490-054D-A312-B0FCB50D6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19-08-2024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7751" y="1807160"/>
            <a:ext cx="7711271" cy="2529149"/>
          </a:xfrm>
        </p:spPr>
        <p:txBody>
          <a:bodyPr/>
          <a:lstStyle/>
          <a:p>
            <a:r>
              <a:rPr lang="es-MX" noProof="1">
                <a:latin typeface="Verdana"/>
                <a:ea typeface="Verdana"/>
              </a:rPr>
              <a:t>Tidy data: Función pivot_wider()</a:t>
            </a:r>
            <a:endParaRPr lang="es-MX" noProof="1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 dirty="0">
                <a:latin typeface="Verdana"/>
                <a:ea typeface="Verdana"/>
              </a:rPr>
              <a:t>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F1CF80-239C-5646-A7AC-88A2634A0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noProof="1">
                <a:latin typeface="Verdana"/>
                <a:ea typeface="Verdana"/>
              </a:rPr>
              <a:t>Función pivot_wider()</a:t>
            </a:r>
            <a:endParaRPr lang="es-ES" noProof="1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E4A7344-D208-3ED0-B7C9-B25178497E71}"/>
              </a:ext>
            </a:extLst>
          </p:cNvPr>
          <p:cNvSpPr>
            <a:spLocks noGrp="1"/>
          </p:cNvSpPr>
          <p:nvPr/>
        </p:nvSpPr>
        <p:spPr>
          <a:xfrm>
            <a:off x="748765" y="488121"/>
            <a:ext cx="6123196" cy="194449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800" noProof="1">
                <a:latin typeface="Verdana"/>
                <a:ea typeface="Verdana"/>
              </a:rPr>
              <a:t>Ejecutamos código...</a:t>
            </a:r>
            <a:endParaRPr lang="es-ES" sz="2800" noProof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ABB93-3380-8D7E-35A0-789AB6CAC3C7}"/>
              </a:ext>
            </a:extLst>
          </p:cNvPr>
          <p:cNvSpPr>
            <a:spLocks noGrp="1"/>
          </p:cNvSpPr>
          <p:nvPr/>
        </p:nvSpPr>
        <p:spPr>
          <a:xfrm>
            <a:off x="379888" y="1275527"/>
            <a:ext cx="5612148" cy="558355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calidad::ene %&gt;%</a:t>
            </a:r>
            <a:endParaRPr lang="es-ES" sz="1800" dirty="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  group_by(region, sexo) %&gt;%</a:t>
            </a:r>
            <a:endParaRPr lang="es-CL" sz="1800" dirty="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  summarise(n = n()) %&gt;%</a:t>
            </a:r>
            <a:endParaRPr lang="es-CL" sz="1800" dirty="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  pivot_wider(names_from = sexo,</a:t>
            </a:r>
            <a:endParaRPr lang="es-CL" sz="1800" dirty="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                    values_from = n,</a:t>
            </a:r>
            <a:endParaRPr lang="es-CL" sz="1800" dirty="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noProof="1">
                <a:solidFill>
                  <a:srgbClr val="122361"/>
                </a:solidFill>
                <a:highlight>
                  <a:srgbClr val="FFFF00"/>
                </a:highlight>
                <a:latin typeface="Consolas"/>
                <a:ea typeface="Verdana"/>
              </a:rPr>
              <a:t>                     names_prefix = "sexo" )</a:t>
            </a:r>
            <a:endParaRPr lang="es-CL" sz="2000" dirty="0">
              <a:solidFill>
                <a:srgbClr val="122361"/>
              </a:solidFill>
              <a:highlight>
                <a:srgbClr val="FFFF00"/>
              </a:highlight>
              <a:latin typeface="Verdana"/>
              <a:ea typeface="Verdana"/>
            </a:endParaRPr>
          </a:p>
          <a:p>
            <a:endParaRPr lang="es-CL" sz="1800" b="1" noProof="1">
              <a:solidFill>
                <a:schemeClr val="bg1"/>
              </a:solidFill>
            </a:endParaRPr>
          </a:p>
          <a:p>
            <a:endParaRPr lang="es-CL" sz="1800" noProof="1">
              <a:solidFill>
                <a:schemeClr val="bg1"/>
              </a:solidFill>
            </a:endParaRPr>
          </a:p>
          <a:p>
            <a:endParaRPr lang="es-CL" sz="1800" dirty="0">
              <a:solidFill>
                <a:schemeClr val="bg1"/>
              </a:solidFill>
            </a:endParaRPr>
          </a:p>
          <a:p>
            <a:endParaRPr lang="es-CL" sz="1800" dirty="0">
              <a:solidFill>
                <a:schemeClr val="bg1"/>
              </a:solidFill>
              <a:latin typeface="Verdana"/>
              <a:ea typeface="Verdana"/>
            </a:endParaRPr>
          </a:p>
          <a:p>
            <a:endParaRPr lang="es-CL" sz="1800" dirty="0">
              <a:solidFill>
                <a:schemeClr val="bg1"/>
              </a:solidFill>
            </a:endParaRPr>
          </a:p>
          <a:p>
            <a:endParaRPr lang="es-CL" sz="1800" dirty="0">
              <a:latin typeface="Verdana"/>
              <a:ea typeface="Verdana"/>
            </a:endParaRPr>
          </a:p>
          <a:p>
            <a:endParaRPr lang="es-CL" sz="2000" dirty="0"/>
          </a:p>
          <a:p>
            <a:endParaRPr lang="es-CL" sz="2000" dirty="0"/>
          </a:p>
          <a:p>
            <a:endParaRPr lang="es-CL" sz="4000"/>
          </a:p>
          <a:p>
            <a:endParaRPr lang="es-CL" sz="4000"/>
          </a:p>
          <a:p>
            <a:endParaRPr lang="es-CL" sz="4000"/>
          </a:p>
          <a:p>
            <a:endParaRPr lang="es-CL"/>
          </a:p>
          <a:p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383EE7-30D5-6903-D5FE-2E9558466098}"/>
              </a:ext>
            </a:extLst>
          </p:cNvPr>
          <p:cNvSpPr txBox="1"/>
          <p:nvPr/>
        </p:nvSpPr>
        <p:spPr>
          <a:xfrm>
            <a:off x="6548699" y="408490"/>
            <a:ext cx="5397500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000" b="1" dirty="0">
                <a:latin typeface="Verdana"/>
                <a:ea typeface="Verdana"/>
              </a:rPr>
              <a:t>Visualización de consola</a:t>
            </a:r>
            <a:r>
              <a:rPr lang="es-CL" sz="2000" dirty="0">
                <a:latin typeface="Verdana"/>
                <a:ea typeface="Verdana"/>
              </a:rPr>
              <a:t>:</a:t>
            </a:r>
          </a:p>
          <a:p>
            <a:endParaRPr lang="es-CL" sz="2000" dirty="0">
              <a:latin typeface="Verdana"/>
              <a:ea typeface="Verdana"/>
              <a:cs typeface="Calibri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 # A </a:t>
            </a:r>
            <a:r>
              <a:rPr lang="es-CL" err="1">
                <a:latin typeface="Consolas"/>
                <a:ea typeface="Verdana"/>
                <a:cs typeface="Calibri"/>
              </a:rPr>
              <a:t>tibble</a:t>
            </a:r>
            <a:r>
              <a:rPr lang="es-CL" dirty="0">
                <a:latin typeface="Consolas"/>
                <a:ea typeface="Verdana"/>
                <a:cs typeface="Calibri"/>
              </a:rPr>
              <a:t>: 16 × 3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 # </a:t>
            </a:r>
            <a:r>
              <a:rPr lang="es-CL" err="1">
                <a:latin typeface="Consolas"/>
                <a:ea typeface="Verdana"/>
                <a:cs typeface="Calibri"/>
              </a:rPr>
              <a:t>Groups</a:t>
            </a:r>
            <a:r>
              <a:rPr lang="es-CL" dirty="0">
                <a:latin typeface="Consolas"/>
                <a:ea typeface="Verdana"/>
                <a:cs typeface="Calibri"/>
              </a:rPr>
              <a:t>:   </a:t>
            </a:r>
            <a:r>
              <a:rPr lang="es-CL" err="1">
                <a:latin typeface="Consolas"/>
                <a:ea typeface="Verdana"/>
                <a:cs typeface="Calibri"/>
              </a:rPr>
              <a:t>region</a:t>
            </a:r>
            <a:r>
              <a:rPr lang="es-CL" dirty="0">
                <a:latin typeface="Consolas"/>
                <a:ea typeface="Verdana"/>
                <a:cs typeface="Calibri"/>
              </a:rPr>
              <a:t> [16]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   </a:t>
            </a:r>
            <a:r>
              <a:rPr lang="es-CL" err="1">
                <a:latin typeface="Consolas"/>
                <a:ea typeface="Verdana"/>
                <a:cs typeface="Calibri"/>
              </a:rPr>
              <a:t>region</a:t>
            </a:r>
            <a:r>
              <a:rPr lang="es-CL" dirty="0">
                <a:latin typeface="Consolas"/>
                <a:ea typeface="Verdana"/>
                <a:cs typeface="Calibri"/>
              </a:rPr>
              <a:t> sexo1 sexo2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    &lt;</a:t>
            </a:r>
            <a:r>
              <a:rPr lang="es-CL" err="1">
                <a:latin typeface="Consolas"/>
                <a:ea typeface="Verdana"/>
                <a:cs typeface="Calibri"/>
              </a:rPr>
              <a:t>dbl</a:t>
            </a:r>
            <a:r>
              <a:rPr lang="es-CL" dirty="0">
                <a:latin typeface="Consolas"/>
                <a:ea typeface="Verdana"/>
                <a:cs typeface="Calibri"/>
              </a:rPr>
              <a:t>&gt; &lt;</a:t>
            </a:r>
            <a:r>
              <a:rPr lang="es-CL" err="1">
                <a:latin typeface="Consolas"/>
                <a:ea typeface="Verdana"/>
                <a:cs typeface="Calibri"/>
              </a:rPr>
              <a:t>int</a:t>
            </a:r>
            <a:r>
              <a:rPr lang="es-CL" dirty="0">
                <a:latin typeface="Consolas"/>
                <a:ea typeface="Verdana"/>
                <a:cs typeface="Calibri"/>
              </a:rPr>
              <a:t>&gt; &lt;</a:t>
            </a:r>
            <a:r>
              <a:rPr lang="es-CL" err="1">
                <a:latin typeface="Consolas"/>
                <a:ea typeface="Verdana"/>
                <a:cs typeface="Calibri"/>
              </a:rPr>
              <a:t>int</a:t>
            </a:r>
            <a:r>
              <a:rPr lang="es-CL" dirty="0">
                <a:latin typeface="Consolas"/>
                <a:ea typeface="Verdana"/>
                <a:cs typeface="Calibri"/>
              </a:rPr>
              <a:t>&gt;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1      1  1187  1288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2      2  1536  1601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3      3  1409  1524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4      4  2481  2679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5      5  5296  5829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6      6  2611  2806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7      7  3121  3313</a:t>
            </a:r>
            <a:endParaRPr lang="es-CL">
              <a:latin typeface="Consolas"/>
              <a:ea typeface="Verdana"/>
            </a:endParaRPr>
          </a:p>
          <a:p>
            <a:r>
              <a:rPr lang="es-CL" dirty="0">
                <a:latin typeface="Consolas"/>
                <a:ea typeface="Verdana"/>
                <a:cs typeface="Calibri"/>
              </a:rPr>
              <a:t>##  8      8  4975  5742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  9      9  2204  2420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 10     10  3128  3226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 11     11  1003  1014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 12     12   915   947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 13     13  7184  8117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 14     14  1771  1920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 15     15  1481  1543</a:t>
            </a:r>
            <a:endParaRPr lang="es-CL">
              <a:latin typeface="Consolas"/>
            </a:endParaRPr>
          </a:p>
          <a:p>
            <a:r>
              <a:rPr lang="es-CL" dirty="0">
                <a:solidFill>
                  <a:srgbClr val="122361"/>
                </a:solidFill>
                <a:latin typeface="Consolas"/>
                <a:ea typeface="Verdana"/>
                <a:cs typeface="Calibri"/>
              </a:rPr>
              <a:t>## 16     16  1687  1884</a:t>
            </a:r>
            <a:endParaRPr lang="es-CL" dirty="0">
              <a:latin typeface="Consolas"/>
            </a:endParaRPr>
          </a:p>
        </p:txBody>
      </p:sp>
      <p:pic>
        <p:nvPicPr>
          <p:cNvPr id="14" name="Imagen 13" descr="Interfaz de usuario gráfica&#10;&#10;Descripción generada automáticamente" hidden="1">
            <a:extLst>
              <a:ext uri="{FF2B5EF4-FFF2-40B4-BE49-F238E27FC236}">
                <a16:creationId xmlns:a16="http://schemas.microsoft.com/office/drawing/2014/main" id="{34B08EB6-DE00-AC6D-B55B-4917E3BA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3810000"/>
            <a:ext cx="3060700" cy="3048000"/>
          </a:xfrm>
          <a:prstGeom prst="rect">
            <a:avLst/>
          </a:prstGeom>
        </p:spPr>
      </p:pic>
      <p:pic>
        <p:nvPicPr>
          <p:cNvPr id="16" name="Imagen 1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CF4DE95-0F71-C922-2685-4BB70BE9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22700"/>
            <a:ext cx="3327400" cy="3403600"/>
          </a:xfrm>
          <a:prstGeom prst="rect">
            <a:avLst/>
          </a:prstGeom>
        </p:spPr>
      </p:pic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122361"/>
                </a:solidFill>
                <a:latin typeface="Verdana"/>
                <a:ea typeface="Verdana"/>
              </a:rPr>
              <a:t>01.</a:t>
            </a:r>
            <a:endParaRPr lang="es-ES" dirty="0">
              <a:solidFill>
                <a:srgbClr val="1223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5673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397DC4-D5A1-DE4C-88C4-5F7E45F69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8035" y="2440303"/>
            <a:ext cx="5692058" cy="482251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Función </a:t>
            </a:r>
            <a:r>
              <a:rPr lang="es-CL" dirty="0" err="1">
                <a:latin typeface="Verdana"/>
                <a:ea typeface="Verdana"/>
              </a:rPr>
              <a:t>pivot_wider</a:t>
            </a:r>
            <a:r>
              <a:rPr lang="es-CL" dirty="0">
                <a:latin typeface="Verdana"/>
                <a:ea typeface="Verdana"/>
              </a:rPr>
              <a:t>()</a:t>
            </a:r>
            <a:endParaRPr lang="es-CL" dirty="0" err="1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A38AB7F-C588-3242-84E9-FF2B1A9ABF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934531" y="2440154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52D78C1-FB6D-C545-B50E-59AA38CD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4034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415514"/>
            <a:ext cx="6568898" cy="788363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CL" sz="3800" dirty="0">
                <a:latin typeface="Verdana"/>
                <a:ea typeface="Verdana"/>
              </a:rPr>
              <a:t>Función </a:t>
            </a:r>
            <a:r>
              <a:rPr lang="es-CL" sz="3800" dirty="0" err="1">
                <a:latin typeface="Verdana"/>
                <a:ea typeface="Verdana"/>
              </a:rPr>
              <a:t>pivot_wider</a:t>
            </a:r>
            <a:r>
              <a:rPr lang="es-CL" sz="3800" dirty="0">
                <a:latin typeface="Verdana"/>
                <a:ea typeface="Verdana"/>
              </a:rPr>
              <a:t>()</a:t>
            </a:r>
            <a:endParaRPr lang="es-CL" sz="3800" dirty="0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10796039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753184" y="403769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MX" altLang="es-CL" dirty="0">
                <a:latin typeface="Verdana"/>
                <a:ea typeface="Verdana"/>
              </a:rPr>
              <a:t>Introducción</a:t>
            </a:r>
            <a:endParaRPr lang="es-MX" alt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endParaRPr 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CL" sz="200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noProof="1">
                <a:latin typeface="Verdana"/>
                <a:ea typeface="Verdana"/>
              </a:rPr>
              <a:t>Función pivot_wider()</a:t>
            </a:r>
            <a:endParaRPr lang="es-CL" noProof="1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8760E17-C2BD-C8AA-6060-4E3E193F4BAE}"/>
              </a:ext>
            </a:extLst>
          </p:cNvPr>
          <p:cNvSpPr txBox="1">
            <a:spLocks/>
          </p:cNvSpPr>
          <p:nvPr/>
        </p:nvSpPr>
        <p:spPr>
          <a:xfrm>
            <a:off x="751723" y="1716114"/>
            <a:ext cx="6274183" cy="474392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2000" noProof="1">
                <a:latin typeface="Verdana"/>
                <a:ea typeface="Verdana"/>
              </a:rPr>
              <a:t>En ocasiones necesitamos transformar la distribución o formato de nuestros </a:t>
            </a:r>
            <a:r>
              <a:rPr lang="es-MX" altLang="es-CL" sz="2000" i="1" noProof="1">
                <a:latin typeface="Verdana"/>
                <a:ea typeface="Verdana"/>
              </a:rPr>
              <a:t>dataframes</a:t>
            </a:r>
            <a:r>
              <a:rPr lang="es-MX" altLang="es-CL" sz="2000" noProof="1">
                <a:latin typeface="Verdana"/>
                <a:ea typeface="Verdana"/>
              </a:rPr>
              <a:t>, desde </a:t>
            </a:r>
            <a:r>
              <a:rPr lang="es-MX" altLang="es-CL" sz="2000" b="1" noProof="1">
                <a:latin typeface="Verdana"/>
                <a:ea typeface="Verdana"/>
              </a:rPr>
              <a:t>wide </a:t>
            </a:r>
            <a:r>
              <a:rPr lang="es-MX" altLang="es-CL" sz="2000" noProof="1">
                <a:latin typeface="Verdana"/>
                <a:ea typeface="Verdana"/>
              </a:rPr>
              <a:t>a </a:t>
            </a:r>
            <a:r>
              <a:rPr lang="es-MX" altLang="es-CL" sz="2000" b="1" noProof="1">
                <a:latin typeface="Verdana"/>
                <a:ea typeface="Verdana"/>
              </a:rPr>
              <a:t>long</a:t>
            </a:r>
            <a:r>
              <a:rPr lang="es-MX" altLang="es-CL" sz="2000" noProof="1">
                <a:latin typeface="Verdana"/>
                <a:ea typeface="Verdana"/>
              </a:rPr>
              <a:t>, o viceversa.</a:t>
            </a:r>
            <a:endParaRPr lang="es-MX" altLang="es-CL" sz="2000" noProof="1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2000" noProof="1">
                <a:latin typeface="Verdana"/>
                <a:ea typeface="Verdana"/>
              </a:rPr>
              <a:t>Para esto el paquete </a:t>
            </a:r>
            <a:r>
              <a:rPr lang="es-MX" altLang="es-CL" sz="2000" b="1" noProof="1">
                <a:latin typeface="Verdana"/>
                <a:ea typeface="Verdana"/>
              </a:rPr>
              <a:t>tidyr </a:t>
            </a:r>
            <a:r>
              <a:rPr lang="es-MX" altLang="es-CL" sz="2000" noProof="1">
                <a:latin typeface="Verdana"/>
                <a:ea typeface="Verdana"/>
              </a:rPr>
              <a:t>nos ofrece las funciones </a:t>
            </a:r>
            <a:r>
              <a:rPr lang="es-MX" altLang="es-CL" sz="2000" b="1" noProof="1">
                <a:latin typeface="Verdana"/>
                <a:ea typeface="Verdana"/>
              </a:rPr>
              <a:t>pivot_longer()</a:t>
            </a:r>
            <a:r>
              <a:rPr lang="es-MX" altLang="es-CL" sz="2000" noProof="1">
                <a:latin typeface="Verdana"/>
                <a:ea typeface="Verdana"/>
              </a:rPr>
              <a:t> y</a:t>
            </a:r>
            <a:r>
              <a:rPr lang="es-MX" altLang="es-CL" sz="2000" b="1" noProof="1">
                <a:latin typeface="Verdana"/>
                <a:ea typeface="Verdana"/>
              </a:rPr>
              <a:t> pivot_wider()</a:t>
            </a:r>
            <a:r>
              <a:rPr lang="es-MX" altLang="es-CL" sz="2000" noProof="1">
                <a:latin typeface="Verdana"/>
                <a:ea typeface="Verdana"/>
              </a:rPr>
              <a:t>.</a:t>
            </a:r>
            <a:endParaRPr lang="es-MX" altLang="es-CL" sz="2000" noProof="1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2000" noProof="1">
                <a:solidFill>
                  <a:srgbClr val="122361"/>
                </a:solidFill>
                <a:latin typeface="Verdana"/>
                <a:ea typeface="Verdana"/>
              </a:rPr>
              <a:t>En esta presentación, revisaremos la función </a:t>
            </a:r>
            <a:r>
              <a:rPr lang="es-MX" altLang="es-CL" sz="2000" b="1" noProof="1">
                <a:solidFill>
                  <a:srgbClr val="122361"/>
                </a:solidFill>
                <a:latin typeface="Verdana"/>
                <a:ea typeface="Verdana"/>
              </a:rPr>
              <a:t>pivot_wider()</a:t>
            </a:r>
            <a:r>
              <a:rPr lang="es-MX" altLang="es-CL" sz="2000" noProof="1">
                <a:solidFill>
                  <a:srgbClr val="122361"/>
                </a:solidFill>
                <a:latin typeface="Verdana"/>
                <a:ea typeface="Verdana"/>
              </a:rPr>
              <a:t>.</a:t>
            </a:r>
          </a:p>
          <a:p>
            <a:pPr>
              <a:lnSpc>
                <a:spcPct val="150000"/>
              </a:lnSpc>
            </a:pPr>
            <a:endParaRPr lang="es-MX" sz="2000" dirty="0">
              <a:solidFill>
                <a:srgbClr val="333333"/>
              </a:solidFill>
              <a:latin typeface="Consolas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2000" b="1"/>
          </a:p>
          <a:p>
            <a:endParaRPr lang="es-CL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B3DC348-332B-6E6E-6063-4647982C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3" y="1720644"/>
            <a:ext cx="4006646" cy="4006646"/>
          </a:xfrm>
          <a:prstGeom prst="rect">
            <a:avLst/>
          </a:prstGeom>
        </p:spPr>
      </p:pic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8273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780" y="478200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ES" dirty="0">
                <a:latin typeface="Verdana"/>
                <a:ea typeface="Verdana"/>
              </a:rPr>
              <a:t>Utilidades de </a:t>
            </a:r>
            <a:r>
              <a:rPr lang="es-ES" noProof="1">
                <a:latin typeface="Verdana"/>
                <a:ea typeface="Verdana"/>
              </a:rPr>
              <a:t>pivot_wider</a:t>
            </a:r>
            <a:r>
              <a:rPr lang="es-ES" dirty="0">
                <a:latin typeface="Verdana"/>
                <a:ea typeface="Verdana"/>
              </a:rPr>
              <a:t>()</a:t>
            </a:r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364D47-5C3C-F79A-6B14-67D324BAD535}"/>
              </a:ext>
            </a:extLst>
          </p:cNvPr>
          <p:cNvSpPr>
            <a:spLocks noGrp="1"/>
          </p:cNvSpPr>
          <p:nvPr/>
        </p:nvSpPr>
        <p:spPr>
          <a:xfrm>
            <a:off x="731058" y="1622964"/>
            <a:ext cx="5888295" cy="451887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har char="•"/>
            </a:pPr>
            <a:r>
              <a:rPr lang="es-CL" sz="1800" dirty="0">
                <a:latin typeface="Verdana"/>
                <a:ea typeface="Verdana"/>
              </a:rPr>
              <a:t>Esta función, en contraste con </a:t>
            </a:r>
            <a:r>
              <a:rPr lang="es-CL" sz="1800" err="1">
                <a:latin typeface="Verdana"/>
                <a:ea typeface="Verdana"/>
              </a:rPr>
              <a:t>pivot_longer</a:t>
            </a:r>
            <a:r>
              <a:rPr lang="es-CL" sz="1800" dirty="0">
                <a:latin typeface="Verdana"/>
                <a:ea typeface="Verdana"/>
              </a:rPr>
              <a:t>(), ordena un </a:t>
            </a:r>
            <a:r>
              <a:rPr lang="es-CL" sz="1800" err="1">
                <a:latin typeface="Verdana"/>
                <a:ea typeface="Verdana"/>
              </a:rPr>
              <a:t>dataframe</a:t>
            </a:r>
            <a:r>
              <a:rPr lang="es-CL" sz="1800" dirty="0">
                <a:latin typeface="Verdana"/>
                <a:ea typeface="Verdana"/>
              </a:rPr>
              <a:t> </a:t>
            </a:r>
            <a:r>
              <a:rPr lang="es-CL" sz="1800" b="1" dirty="0">
                <a:latin typeface="Verdana"/>
                <a:ea typeface="Verdana"/>
              </a:rPr>
              <a:t>permitiendo mostrar categorías de una variable como columnas de un </a:t>
            </a:r>
            <a:r>
              <a:rPr lang="es-CL" sz="1800" b="1" i="1" err="1">
                <a:latin typeface="Verdana"/>
                <a:ea typeface="Verdana"/>
              </a:rPr>
              <a:t>dataframe</a:t>
            </a:r>
            <a:r>
              <a:rPr lang="es-CL" sz="1800" b="1" dirty="0">
                <a:latin typeface="Verdana"/>
                <a:ea typeface="Verdana"/>
              </a:rPr>
              <a:t>.</a:t>
            </a:r>
            <a:endParaRPr lang="es-CL" sz="1800" b="1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altLang="es-CL" sz="1800" noProof="1">
                <a:latin typeface="Verdana"/>
                <a:ea typeface="Verdana"/>
              </a:rPr>
              <a:t>Incrementa el número de las columnas y disminuye el número de las filas.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s-MX" sz="1800" noProof="1">
                <a:latin typeface="Verdana"/>
                <a:ea typeface="Verdana"/>
              </a:rPr>
              <a:t>El formato </a:t>
            </a:r>
            <a:r>
              <a:rPr lang="es-MX" sz="1800" b="1" noProof="1">
                <a:latin typeface="Verdana"/>
                <a:ea typeface="Verdana"/>
              </a:rPr>
              <a:t>wide </a:t>
            </a:r>
            <a:r>
              <a:rPr lang="es-MX" sz="1800" noProof="1">
                <a:latin typeface="Verdana"/>
                <a:ea typeface="Verdana"/>
              </a:rPr>
              <a:t>es útil para la presentación de cuadros resumen con doble entrada y es más legible para los humanos.</a:t>
            </a:r>
            <a:endParaRPr lang="es-MX" sz="1800" b="1" noProof="1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1800" b="1" dirty="0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C5F9FD04-3F2D-DBD5-6F9E-03F350D3CC3B}"/>
              </a:ext>
            </a:extLst>
          </p:cNvPr>
          <p:cNvSpPr txBox="1">
            <a:spLocks/>
          </p:cNvSpPr>
          <p:nvPr/>
        </p:nvSpPr>
        <p:spPr>
          <a:xfrm>
            <a:off x="756641" y="-82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noProof="1">
                <a:latin typeface="Verdana"/>
                <a:ea typeface="Verdana"/>
              </a:rPr>
              <a:t>Función pivot_wider()</a:t>
            </a:r>
            <a:endParaRPr lang="es-CL" noProof="1"/>
          </a:p>
        </p:txBody>
      </p: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80B1476D-8DA6-266E-8364-2A839503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1500169"/>
            <a:ext cx="4113512" cy="5009182"/>
          </a:xfrm>
          <a:prstGeom prst="rect">
            <a:avLst/>
          </a:prstGeom>
        </p:spPr>
      </p:pic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05221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F1CF80-239C-5646-A7AC-88A2634A0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noProof="1">
                <a:latin typeface="Verdana"/>
                <a:ea typeface="Verdana"/>
              </a:rPr>
              <a:t>Función pivot_wider()</a:t>
            </a:r>
            <a:endParaRPr lang="es-ES" noProof="1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E4A7344-D208-3ED0-B7C9-B25178497E71}"/>
              </a:ext>
            </a:extLst>
          </p:cNvPr>
          <p:cNvSpPr>
            <a:spLocks noGrp="1"/>
          </p:cNvSpPr>
          <p:nvPr/>
        </p:nvSpPr>
        <p:spPr>
          <a:xfrm>
            <a:off x="748765" y="488121"/>
            <a:ext cx="6123196" cy="194449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600" noProof="1">
                <a:latin typeface="Verdana"/>
                <a:ea typeface="Verdana"/>
              </a:rPr>
              <a:t>Ejecutando pivot_wider()</a:t>
            </a:r>
            <a:endParaRPr lang="es-ES" sz="2600" noProof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ABB93-3380-8D7E-35A0-789AB6CAC3C7}"/>
              </a:ext>
            </a:extLst>
          </p:cNvPr>
          <p:cNvSpPr>
            <a:spLocks noGrp="1"/>
          </p:cNvSpPr>
          <p:nvPr/>
        </p:nvSpPr>
        <p:spPr>
          <a:xfrm>
            <a:off x="580414" y="1262827"/>
            <a:ext cx="5211096" cy="558355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noProof="1">
                <a:solidFill>
                  <a:schemeClr val="bg1"/>
                </a:solidFill>
                <a:latin typeface="Verdana"/>
                <a:ea typeface="Verdana"/>
              </a:rPr>
              <a:t>Creamos objetos "df1" y "df2" a partir de nuestro dataframe y ejecutamos:</a:t>
            </a:r>
            <a:endParaRPr lang="es-CL" sz="1800" noProof="1">
              <a:solidFill>
                <a:schemeClr val="bg1"/>
              </a:solidFill>
            </a:endParaRPr>
          </a:p>
          <a:p>
            <a:endParaRPr lang="es-CL" sz="1800" noProof="1">
              <a:solidFill>
                <a:schemeClr val="bg1"/>
              </a:solidFill>
            </a:endParaRP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df1 &lt;- data.frame(region = c(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1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, 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2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),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                hombres = c(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100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, 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200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),</a:t>
            </a:r>
          </a:p>
          <a:p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                 mujeres = c(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50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, </a:t>
            </a:r>
            <a:r>
              <a:rPr lang="es-CL" sz="18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Consolas"/>
                <a:ea typeface="Verdana"/>
              </a:rPr>
              <a:t>300</a:t>
            </a:r>
            <a:r>
              <a:rPr lang="es-CL" sz="1800" noProof="1">
                <a:solidFill>
                  <a:schemeClr val="bg1"/>
                </a:solidFill>
                <a:latin typeface="Consolas"/>
                <a:ea typeface="Verdana"/>
              </a:rPr>
              <a:t>))</a:t>
            </a:r>
          </a:p>
          <a:p>
            <a:endParaRPr lang="es-CL" sz="1800" noProof="1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df2 &lt;- df1 %&gt;%</a:t>
            </a: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   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pivot_longer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(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cols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 = -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region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 , 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names_to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         =</a:t>
            </a:r>
            <a:r>
              <a:rPr lang="es-CL" sz="1800" dirty="0">
                <a:solidFill>
                  <a:srgbClr val="C00000"/>
                </a:solidFill>
                <a:latin typeface="Consolas"/>
                <a:ea typeface="Verdana"/>
              </a:rPr>
              <a:t> 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"sexo", 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values_to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 = "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total_sexo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")</a:t>
            </a: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df2</a:t>
            </a:r>
          </a:p>
          <a:p>
            <a:endParaRPr lang="es-CL" sz="1800" dirty="0">
              <a:solidFill>
                <a:schemeClr val="bg1"/>
              </a:solidFill>
            </a:endParaRPr>
          </a:p>
          <a:p>
            <a:endParaRPr lang="es-CL" sz="1800" dirty="0">
              <a:solidFill>
                <a:schemeClr val="bg1"/>
              </a:solidFill>
              <a:latin typeface="Verdana"/>
              <a:ea typeface="Verdana"/>
            </a:endParaRPr>
          </a:p>
          <a:p>
            <a:endParaRPr lang="es-CL" sz="1800" dirty="0">
              <a:solidFill>
                <a:schemeClr val="bg1"/>
              </a:solidFill>
            </a:endParaRPr>
          </a:p>
          <a:p>
            <a:endParaRPr lang="es-CL" sz="1800" dirty="0">
              <a:latin typeface="Verdana"/>
              <a:ea typeface="Verdana"/>
            </a:endParaRPr>
          </a:p>
          <a:p>
            <a:endParaRPr lang="es-CL" sz="2000" dirty="0"/>
          </a:p>
          <a:p>
            <a:endParaRPr lang="es-CL" sz="2000" dirty="0"/>
          </a:p>
          <a:p>
            <a:endParaRPr lang="es-CL" sz="4000"/>
          </a:p>
          <a:p>
            <a:endParaRPr lang="es-CL" sz="4000"/>
          </a:p>
          <a:p>
            <a:endParaRPr lang="es-CL" sz="4000"/>
          </a:p>
          <a:p>
            <a:endParaRPr lang="es-CL"/>
          </a:p>
          <a:p>
            <a:endParaRPr lang="es-CL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F55680C-F90A-973D-1AF0-EAD021239A30}"/>
              </a:ext>
            </a:extLst>
          </p:cNvPr>
          <p:cNvSpPr>
            <a:spLocks noGrp="1"/>
          </p:cNvSpPr>
          <p:nvPr/>
        </p:nvSpPr>
        <p:spPr>
          <a:xfrm>
            <a:off x="6869039" y="1259197"/>
            <a:ext cx="5208584" cy="4872742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noProof="1">
                <a:latin typeface="Verdana"/>
                <a:ea typeface="Verdana"/>
              </a:rPr>
              <a:t>Visualización de consola:</a:t>
            </a:r>
          </a:p>
          <a:p>
            <a:endParaRPr lang="es-CL" sz="1800" b="1" noProof="1">
              <a:solidFill>
                <a:srgbClr val="122361"/>
              </a:solidFill>
            </a:endParaRPr>
          </a:p>
          <a:p>
            <a:r>
              <a:rPr lang="es-CL" sz="1800" noProof="1">
                <a:solidFill>
                  <a:srgbClr val="122361"/>
                </a:solidFill>
                <a:latin typeface="Consolas"/>
                <a:ea typeface="Verdana"/>
              </a:rPr>
              <a:t>## # A tibble: 4 × 3</a:t>
            </a:r>
          </a:p>
          <a:p>
            <a:r>
              <a:rPr lang="es-CL" sz="1800" noProof="1">
                <a:solidFill>
                  <a:srgbClr val="122361"/>
                </a:solidFill>
                <a:latin typeface="Consolas"/>
                <a:ea typeface="Verdana"/>
              </a:rPr>
              <a:t>##   region sexo    total_sexo</a:t>
            </a:r>
          </a:p>
          <a:p>
            <a:r>
              <a:rPr lang="es-CL" sz="1800" noProof="1">
                <a:solidFill>
                  <a:srgbClr val="122361"/>
                </a:solidFill>
                <a:latin typeface="Consolas"/>
                <a:ea typeface="Verdana"/>
              </a:rPr>
              <a:t>##    &lt;dbl&gt; &lt;chr&gt;        &lt;dbl&gt;</a:t>
            </a:r>
          </a:p>
          <a:p>
            <a:r>
              <a:rPr lang="es-CL" sz="1800" noProof="1">
                <a:solidFill>
                  <a:srgbClr val="122361"/>
                </a:solidFill>
                <a:latin typeface="Consolas"/>
                <a:ea typeface="Verdana"/>
              </a:rPr>
              <a:t>## 1      1 hombres        100</a:t>
            </a:r>
          </a:p>
          <a:p>
            <a:r>
              <a:rPr lang="es-CL" sz="1800" noProof="1">
                <a:solidFill>
                  <a:srgbClr val="122361"/>
                </a:solidFill>
                <a:latin typeface="Consolas"/>
                <a:ea typeface="Verdana"/>
              </a:rPr>
              <a:t>## 2      1 mujeres         50</a:t>
            </a:r>
          </a:p>
          <a:p>
            <a:r>
              <a:rPr lang="es-CL" sz="1800" noProof="1">
                <a:solidFill>
                  <a:srgbClr val="122361"/>
                </a:solidFill>
                <a:latin typeface="Consolas"/>
                <a:ea typeface="Verdana"/>
              </a:rPr>
              <a:t>## 3      2 hombres        200</a:t>
            </a:r>
          </a:p>
          <a:p>
            <a:r>
              <a:rPr lang="es-CL" sz="1800" noProof="1">
                <a:solidFill>
                  <a:srgbClr val="122361"/>
                </a:solidFill>
                <a:latin typeface="Consolas"/>
                <a:ea typeface="Verdana"/>
              </a:rPr>
              <a:t>## 4      2 mujeres        300</a:t>
            </a:r>
            <a:endParaRPr lang="es-CL" dirty="0">
              <a:latin typeface="Consolas"/>
              <a:ea typeface="Verdana"/>
            </a:endParaRPr>
          </a:p>
          <a:p>
            <a:endParaRPr lang="es-CL" sz="1800" b="1" noProof="1">
              <a:solidFill>
                <a:srgbClr val="122361"/>
              </a:solidFill>
            </a:endParaRPr>
          </a:p>
          <a:p>
            <a:r>
              <a:rPr lang="es-CL" sz="3200" dirty="0">
                <a:latin typeface="Verdana"/>
                <a:ea typeface="Verdana"/>
              </a:rPr>
              <a:t>      </a:t>
            </a:r>
            <a:endParaRPr lang="es-CL" sz="3200" dirty="0"/>
          </a:p>
          <a:p>
            <a:endParaRPr lang="es-CL" sz="4000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41FB09-EDAB-D253-9D6F-AD4E7EE0D2A0}"/>
              </a:ext>
            </a:extLst>
          </p:cNvPr>
          <p:cNvSpPr txBox="1"/>
          <p:nvPr/>
        </p:nvSpPr>
        <p:spPr>
          <a:xfrm>
            <a:off x="7465105" y="5158544"/>
            <a:ext cx="28437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dirty="0">
                <a:cs typeface="Calibri"/>
              </a:rPr>
              <a:t>Continuación</a:t>
            </a:r>
            <a:endParaRPr lang="es-ES" sz="3600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059A3A7-7C6A-209C-39A4-D0150171899A}"/>
              </a:ext>
            </a:extLst>
          </p:cNvPr>
          <p:cNvSpPr/>
          <p:nvPr/>
        </p:nvSpPr>
        <p:spPr>
          <a:xfrm>
            <a:off x="8154878" y="5795169"/>
            <a:ext cx="1473200" cy="673100"/>
          </a:xfrm>
          <a:prstGeom prst="rightArrow">
            <a:avLst/>
          </a:prstGeom>
          <a:solidFill>
            <a:srgbClr val="1223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122361"/>
                </a:solidFill>
                <a:latin typeface="Verdana"/>
                <a:ea typeface="Verdana"/>
              </a:rPr>
              <a:t>01.</a:t>
            </a:r>
            <a:endParaRPr lang="es-ES" dirty="0">
              <a:solidFill>
                <a:srgbClr val="1223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191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FF1CF80-239C-5646-A7AC-88A2634A0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noProof="1">
                <a:latin typeface="Verdana"/>
                <a:ea typeface="Verdana"/>
              </a:rPr>
              <a:t>Función pivot_wider()</a:t>
            </a:r>
            <a:endParaRPr lang="es-ES" noProof="1"/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9E4A7344-D208-3ED0-B7C9-B25178497E71}"/>
              </a:ext>
            </a:extLst>
          </p:cNvPr>
          <p:cNvSpPr>
            <a:spLocks noGrp="1"/>
          </p:cNvSpPr>
          <p:nvPr/>
        </p:nvSpPr>
        <p:spPr>
          <a:xfrm>
            <a:off x="748765" y="488121"/>
            <a:ext cx="6123196" cy="194449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600" noProof="1">
                <a:latin typeface="Verdana"/>
                <a:ea typeface="Verdana"/>
              </a:rPr>
              <a:t>Ejecutando pivot_wider()</a:t>
            </a:r>
            <a:endParaRPr lang="es-ES" sz="2600" noProof="1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ABB93-3380-8D7E-35A0-789AB6CAC3C7}"/>
              </a:ext>
            </a:extLst>
          </p:cNvPr>
          <p:cNvSpPr>
            <a:spLocks noGrp="1"/>
          </p:cNvSpPr>
          <p:nvPr/>
        </p:nvSpPr>
        <p:spPr>
          <a:xfrm>
            <a:off x="638567" y="1018853"/>
            <a:ext cx="5451727" cy="5677133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noProof="1">
                <a:solidFill>
                  <a:schemeClr val="bg1"/>
                </a:solidFill>
                <a:latin typeface="Verdana"/>
                <a:ea typeface="Verdana"/>
              </a:rPr>
              <a:t>Llamamos a la librería tidyr, utilizamos función pivot_wider() y ejecutamos código:</a:t>
            </a:r>
            <a:endParaRPr lang="es-CL" sz="1800" b="1" noProof="1">
              <a:solidFill>
                <a:schemeClr val="bg1"/>
              </a:solidFill>
            </a:endParaRPr>
          </a:p>
          <a:p>
            <a:endParaRPr lang="es-CL" sz="1800" noProof="1">
              <a:solidFill>
                <a:schemeClr val="bg1"/>
              </a:solidFill>
            </a:endParaRPr>
          </a:p>
          <a:p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library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(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tidyr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)</a:t>
            </a:r>
            <a:endParaRPr lang="es-CL">
              <a:solidFill>
                <a:schemeClr val="bg1"/>
              </a:solidFill>
              <a:latin typeface="Consolas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df2 %&gt;% </a:t>
            </a:r>
            <a:endParaRPr lang="es-CL">
              <a:solidFill>
                <a:schemeClr val="bg1"/>
              </a:solidFill>
              <a:latin typeface="Consolas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   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pivot_wider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(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names_from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                             =  "sexo",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values_from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 = "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total_sexo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")</a:t>
            </a:r>
            <a:endParaRPr lang="es-CL" dirty="0">
              <a:solidFill>
                <a:schemeClr val="bg1"/>
              </a:solidFill>
              <a:latin typeface="Consolas"/>
            </a:endParaRPr>
          </a:p>
          <a:p>
            <a:endParaRPr lang="es-CL" sz="1800" dirty="0">
              <a:solidFill>
                <a:schemeClr val="bg1"/>
              </a:solidFill>
              <a:latin typeface="Verdana"/>
              <a:ea typeface="Verdana"/>
            </a:endParaRPr>
          </a:p>
          <a:p>
            <a:r>
              <a:rPr lang="es-CL" sz="1800" b="1" dirty="0">
                <a:solidFill>
                  <a:schemeClr val="bg1"/>
                </a:solidFill>
                <a:latin typeface="Verdana"/>
                <a:ea typeface="Verdana"/>
              </a:rPr>
              <a:t>Visualización de consola:</a:t>
            </a:r>
            <a:endParaRPr lang="en-US" sz="1800">
              <a:solidFill>
                <a:schemeClr val="bg1"/>
              </a:solidFill>
              <a:latin typeface="Verdana"/>
              <a:ea typeface="Verdana"/>
            </a:endParaRPr>
          </a:p>
          <a:p>
            <a:endParaRPr lang="es-CL" sz="1800" dirty="0">
              <a:solidFill>
                <a:schemeClr val="bg1"/>
              </a:solidFill>
              <a:latin typeface="Verdana"/>
              <a:ea typeface="Verdana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## # A 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tibble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: 2 × 3</a:t>
            </a:r>
            <a:endParaRPr lang="en-US" sz="180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##   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region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 hombres mujeres</a:t>
            </a:r>
            <a:endParaRPr lang="en-US" sz="180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##    &lt;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&gt;   &lt;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&gt;   &lt;</a:t>
            </a:r>
            <a:r>
              <a:rPr lang="es-CL" sz="1800" err="1">
                <a:solidFill>
                  <a:schemeClr val="bg1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&gt;</a:t>
            </a:r>
            <a:endParaRPr lang="en-US" sz="180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## 1      1     100      50</a:t>
            </a:r>
            <a:endParaRPr lang="en-US" sz="1800">
              <a:solidFill>
                <a:schemeClr val="bg1"/>
              </a:solidFill>
              <a:latin typeface="Consolas"/>
              <a:ea typeface="Verdana"/>
            </a:endParaRPr>
          </a:p>
          <a:p>
            <a:r>
              <a:rPr lang="es-CL" sz="1800" dirty="0">
                <a:solidFill>
                  <a:schemeClr val="bg1"/>
                </a:solidFill>
                <a:latin typeface="Consolas"/>
                <a:ea typeface="Verdana"/>
              </a:rPr>
              <a:t>## 2      2     200     300</a:t>
            </a:r>
            <a:endParaRPr lang="es-CL" dirty="0">
              <a:solidFill>
                <a:schemeClr val="bg1"/>
              </a:solidFill>
              <a:latin typeface="Consolas"/>
            </a:endParaRPr>
          </a:p>
          <a:p>
            <a:endParaRPr lang="es-CL" sz="1800" dirty="0">
              <a:solidFill>
                <a:schemeClr val="bg1"/>
              </a:solidFill>
              <a:latin typeface="Verdana"/>
              <a:ea typeface="Verdana"/>
            </a:endParaRPr>
          </a:p>
          <a:p>
            <a:endParaRPr lang="es-CL" sz="1800" dirty="0">
              <a:solidFill>
                <a:schemeClr val="bg1"/>
              </a:solidFill>
            </a:endParaRPr>
          </a:p>
          <a:p>
            <a:endParaRPr lang="es-CL" sz="1800" dirty="0">
              <a:latin typeface="Verdana"/>
              <a:ea typeface="Verdana"/>
            </a:endParaRPr>
          </a:p>
          <a:p>
            <a:endParaRPr lang="es-CL" sz="2000" dirty="0"/>
          </a:p>
          <a:p>
            <a:endParaRPr lang="es-CL" sz="2000" dirty="0"/>
          </a:p>
          <a:p>
            <a:endParaRPr lang="es-CL" sz="4000"/>
          </a:p>
          <a:p>
            <a:endParaRPr lang="es-CL" sz="4000"/>
          </a:p>
          <a:p>
            <a:endParaRPr lang="es-CL" sz="4000"/>
          </a:p>
          <a:p>
            <a:endParaRPr lang="es-CL"/>
          </a:p>
          <a:p>
            <a:endParaRPr lang="es-CL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F55680C-F90A-973D-1AF0-EAD021239A30}"/>
              </a:ext>
            </a:extLst>
          </p:cNvPr>
          <p:cNvSpPr>
            <a:spLocks noGrp="1"/>
          </p:cNvSpPr>
          <p:nvPr/>
        </p:nvSpPr>
        <p:spPr>
          <a:xfrm>
            <a:off x="6742039" y="484497"/>
            <a:ext cx="5208584" cy="675167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s-CL" sz="1800" b="1" noProof="1">
              <a:latin typeface="Verdana"/>
              <a:ea typeface="Verdana"/>
            </a:endParaRPr>
          </a:p>
          <a:p>
            <a:pPr algn="ctr">
              <a:lnSpc>
                <a:spcPct val="150000"/>
              </a:lnSpc>
            </a:pPr>
            <a:r>
              <a:rPr lang="es-CL" sz="1800" b="1" noProof="1">
                <a:latin typeface="Verdana"/>
                <a:ea typeface="Verdana"/>
              </a:rPr>
              <a:t>Dataframe con pivot_longer</a:t>
            </a:r>
            <a:endParaRPr lang="es-CL" dirty="0"/>
          </a:p>
          <a:p>
            <a:pPr>
              <a:lnSpc>
                <a:spcPct val="150000"/>
              </a:lnSpc>
            </a:pPr>
            <a:endParaRPr lang="es-CL" sz="1800" noProof="1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endParaRPr lang="es-CL" sz="1800" noProof="1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endParaRPr lang="es-CL" sz="1800" b="1" noProof="1">
              <a:latin typeface="Verdana"/>
              <a:ea typeface="Verdana"/>
            </a:endParaRPr>
          </a:p>
          <a:p>
            <a:r>
              <a:rPr lang="es-CL" sz="3200" dirty="0">
                <a:latin typeface="Verdana"/>
                <a:ea typeface="Verdana"/>
              </a:rPr>
              <a:t>      </a:t>
            </a:r>
            <a:endParaRPr lang="es-CL" sz="3200"/>
          </a:p>
          <a:p>
            <a:endParaRPr lang="es-CL" sz="1800" dirty="0">
              <a:latin typeface="Verdana"/>
              <a:ea typeface="Verdana"/>
            </a:endParaRPr>
          </a:p>
          <a:p>
            <a:pPr algn="ctr"/>
            <a:r>
              <a:rPr lang="es-CL" sz="1800" b="1" dirty="0" err="1">
                <a:latin typeface="Verdana"/>
                <a:ea typeface="Verdana"/>
              </a:rPr>
              <a:t>Dataframe</a:t>
            </a:r>
            <a:r>
              <a:rPr lang="es-CL" sz="1800" b="1" dirty="0">
                <a:latin typeface="Verdana"/>
                <a:ea typeface="Verdana"/>
              </a:rPr>
              <a:t> con </a:t>
            </a:r>
            <a:r>
              <a:rPr lang="es-CL" sz="1800" b="1" dirty="0" err="1">
                <a:latin typeface="Verdana"/>
                <a:ea typeface="Verdana"/>
              </a:rPr>
              <a:t>pivot_wider</a:t>
            </a:r>
            <a:endParaRPr lang="es-CL" dirty="0" err="1"/>
          </a:p>
          <a:p>
            <a:pPr algn="ctr"/>
            <a:endParaRPr lang="es-CL" sz="1800" b="1" dirty="0">
              <a:latin typeface="Verdana"/>
              <a:ea typeface="Verdana"/>
            </a:endParaRPr>
          </a:p>
          <a:p>
            <a:pPr algn="ctr"/>
            <a:r>
              <a:rPr lang="es-CL" sz="1800" b="1" dirty="0" err="1">
                <a:latin typeface="Verdana"/>
                <a:ea typeface="Verdana"/>
              </a:rPr>
              <a:t>Dataframe</a:t>
            </a:r>
            <a:r>
              <a:rPr lang="es-CL" sz="1800" b="1" dirty="0">
                <a:latin typeface="Verdana"/>
                <a:ea typeface="Verdana"/>
              </a:rPr>
              <a:t> con </a:t>
            </a:r>
            <a:r>
              <a:rPr lang="es-CL" sz="1800" b="1" dirty="0" err="1">
                <a:latin typeface="Verdana"/>
                <a:ea typeface="Verdana"/>
              </a:rPr>
              <a:t>pivot_wider</a:t>
            </a:r>
            <a:endParaRPr lang="es-CL" b="1"/>
          </a:p>
          <a:p>
            <a:endParaRPr lang="es-CL" sz="4000" dirty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FFA8407-D529-1267-A78D-2B361C50D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71607"/>
              </p:ext>
            </p:extLst>
          </p:nvPr>
        </p:nvGraphicFramePr>
        <p:xfrm>
          <a:off x="7391400" y="1576387"/>
          <a:ext cx="3900869" cy="19965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6585">
                  <a:extLst>
                    <a:ext uri="{9D8B030D-6E8A-4147-A177-3AD203B41FA5}">
                      <a16:colId xmlns:a16="http://schemas.microsoft.com/office/drawing/2014/main" val="3256798671"/>
                    </a:ext>
                  </a:extLst>
                </a:gridCol>
                <a:gridCol w="1148721">
                  <a:extLst>
                    <a:ext uri="{9D8B030D-6E8A-4147-A177-3AD203B41FA5}">
                      <a16:colId xmlns:a16="http://schemas.microsoft.com/office/drawing/2014/main" val="3079637199"/>
                    </a:ext>
                  </a:extLst>
                </a:gridCol>
                <a:gridCol w="1555563">
                  <a:extLst>
                    <a:ext uri="{9D8B030D-6E8A-4147-A177-3AD203B41FA5}">
                      <a16:colId xmlns:a16="http://schemas.microsoft.com/office/drawing/2014/main" val="2478833668"/>
                    </a:ext>
                  </a:extLst>
                </a:gridCol>
              </a:tblGrid>
              <a:tr h="3993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Verdana"/>
                        </a:rPr>
                        <a:t>Región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Verdana"/>
                        </a:rPr>
                        <a:t>Sexo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Verdana"/>
                        </a:rPr>
                        <a:t>Total sexo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13948"/>
                  </a:ext>
                </a:extLst>
              </a:tr>
              <a:tr h="3993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hombres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100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08237"/>
                  </a:ext>
                </a:extLst>
              </a:tr>
              <a:tr h="3993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mujeres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4587"/>
                  </a:ext>
                </a:extLst>
              </a:tr>
              <a:tr h="3993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hombres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200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54893"/>
                  </a:ext>
                </a:extLst>
              </a:tr>
              <a:tr h="3993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mujeres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300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43637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8983B21D-DEBB-D7E1-A910-5CCAFD5DB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42496"/>
              </p:ext>
            </p:extLst>
          </p:nvPr>
        </p:nvGraphicFramePr>
        <p:xfrm>
          <a:off x="7366000" y="4648200"/>
          <a:ext cx="3966991" cy="1447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7722">
                  <a:extLst>
                    <a:ext uri="{9D8B030D-6E8A-4147-A177-3AD203B41FA5}">
                      <a16:colId xmlns:a16="http://schemas.microsoft.com/office/drawing/2014/main" val="2976938764"/>
                    </a:ext>
                  </a:extLst>
                </a:gridCol>
                <a:gridCol w="1449021">
                  <a:extLst>
                    <a:ext uri="{9D8B030D-6E8A-4147-A177-3AD203B41FA5}">
                      <a16:colId xmlns:a16="http://schemas.microsoft.com/office/drawing/2014/main" val="2154397259"/>
                    </a:ext>
                  </a:extLst>
                </a:gridCol>
                <a:gridCol w="1330248">
                  <a:extLst>
                    <a:ext uri="{9D8B030D-6E8A-4147-A177-3AD203B41FA5}">
                      <a16:colId xmlns:a16="http://schemas.microsoft.com/office/drawing/2014/main" val="3328332059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Verdana"/>
                        </a:rPr>
                        <a:t>Región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Verdana"/>
                        </a:rPr>
                        <a:t>Hombres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Verdana"/>
                        </a:rPr>
                        <a:t>Mujeres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95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100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1216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200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dirty="0">
                          <a:effectLst/>
                          <a:highlight>
                            <a:srgbClr val="FFFFFF"/>
                          </a:highlight>
                          <a:latin typeface="Verdana"/>
                        </a:rPr>
                        <a:t>300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90014"/>
                  </a:ext>
                </a:extLst>
              </a:tr>
            </a:tbl>
          </a:graphicData>
        </a:graphic>
      </p:graphicFrame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122361"/>
                </a:solidFill>
                <a:latin typeface="Verdana"/>
                <a:ea typeface="Verdana"/>
              </a:rPr>
              <a:t>01.</a:t>
            </a:r>
            <a:endParaRPr lang="es-ES" dirty="0">
              <a:solidFill>
                <a:srgbClr val="1223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3333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2B468255-94ED-864D-B60F-CE7FAA63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684" y="1371600"/>
            <a:ext cx="4038600" cy="41148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780" y="478200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ES" dirty="0">
                <a:latin typeface="Verdana"/>
                <a:ea typeface="Verdana"/>
              </a:rPr>
              <a:t>Ejecutando </a:t>
            </a:r>
            <a:r>
              <a:rPr lang="es-ES" noProof="1">
                <a:latin typeface="Verdana"/>
                <a:ea typeface="Verdana"/>
              </a:rPr>
              <a:t>pivot_wider</a:t>
            </a:r>
            <a:r>
              <a:rPr lang="es-ES" dirty="0">
                <a:latin typeface="Verdana"/>
                <a:ea typeface="Verdana"/>
              </a:rPr>
              <a:t>()</a:t>
            </a:r>
            <a:endParaRPr lang="es-E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364D47-5C3C-F79A-6B14-67D324BAD535}"/>
              </a:ext>
            </a:extLst>
          </p:cNvPr>
          <p:cNvSpPr>
            <a:spLocks noGrp="1"/>
          </p:cNvSpPr>
          <p:nvPr/>
        </p:nvSpPr>
        <p:spPr>
          <a:xfrm>
            <a:off x="731058" y="1284244"/>
            <a:ext cx="7395254" cy="494810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150000"/>
              </a:lnSpc>
            </a:pPr>
            <a:r>
              <a:rPr lang="es-CL" sz="1800" dirty="0">
                <a:latin typeface="Verdana"/>
                <a:ea typeface="Verdana"/>
              </a:rPr>
              <a:t>Como pudimos notar, las observaciones correspondientes a las categorías "hombres" y "mujeres", se agrupan, a partir de la utilización de la función </a:t>
            </a:r>
            <a:r>
              <a:rPr lang="es-CL" sz="1800" b="1" err="1">
                <a:latin typeface="Verdana"/>
                <a:ea typeface="Verdana"/>
              </a:rPr>
              <a:t>pivot_wider</a:t>
            </a:r>
            <a:r>
              <a:rPr lang="es-CL" sz="1800" b="1" dirty="0">
                <a:latin typeface="Verdana"/>
                <a:ea typeface="Verdana"/>
              </a:rPr>
              <a:t>()</a:t>
            </a:r>
            <a:r>
              <a:rPr lang="es-CL" sz="1800" dirty="0">
                <a:latin typeface="Verdana"/>
                <a:ea typeface="Verdana"/>
              </a:rPr>
              <a:t>. Ello permite disminuir</a:t>
            </a:r>
            <a:r>
              <a:rPr lang="es-CL" sz="1800" b="1" dirty="0">
                <a:latin typeface="Verdana"/>
                <a:ea typeface="Verdana"/>
              </a:rPr>
              <a:t> la cantidad de filas resultantes en el </a:t>
            </a:r>
            <a:r>
              <a:rPr lang="es-CL" sz="1800" b="1" err="1">
                <a:latin typeface="Verdana"/>
                <a:ea typeface="Verdana"/>
              </a:rPr>
              <a:t>dataframe</a:t>
            </a:r>
            <a:r>
              <a:rPr lang="es-CL" sz="1800" b="1" dirty="0">
                <a:latin typeface="Verdana"/>
                <a:ea typeface="Verdana"/>
              </a:rPr>
              <a:t>, lo que facilita el posterior análisis de datos.</a:t>
            </a:r>
          </a:p>
          <a:p>
            <a:pPr indent="-342900" algn="ctr">
              <a:lnSpc>
                <a:spcPct val="150000"/>
              </a:lnSpc>
            </a:pPr>
            <a:endParaRPr lang="es-CL" sz="1800" b="1" dirty="0">
              <a:latin typeface="Verdana"/>
              <a:ea typeface="Verdana"/>
            </a:endParaRPr>
          </a:p>
          <a:p>
            <a:pPr indent="-342900">
              <a:lnSpc>
                <a:spcPct val="150000"/>
              </a:lnSpc>
            </a:pPr>
            <a:r>
              <a:rPr lang="es-CL" sz="1800" b="1" dirty="0">
                <a:latin typeface="Verdana"/>
                <a:ea typeface="Verdana"/>
              </a:rPr>
              <a:t>Los argumentos más comunes de esta función son:</a:t>
            </a:r>
            <a:endParaRPr lang="es-CL" sz="1800" dirty="0">
              <a:latin typeface="Verdana"/>
              <a:ea typeface="Verdana"/>
            </a:endParaRPr>
          </a:p>
          <a:p>
            <a:pPr indent="-342900">
              <a:lnSpc>
                <a:spcPct val="150000"/>
              </a:lnSpc>
              <a:buChar char="•"/>
            </a:pPr>
            <a:r>
              <a:rPr lang="es-CL" sz="1800" b="1" dirty="0" err="1">
                <a:latin typeface="Verdana"/>
                <a:ea typeface="Verdana"/>
              </a:rPr>
              <a:t>names_from</a:t>
            </a:r>
            <a:r>
              <a:rPr lang="es-CL" sz="1800" b="1" dirty="0">
                <a:latin typeface="Verdana"/>
                <a:ea typeface="Verdana"/>
              </a:rPr>
              <a:t>: </a:t>
            </a:r>
            <a:r>
              <a:rPr lang="es-CL" sz="1800" dirty="0">
                <a:latin typeface="Verdana"/>
                <a:ea typeface="Verdana"/>
              </a:rPr>
              <a:t>categorías que se quiere convertir en columnas.</a:t>
            </a:r>
          </a:p>
          <a:p>
            <a:pPr indent="-342900">
              <a:lnSpc>
                <a:spcPct val="150000"/>
              </a:lnSpc>
              <a:buChar char="•"/>
            </a:pPr>
            <a:r>
              <a:rPr lang="es-CL" sz="1800" b="1" dirty="0" err="1">
                <a:latin typeface="Verdana"/>
                <a:ea typeface="Verdana"/>
              </a:rPr>
              <a:t>values_from</a:t>
            </a:r>
            <a:r>
              <a:rPr lang="es-CL" sz="1800" b="1" dirty="0">
                <a:latin typeface="Verdana"/>
                <a:ea typeface="Verdana"/>
              </a:rPr>
              <a:t>: </a:t>
            </a:r>
            <a:r>
              <a:rPr lang="es-CL" sz="1800" dirty="0">
                <a:latin typeface="Verdana"/>
                <a:ea typeface="Verdana"/>
              </a:rPr>
              <a:t>columna desde la cual extraer los valores.</a:t>
            </a:r>
          </a:p>
          <a:p>
            <a:pPr indent="-342900">
              <a:lnSpc>
                <a:spcPct val="150000"/>
              </a:lnSpc>
            </a:pPr>
            <a:endParaRPr lang="es-CL" sz="2000" b="1" dirty="0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1800" noProof="1"/>
          </a:p>
          <a:p>
            <a:pPr marL="342900" indent="-342900">
              <a:lnSpc>
                <a:spcPct val="150000"/>
              </a:lnSpc>
              <a:buChar char="•"/>
            </a:pPr>
            <a:endParaRPr lang="es-MX" altLang="es-CL" sz="1800" b="1" dirty="0"/>
          </a:p>
          <a:p>
            <a:endParaRPr lang="es-CL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C5F9FD04-3F2D-DBD5-6F9E-03F350D3CC3B}"/>
              </a:ext>
            </a:extLst>
          </p:cNvPr>
          <p:cNvSpPr txBox="1">
            <a:spLocks/>
          </p:cNvSpPr>
          <p:nvPr/>
        </p:nvSpPr>
        <p:spPr>
          <a:xfrm>
            <a:off x="756641" y="-82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noProof="1">
                <a:latin typeface="Verdana"/>
                <a:ea typeface="Verdana"/>
              </a:rPr>
              <a:t>Función pivot_wider()</a:t>
            </a:r>
            <a:endParaRPr lang="es-CL" noProof="1"/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583199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1527" y="490900"/>
            <a:ext cx="11066208" cy="787949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ES" dirty="0">
                <a:latin typeface="Verdana"/>
                <a:ea typeface="Verdana"/>
              </a:rPr>
              <a:t>En algunos casos, no contamos con una variable que contenga texto, para hacer el "pivoteo"...</a:t>
            </a:r>
          </a:p>
          <a:p>
            <a:endParaRPr lang="es-ES" dirty="0">
              <a:latin typeface="Verdana"/>
              <a:ea typeface="Verdana"/>
            </a:endParaRP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364D47-5C3C-F79A-6B14-67D324BAD535}"/>
              </a:ext>
            </a:extLst>
          </p:cNvPr>
          <p:cNvSpPr>
            <a:spLocks noGrp="1"/>
          </p:cNvSpPr>
          <p:nvPr/>
        </p:nvSpPr>
        <p:spPr>
          <a:xfrm>
            <a:off x="732735" y="1404055"/>
            <a:ext cx="3867235" cy="5150316"/>
          </a:xfrm>
          <a:prstGeom prst="rect">
            <a:avLst/>
          </a:prstGeom>
          <a:solidFill>
            <a:schemeClr val="tx1"/>
          </a:solidFill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s-CL" sz="1800" dirty="0">
              <a:solidFill>
                <a:srgbClr val="FFFFFF"/>
              </a:solidFill>
              <a:latin typeface="Consolas"/>
              <a:ea typeface="Verdana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 # A </a:t>
            </a:r>
            <a:r>
              <a:rPr lang="es-CL" sz="1800" dirty="0" err="1">
                <a:solidFill>
                  <a:srgbClr val="FFFFFF"/>
                </a:solidFill>
                <a:latin typeface="Consolas"/>
                <a:ea typeface="Verdana"/>
              </a:rPr>
              <a:t>tibble</a:t>
            </a: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: 32 × 3</a:t>
            </a:r>
            <a:endParaRPr lang="es-ES" sz="1800">
              <a:solidFill>
                <a:srgbClr val="FFFFFF"/>
              </a:solidFill>
              <a:latin typeface="Consolas"/>
              <a:ea typeface="Verdana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 # </a:t>
            </a:r>
            <a:r>
              <a:rPr lang="es-CL" sz="1800" err="1">
                <a:solidFill>
                  <a:srgbClr val="FFFFFF"/>
                </a:solidFill>
                <a:latin typeface="Consolas"/>
                <a:ea typeface="Verdana"/>
              </a:rPr>
              <a:t>Groups</a:t>
            </a: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:   </a:t>
            </a:r>
            <a:r>
              <a:rPr lang="es-CL" sz="1800" err="1">
                <a:solidFill>
                  <a:srgbClr val="FFFFFF"/>
                </a:solidFill>
                <a:latin typeface="Consolas"/>
                <a:ea typeface="Verdana"/>
              </a:rPr>
              <a:t>region</a:t>
            </a: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 [16]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   </a:t>
            </a:r>
            <a:r>
              <a:rPr lang="es-CL" sz="1800" err="1">
                <a:solidFill>
                  <a:srgbClr val="FFFFFF"/>
                </a:solidFill>
                <a:latin typeface="Consolas"/>
                <a:ea typeface="Verdana"/>
              </a:rPr>
              <a:t>region</a:t>
            </a: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  sexo     n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    &lt;</a:t>
            </a:r>
            <a:r>
              <a:rPr lang="es-CL" sz="1800" err="1">
                <a:solidFill>
                  <a:srgbClr val="FFFFFF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&gt; &lt;</a:t>
            </a:r>
            <a:r>
              <a:rPr lang="es-CL" sz="1800" err="1">
                <a:solidFill>
                  <a:srgbClr val="FFFFFF"/>
                </a:solidFill>
                <a:latin typeface="Consolas"/>
                <a:ea typeface="Verdana"/>
              </a:rPr>
              <a:t>dbl</a:t>
            </a: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&gt; &lt;</a:t>
            </a:r>
            <a:r>
              <a:rPr lang="es-CL" sz="1800" err="1">
                <a:solidFill>
                  <a:srgbClr val="FFFFFF"/>
                </a:solidFill>
                <a:latin typeface="Consolas"/>
                <a:ea typeface="Verdana"/>
              </a:rPr>
              <a:t>int</a:t>
            </a: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&gt;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1      1     1  1187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2      1     2  1288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3      2     1  1536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4      2     2  1601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5      3     1  1409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6      3     2  1524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7      4     1  2481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  8      4     2  2679</a:t>
            </a:r>
            <a:endParaRPr lang="es-CL" sz="1800">
              <a:solidFill>
                <a:srgbClr val="FFFFFF"/>
              </a:solidFill>
              <a:latin typeface="Consolas"/>
            </a:endParaRPr>
          </a:p>
          <a:p>
            <a:pPr marL="342900" lvl="1" indent="0">
              <a:buNone/>
            </a:pPr>
            <a:r>
              <a:rPr lang="es-CL" sz="1800" dirty="0">
                <a:solidFill>
                  <a:srgbClr val="FFFFFF"/>
                </a:solidFill>
                <a:latin typeface="Consolas"/>
                <a:ea typeface="Verdana"/>
              </a:rPr>
              <a:t>## # ℹ 22 more </a:t>
            </a:r>
            <a:r>
              <a:rPr lang="es-CL" sz="1800" dirty="0" err="1">
                <a:solidFill>
                  <a:srgbClr val="FFFFFF"/>
                </a:solidFill>
                <a:latin typeface="Consolas"/>
                <a:ea typeface="Verdana"/>
              </a:rPr>
              <a:t>rows</a:t>
            </a:r>
            <a:endParaRPr lang="es-CL" sz="2000" dirty="0">
              <a:solidFill>
                <a:srgbClr val="FFFFFF"/>
              </a:solidFill>
              <a:latin typeface="Consolas"/>
            </a:endParaRPr>
          </a:p>
          <a:p>
            <a:pPr indent="-342900"/>
            <a:endParaRPr lang="es-CL" sz="1800" dirty="0">
              <a:solidFill>
                <a:srgbClr val="FFFFFF"/>
              </a:solidFill>
            </a:endParaRPr>
          </a:p>
          <a:p>
            <a:pPr indent="-342900"/>
            <a:endParaRPr lang="es-CL" sz="2000" b="1" dirty="0">
              <a:solidFill>
                <a:srgbClr val="FFFFFF"/>
              </a:solidFill>
            </a:endParaRPr>
          </a:p>
          <a:p>
            <a:pPr marL="342900" indent="-342900">
              <a:buChar char="•"/>
            </a:pPr>
            <a:endParaRPr lang="es-MX" altLang="es-CL" sz="1800" noProof="1">
              <a:solidFill>
                <a:srgbClr val="FFFFFF"/>
              </a:solidFill>
            </a:endParaRPr>
          </a:p>
          <a:p>
            <a:pPr marL="342900" indent="-342900">
              <a:buChar char="•"/>
            </a:pPr>
            <a:endParaRPr lang="es-MX" altLang="es-CL" sz="1800" b="1" dirty="0">
              <a:solidFill>
                <a:srgbClr val="FFFFFF"/>
              </a:solidFill>
            </a:endParaRPr>
          </a:p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C5F9FD04-3F2D-DBD5-6F9E-03F350D3CC3B}"/>
              </a:ext>
            </a:extLst>
          </p:cNvPr>
          <p:cNvSpPr txBox="1">
            <a:spLocks/>
          </p:cNvSpPr>
          <p:nvPr/>
        </p:nvSpPr>
        <p:spPr>
          <a:xfrm>
            <a:off x="756641" y="-82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noProof="1">
                <a:latin typeface="Verdana"/>
                <a:ea typeface="Verdana"/>
              </a:rPr>
              <a:t>Función pivot_wider()</a:t>
            </a:r>
            <a:endParaRPr lang="es-CL" noProof="1"/>
          </a:p>
        </p:txBody>
      </p:sp>
      <p:pic>
        <p:nvPicPr>
          <p:cNvPr id="3" name="Gráfico 20" descr="Flecha: curva ligera con relleno sólido">
            <a:extLst>
              <a:ext uri="{FF2B5EF4-FFF2-40B4-BE49-F238E27FC236}">
                <a16:creationId xmlns:a16="http://schemas.microsoft.com/office/drawing/2014/main" id="{75A07467-32B0-E5E5-99E1-828DF3D82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92372" y="3082871"/>
            <a:ext cx="2229806" cy="16996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4EAACF-4029-1708-113C-8355E1D4043F}"/>
              </a:ext>
            </a:extLst>
          </p:cNvPr>
          <p:cNvSpPr txBox="1"/>
          <p:nvPr/>
        </p:nvSpPr>
        <p:spPr>
          <a:xfrm>
            <a:off x="6970629" y="3333198"/>
            <a:ext cx="437326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dirty="0">
                <a:latin typeface="Verdana"/>
                <a:ea typeface="Verdana"/>
              </a:rPr>
              <a:t>En esos casos, podemos usar el parámetro </a:t>
            </a:r>
            <a:r>
              <a:rPr lang="es-ES" sz="2400" b="1" err="1">
                <a:latin typeface="Verdana"/>
                <a:ea typeface="Verdana"/>
              </a:rPr>
              <a:t>names_prefix</a:t>
            </a:r>
            <a:endParaRPr lang="es-ES" sz="2400" err="1">
              <a:latin typeface="Verdana"/>
              <a:ea typeface="Verdana"/>
            </a:endParaRP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401563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012E1-9406-4A37-BF5E-878E31FBD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69e572-027a-44c0-8f11-2f588a2a1334"/>
    <ds:schemaRef ds:uri="6fc35979-dbb1-4d4b-8727-6470e0646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http://schemas.microsoft.com/office/2006/documentManagement/types"/>
    <ds:schemaRef ds:uri="http://purl.org/dc/elements/1.1/"/>
    <ds:schemaRef ds:uri="a369e572-027a-44c0-8f11-2f588a2a1334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6fc35979-dbb1-4d4b-8727-6470e0646fe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</TotalTime>
  <Words>1333</Words>
  <Application>Microsoft Office PowerPoint</Application>
  <PresentationFormat>Panorámica</PresentationFormat>
  <Paragraphs>192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Avenir Next Demi Bold</vt:lpstr>
      <vt:lpstr>Calibri</vt:lpstr>
      <vt:lpstr>Consolas</vt:lpstr>
      <vt:lpstr>Verdana</vt:lpstr>
      <vt:lpstr>Tema de Office</vt:lpstr>
      <vt:lpstr>Tidy data: Función pivot_wider()</vt:lpstr>
      <vt:lpstr>Contenidos</vt:lpstr>
      <vt:lpstr>01.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982</cp:revision>
  <dcterms:created xsi:type="dcterms:W3CDTF">2021-02-12T20:31:37Z</dcterms:created>
  <dcterms:modified xsi:type="dcterms:W3CDTF">2024-08-19T22:11:07Z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