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14"/>
  </p:notesMasterIdLst>
  <p:handoutMasterIdLst>
    <p:handoutMasterId r:id="rId15"/>
  </p:handoutMasterIdLst>
  <p:sldIdLst>
    <p:sldId id="1195" r:id="rId5"/>
    <p:sldId id="1212" r:id="rId6"/>
    <p:sldId id="1200" r:id="rId7"/>
    <p:sldId id="1225" r:id="rId8"/>
    <p:sldId id="1213" r:id="rId9"/>
    <p:sldId id="1215" r:id="rId10"/>
    <p:sldId id="1227" r:id="rId11"/>
    <p:sldId id="1217" r:id="rId12"/>
    <p:sldId id="1194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37F"/>
    <a:srgbClr val="F8A64D"/>
    <a:srgbClr val="663C77"/>
    <a:srgbClr val="2C427E"/>
    <a:srgbClr val="1E3C7D"/>
    <a:srgbClr val="E3771E"/>
    <a:srgbClr val="EB7D1D"/>
    <a:srgbClr val="EF7F1C"/>
    <a:srgbClr val="EF9E08"/>
    <a:srgbClr val="F2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217C9-D6B6-4E62-4C3E-E55A5F8534A8}" v="23" dt="2024-08-05T21:00:21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5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964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544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 dirty="0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 presentación</a:t>
            </a:r>
            <a:endParaRPr lang="es-CL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Mes y año</a:t>
            </a:r>
          </a:p>
        </p:txBody>
      </p:sp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¿Alguna pregunta </a:t>
            </a:r>
            <a:br>
              <a:rPr lang="es-MX" dirty="0"/>
            </a:br>
            <a:r>
              <a:rPr lang="es-MX" dirty="0"/>
              <a:t>o comentario?</a:t>
            </a:r>
            <a:endParaRPr lang="es-CL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65969C-0062-564B-8329-5318EFA9B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¡Muchas gracias!</a:t>
            </a:r>
            <a:endParaRPr lang="es-C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4C3E054-EBC8-A843-8C6D-E02E87480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02B214-C334-6C4E-9997-F63D54AB0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Introducción general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4E53D3-8C4B-764B-BE93-F714A45A1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capítulo</a:t>
            </a:r>
            <a:endParaRPr lang="es-CL" dirty="0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01.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04.</a:t>
            </a:r>
            <a:endParaRPr lang="es-CL" dirty="0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06.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Contenidos</a:t>
            </a:r>
            <a:endParaRPr lang="es-CL" dirty="0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734CEEE-8653-E04B-9CDB-FEACBB6E6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del capítulo</a:t>
            </a:r>
            <a:endParaRPr lang="es-CL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00.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544ED63-E331-C644-9F8F-8E9A48E11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 dirty="0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D6078EC-57DD-C24D-805C-20EBB641E0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174294EA-5490-054D-A312-B0FCB50D6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19-08-2024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7397" y="1907284"/>
            <a:ext cx="7722003" cy="2663372"/>
          </a:xfrm>
        </p:spPr>
        <p:txBody>
          <a:bodyPr/>
          <a:lstStyle/>
          <a:p>
            <a:r>
              <a:rPr lang="es-MX" noProof="1">
                <a:latin typeface="Verdana"/>
                <a:ea typeface="Verdana"/>
              </a:rPr>
              <a:t>Tidy data: Función Pivot_longer()</a:t>
            </a:r>
            <a:endParaRPr lang="es-MX" noProof="1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 dirty="0">
                <a:latin typeface="Verdana"/>
                <a:ea typeface="Verdana"/>
              </a:rPr>
              <a:t>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397DC4-D5A1-DE4C-88C4-5F7E45F69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8035" y="2440303"/>
            <a:ext cx="5692058" cy="482251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Función </a:t>
            </a:r>
            <a:r>
              <a:rPr lang="es-CL" dirty="0" err="1">
                <a:latin typeface="Verdana"/>
                <a:ea typeface="Verdana"/>
              </a:rPr>
              <a:t>pivot_longer</a:t>
            </a:r>
            <a:r>
              <a:rPr lang="es-CL" dirty="0">
                <a:latin typeface="Verdana"/>
                <a:ea typeface="Verdana"/>
              </a:rPr>
              <a:t>()</a:t>
            </a:r>
            <a:endParaRPr lang="es-CL" dirty="0" err="1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A38AB7F-C588-3242-84E9-FF2B1A9ABF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34531" y="2440154"/>
            <a:ext cx="1053503" cy="482400"/>
          </a:xfrm>
        </p:spPr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852D78C1-FB6D-C545-B50E-59AA38CD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40341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415514"/>
            <a:ext cx="6568898" cy="788363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s-CL" sz="3800" dirty="0">
                <a:latin typeface="Verdana"/>
                <a:ea typeface="Verdana"/>
              </a:rPr>
              <a:t>Función </a:t>
            </a:r>
            <a:r>
              <a:rPr lang="es-CL" sz="3800" dirty="0" err="1">
                <a:latin typeface="Verdana"/>
                <a:ea typeface="Verdana"/>
              </a:rPr>
              <a:t>pivot_longer</a:t>
            </a:r>
            <a:r>
              <a:rPr lang="es-CL" sz="3800" dirty="0">
                <a:latin typeface="Verdana"/>
                <a:ea typeface="Verdana"/>
              </a:rPr>
              <a:t>()</a:t>
            </a:r>
            <a:endParaRPr lang="es-CL" sz="3800" dirty="0"/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10796039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3184" y="618417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MX" altLang="es-CL" dirty="0">
                <a:latin typeface="Verdana"/>
                <a:ea typeface="Verdana"/>
              </a:rPr>
              <a:t>Introducción</a:t>
            </a:r>
            <a:endParaRPr lang="es-MX" alt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CL" sz="20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 noProof="1">
                <a:latin typeface="Verdana"/>
                <a:ea typeface="Verdana"/>
              </a:rPr>
              <a:t>Función pivot_longer()</a:t>
            </a:r>
            <a:endParaRPr lang="es-CL" noProof="1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751723" y="1716114"/>
            <a:ext cx="6274183" cy="474392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har char="•"/>
            </a:pPr>
            <a:r>
              <a:rPr lang="es-MX" altLang="es-CL" sz="2000" noProof="1">
                <a:latin typeface="Verdana"/>
                <a:ea typeface="Verdana"/>
              </a:rPr>
              <a:t>En ocasiones necesitamos transformar la distribución o formato de nuestros </a:t>
            </a:r>
            <a:r>
              <a:rPr lang="es-MX" altLang="es-CL" sz="2000" i="1" noProof="1">
                <a:latin typeface="Verdana"/>
                <a:ea typeface="Verdana"/>
              </a:rPr>
              <a:t>dataframes</a:t>
            </a:r>
            <a:r>
              <a:rPr lang="es-MX" altLang="es-CL" sz="2000" noProof="1">
                <a:latin typeface="Verdana"/>
                <a:ea typeface="Verdana"/>
              </a:rPr>
              <a:t>, desde </a:t>
            </a:r>
            <a:r>
              <a:rPr lang="es-MX" altLang="es-CL" sz="2000" b="1" noProof="1">
                <a:latin typeface="Verdana"/>
                <a:ea typeface="Verdana"/>
              </a:rPr>
              <a:t>wide </a:t>
            </a:r>
            <a:r>
              <a:rPr lang="es-MX" altLang="es-CL" sz="2000" noProof="1">
                <a:latin typeface="Verdana"/>
                <a:ea typeface="Verdana"/>
              </a:rPr>
              <a:t>a </a:t>
            </a:r>
            <a:r>
              <a:rPr lang="es-MX" altLang="es-CL" sz="2000" b="1" noProof="1">
                <a:latin typeface="Verdana"/>
                <a:ea typeface="Verdana"/>
              </a:rPr>
              <a:t>long</a:t>
            </a:r>
            <a:r>
              <a:rPr lang="es-MX" altLang="es-CL" sz="2000" noProof="1">
                <a:latin typeface="Verdana"/>
                <a:ea typeface="Verdana"/>
              </a:rPr>
              <a:t>, o viceversa.</a:t>
            </a:r>
            <a:endParaRPr lang="es-MX" altLang="es-CL" sz="2000" noProof="1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MX" altLang="es-CL" sz="2000" noProof="1">
                <a:latin typeface="Verdana"/>
                <a:ea typeface="Verdana"/>
              </a:rPr>
              <a:t>Para esto el paquete </a:t>
            </a:r>
            <a:r>
              <a:rPr lang="es-MX" altLang="es-CL" sz="2000" b="1" noProof="1">
                <a:latin typeface="Verdana"/>
                <a:ea typeface="Verdana"/>
              </a:rPr>
              <a:t>tidyr </a:t>
            </a:r>
            <a:r>
              <a:rPr lang="es-MX" altLang="es-CL" sz="2000" noProof="1">
                <a:latin typeface="Verdana"/>
                <a:ea typeface="Verdana"/>
              </a:rPr>
              <a:t>nos ofrece las funciones </a:t>
            </a:r>
            <a:r>
              <a:rPr lang="es-MX" altLang="es-CL" sz="2000" b="1" noProof="1">
                <a:latin typeface="Verdana"/>
                <a:ea typeface="Verdana"/>
              </a:rPr>
              <a:t>pivot_longer()</a:t>
            </a:r>
            <a:r>
              <a:rPr lang="es-MX" altLang="es-CL" sz="2000" noProof="1">
                <a:latin typeface="Verdana"/>
                <a:ea typeface="Verdana"/>
              </a:rPr>
              <a:t> y</a:t>
            </a:r>
            <a:r>
              <a:rPr lang="es-MX" altLang="es-CL" sz="2000" b="1" noProof="1">
                <a:latin typeface="Verdana"/>
                <a:ea typeface="Verdana"/>
              </a:rPr>
              <a:t> pivot_wider()</a:t>
            </a:r>
            <a:r>
              <a:rPr lang="es-MX" altLang="es-CL" sz="2000" noProof="1">
                <a:latin typeface="Verdana"/>
                <a:ea typeface="Verdana"/>
              </a:rPr>
              <a:t>.</a:t>
            </a:r>
            <a:endParaRPr lang="es-MX" altLang="es-CL" sz="2000" noProof="1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MX" altLang="es-CL" sz="2000" noProof="1">
                <a:solidFill>
                  <a:srgbClr val="122361"/>
                </a:solidFill>
                <a:latin typeface="Verdana"/>
                <a:ea typeface="Verdana"/>
              </a:rPr>
              <a:t>En esta presentación, revisaremos la función </a:t>
            </a:r>
            <a:r>
              <a:rPr lang="es-MX" altLang="es-CL" sz="2000" b="1" noProof="1">
                <a:solidFill>
                  <a:srgbClr val="122361"/>
                </a:solidFill>
                <a:latin typeface="Verdana"/>
                <a:ea typeface="Verdana"/>
              </a:rPr>
              <a:t>pivot_longer()</a:t>
            </a:r>
            <a:r>
              <a:rPr lang="es-MX" altLang="es-CL" sz="2000" noProof="1">
                <a:solidFill>
                  <a:srgbClr val="122361"/>
                </a:solidFill>
                <a:latin typeface="Verdana"/>
                <a:ea typeface="Verdana"/>
              </a:rPr>
              <a:t>.</a:t>
            </a:r>
          </a:p>
          <a:p>
            <a:pPr>
              <a:lnSpc>
                <a:spcPct val="150000"/>
              </a:lnSpc>
            </a:pPr>
            <a:endParaRPr lang="es-MX" sz="2000" dirty="0">
              <a:solidFill>
                <a:srgbClr val="333333"/>
              </a:solidFill>
              <a:latin typeface="Consolas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/>
          </a:p>
          <a:p>
            <a:endParaRPr lang="es-CL"/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B3DC348-332B-6E6E-6063-4647982C3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3" y="1720644"/>
            <a:ext cx="4006646" cy="4006646"/>
          </a:xfrm>
          <a:prstGeom prst="rect">
            <a:avLst/>
          </a:prstGeom>
        </p:spPr>
      </p:pic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Verdana"/>
                <a:ea typeface="Verdana"/>
              </a:rPr>
              <a:t>01.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8273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780" y="478200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ES" dirty="0">
                <a:latin typeface="Verdana"/>
                <a:ea typeface="Verdana"/>
              </a:rPr>
              <a:t>Utilidades de </a:t>
            </a:r>
            <a:r>
              <a:rPr lang="es-ES" noProof="1">
                <a:latin typeface="Verdana"/>
                <a:ea typeface="Verdana"/>
              </a:rPr>
              <a:t>pivot_longer</a:t>
            </a:r>
            <a:r>
              <a:rPr lang="es-ES" dirty="0">
                <a:latin typeface="Verdana"/>
                <a:ea typeface="Verdana"/>
              </a:rPr>
              <a:t>()</a:t>
            </a:r>
            <a:endParaRPr lang="es-E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9364D47-5C3C-F79A-6B14-67D324BAD535}"/>
              </a:ext>
            </a:extLst>
          </p:cNvPr>
          <p:cNvSpPr>
            <a:spLocks noGrp="1"/>
          </p:cNvSpPr>
          <p:nvPr/>
        </p:nvSpPr>
        <p:spPr>
          <a:xfrm>
            <a:off x="1087195" y="1719621"/>
            <a:ext cx="4218074" cy="419636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har char="•"/>
            </a:pPr>
            <a:r>
              <a:rPr lang="es-CL" sz="1800" dirty="0">
                <a:latin typeface="Verdana"/>
                <a:ea typeface="Verdana"/>
              </a:rPr>
              <a:t>Esta función </a:t>
            </a:r>
            <a:r>
              <a:rPr lang="es-CL" sz="1800" b="1" dirty="0">
                <a:latin typeface="Verdana"/>
                <a:ea typeface="Verdana"/>
              </a:rPr>
              <a:t>incrementa el número de filas y disminuye el número de columnas</a:t>
            </a:r>
            <a:r>
              <a:rPr lang="es-CL" sz="1800" dirty="0">
                <a:latin typeface="Verdana"/>
                <a:ea typeface="Verdana"/>
              </a:rPr>
              <a:t>.</a:t>
            </a:r>
            <a:endParaRPr lang="es-CL" sz="1800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MX" altLang="es-CL" sz="1800" noProof="1">
                <a:latin typeface="Verdana"/>
                <a:ea typeface="Verdana"/>
              </a:rPr>
              <a:t>Los dataframes obtenidos por esta función son más fáciles de manipular, pero no de visualizar.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MX" sz="1800" noProof="1">
                <a:latin typeface="Verdana"/>
                <a:ea typeface="Verdana"/>
              </a:rPr>
              <a:t>El formato long es especialmente útil para graficar o modelar.</a:t>
            </a:r>
            <a:endParaRPr lang="es-MX" sz="1800" noProof="1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1800" dirty="0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C5F9FD04-3F2D-DBD5-6F9E-03F350D3CC3B}"/>
              </a:ext>
            </a:extLst>
          </p:cNvPr>
          <p:cNvSpPr txBox="1">
            <a:spLocks/>
          </p:cNvSpPr>
          <p:nvPr/>
        </p:nvSpPr>
        <p:spPr>
          <a:xfrm>
            <a:off x="756641" y="-82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noProof="1">
                <a:latin typeface="Verdana"/>
                <a:ea typeface="Verdana"/>
              </a:rPr>
              <a:t>Función pivot_longer()</a:t>
            </a:r>
            <a:endParaRPr lang="es-CL" noProof="1"/>
          </a:p>
        </p:txBody>
      </p:sp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9CACB856-2C27-DF16-8390-A2B2BE2A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75" y="1271276"/>
            <a:ext cx="4443416" cy="5364279"/>
          </a:xfrm>
          <a:prstGeom prst="rect">
            <a:avLst/>
          </a:prstGeom>
        </p:spPr>
      </p:pic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Verdana"/>
                <a:ea typeface="Verdana"/>
              </a:rPr>
              <a:t>01.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05221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F1CF80-239C-5646-A7AC-88A2634A0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noProof="1">
                <a:latin typeface="Verdana"/>
                <a:ea typeface="Verdana"/>
              </a:rPr>
              <a:t>Función pivot_longer()</a:t>
            </a:r>
            <a:endParaRPr lang="es-ES" noProof="1"/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E4A7344-D208-3ED0-B7C9-B25178497E71}"/>
              </a:ext>
            </a:extLst>
          </p:cNvPr>
          <p:cNvSpPr>
            <a:spLocks noGrp="1"/>
          </p:cNvSpPr>
          <p:nvPr/>
        </p:nvSpPr>
        <p:spPr>
          <a:xfrm>
            <a:off x="748765" y="488121"/>
            <a:ext cx="6123196" cy="194449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600" noProof="1">
                <a:latin typeface="Verdana"/>
                <a:ea typeface="Verdana"/>
              </a:rPr>
              <a:t>Ejecutando pivot_longer()</a:t>
            </a:r>
            <a:endParaRPr lang="es-ES" sz="2600" noProof="1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ABB93-3380-8D7E-35A0-789AB6CAC3C7}"/>
              </a:ext>
            </a:extLst>
          </p:cNvPr>
          <p:cNvSpPr>
            <a:spLocks noGrp="1"/>
          </p:cNvSpPr>
          <p:nvPr/>
        </p:nvSpPr>
        <p:spPr>
          <a:xfrm>
            <a:off x="752942" y="1453327"/>
            <a:ext cx="5515896" cy="525335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noProof="1">
                <a:solidFill>
                  <a:schemeClr val="bg1"/>
                </a:solidFill>
                <a:latin typeface="Verdana"/>
                <a:ea typeface="Verdana"/>
              </a:rPr>
              <a:t>Creamos objeto "df1" a partir de nuestro dataframe y ejecutamos:</a:t>
            </a:r>
            <a:endParaRPr lang="es-CL" noProof="1">
              <a:solidFill>
                <a:schemeClr val="bg1"/>
              </a:solidFill>
            </a:endParaRPr>
          </a:p>
          <a:p>
            <a:endParaRPr lang="es-CL" noProof="1">
              <a:solidFill>
                <a:schemeClr val="bg1"/>
              </a:solidFill>
            </a:endParaRP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df1 &lt;- data.frame(region = c(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1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, 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2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),</a:t>
            </a: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                 hombres = c(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100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, 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200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),</a:t>
            </a: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                 mujeres = c(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50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, 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300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))</a:t>
            </a: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df1</a:t>
            </a: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##   region hombres mujeres</a:t>
            </a: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## 1      1     100      50</a:t>
            </a: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## 2      2     200     300</a:t>
            </a:r>
          </a:p>
          <a:p>
            <a:endParaRPr lang="es-CL" sz="1800" dirty="0">
              <a:solidFill>
                <a:schemeClr val="bg1"/>
              </a:solidFill>
            </a:endParaRPr>
          </a:p>
          <a:p>
            <a:endParaRPr lang="es-CL" sz="1800" dirty="0">
              <a:latin typeface="Verdana"/>
              <a:ea typeface="Verdana"/>
            </a:endParaRPr>
          </a:p>
          <a:p>
            <a:endParaRPr lang="es-CL" sz="2000" dirty="0"/>
          </a:p>
          <a:p>
            <a:endParaRPr lang="es-CL" sz="2000" dirty="0"/>
          </a:p>
          <a:p>
            <a:endParaRPr lang="es-CL" sz="4000"/>
          </a:p>
          <a:p>
            <a:endParaRPr lang="es-CL" sz="4000"/>
          </a:p>
          <a:p>
            <a:endParaRPr lang="es-CL" sz="4000"/>
          </a:p>
          <a:p>
            <a:endParaRPr lang="es-CL"/>
          </a:p>
          <a:p>
            <a:endParaRPr lang="es-CL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FF55680C-F90A-973D-1AF0-EAD021239A30}"/>
              </a:ext>
            </a:extLst>
          </p:cNvPr>
          <p:cNvSpPr>
            <a:spLocks noGrp="1"/>
          </p:cNvSpPr>
          <p:nvPr/>
        </p:nvSpPr>
        <p:spPr>
          <a:xfrm>
            <a:off x="6411839" y="484497"/>
            <a:ext cx="5208584" cy="573567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noProof="1">
                <a:latin typeface="Verdana"/>
                <a:ea typeface="Verdana"/>
              </a:rPr>
              <a:t>Llamamos a la librería "tidyr" y ejecutamos código</a:t>
            </a:r>
            <a:r>
              <a:rPr lang="es-CL" sz="1800" noProof="1">
                <a:latin typeface="Verdana"/>
                <a:ea typeface="Verdana"/>
              </a:rPr>
              <a:t>:</a:t>
            </a:r>
            <a:endParaRPr lang="es-CL" sz="1800" noProof="1"/>
          </a:p>
          <a:p>
            <a:endParaRPr lang="es-CL" sz="1800" noProof="1">
              <a:latin typeface="Verdana"/>
              <a:ea typeface="Verdana"/>
            </a:endParaRPr>
          </a:p>
          <a:p>
            <a:r>
              <a:rPr lang="es-CL" sz="1800" b="1" noProof="1">
                <a:latin typeface="Verdana"/>
                <a:ea typeface="Verdana"/>
              </a:rPr>
              <a:t>library</a:t>
            </a:r>
            <a:r>
              <a:rPr lang="es-CL" sz="1800" noProof="1">
                <a:latin typeface="Verdana"/>
                <a:ea typeface="Verdana"/>
              </a:rPr>
              <a:t>(tidyr)</a:t>
            </a:r>
          </a:p>
          <a:p>
            <a:endParaRPr lang="es-CL" sz="1800" noProof="1">
              <a:latin typeface="Verdana"/>
              <a:ea typeface="Verdana"/>
            </a:endParaRPr>
          </a:p>
          <a:p>
            <a:r>
              <a:rPr lang="es-CL" sz="1800" noProof="1">
                <a:latin typeface="Consolas"/>
                <a:ea typeface="Verdana"/>
              </a:rPr>
              <a:t>df1 %&gt;%</a:t>
            </a:r>
            <a:endParaRPr lang="es-CL" sz="1800" noProof="1">
              <a:latin typeface="Consolas"/>
            </a:endParaRPr>
          </a:p>
          <a:p>
            <a:r>
              <a:rPr lang="es-CL" sz="1800" noProof="1">
                <a:latin typeface="Consolas"/>
                <a:ea typeface="Verdana"/>
              </a:rPr>
              <a:t> pivot_longer(cols = -region , names_to = </a:t>
            </a:r>
            <a:r>
              <a:rPr lang="es-CL" sz="1800" noProof="1">
                <a:solidFill>
                  <a:srgbClr val="FF0000"/>
                </a:solidFill>
                <a:latin typeface="Consolas"/>
                <a:ea typeface="Verdana"/>
              </a:rPr>
              <a:t>"sexo"</a:t>
            </a:r>
            <a:r>
              <a:rPr lang="es-CL" sz="1800" noProof="1">
                <a:latin typeface="Consolas"/>
                <a:ea typeface="Verdana"/>
              </a:rPr>
              <a:t>, values_to = </a:t>
            </a:r>
            <a:r>
              <a:rPr lang="es-CL" sz="1800" noProof="1">
                <a:solidFill>
                  <a:srgbClr val="FF0000"/>
                </a:solidFill>
                <a:latin typeface="Consolas"/>
                <a:ea typeface="Verdana"/>
              </a:rPr>
              <a:t>"total_sexo"</a:t>
            </a:r>
            <a:r>
              <a:rPr lang="es-CL" sz="1800" noProof="1">
                <a:latin typeface="Consolas"/>
                <a:ea typeface="Verdana"/>
              </a:rPr>
              <a:t>)</a:t>
            </a:r>
          </a:p>
          <a:p>
            <a:endParaRPr lang="es-CL" sz="1800" noProof="1">
              <a:latin typeface="Consolas"/>
              <a:ea typeface="Verdana"/>
            </a:endParaRPr>
          </a:p>
          <a:p>
            <a:r>
              <a:rPr lang="es-CL" sz="1800" noProof="1">
                <a:latin typeface="Consolas"/>
                <a:ea typeface="Verdana"/>
              </a:rPr>
              <a:t>## # A tibble: 4 × 3</a:t>
            </a:r>
          </a:p>
          <a:p>
            <a:r>
              <a:rPr lang="es-CL" sz="1800" noProof="1">
                <a:latin typeface="Consolas"/>
                <a:ea typeface="Verdana"/>
              </a:rPr>
              <a:t>##   region sexo    total_sexo</a:t>
            </a:r>
          </a:p>
          <a:p>
            <a:r>
              <a:rPr lang="es-CL" sz="1800" noProof="1">
                <a:latin typeface="Consolas"/>
                <a:ea typeface="Verdana"/>
              </a:rPr>
              <a:t>##    &lt;dbl&gt; &lt;chr&gt;        &lt;dbl&gt;</a:t>
            </a:r>
          </a:p>
          <a:p>
            <a:r>
              <a:rPr lang="es-CL" sz="1800" noProof="1">
                <a:latin typeface="Consolas"/>
                <a:ea typeface="Verdana"/>
              </a:rPr>
              <a:t>## 1      1 hombres        100</a:t>
            </a:r>
          </a:p>
          <a:p>
            <a:r>
              <a:rPr lang="es-CL" sz="1800" noProof="1">
                <a:latin typeface="Consolas"/>
                <a:ea typeface="Verdana"/>
              </a:rPr>
              <a:t>## 2      1 mujeres         50</a:t>
            </a:r>
          </a:p>
          <a:p>
            <a:r>
              <a:rPr lang="es-CL" sz="1800" noProof="1">
                <a:latin typeface="Consolas"/>
                <a:ea typeface="Verdana"/>
              </a:rPr>
              <a:t>## 3      2 hombres        200</a:t>
            </a:r>
          </a:p>
          <a:p>
            <a:r>
              <a:rPr lang="es-CL" sz="1800" noProof="1">
                <a:latin typeface="Consolas"/>
                <a:ea typeface="Verdana"/>
              </a:rPr>
              <a:t>## 4      2 mujeres        300</a:t>
            </a:r>
          </a:p>
          <a:p>
            <a:endParaRPr lang="es-CL" sz="2000" dirty="0">
              <a:solidFill>
                <a:schemeClr val="bg1"/>
              </a:solidFill>
            </a:endParaRPr>
          </a:p>
          <a:p>
            <a:endParaRPr lang="es-CL" sz="2000" dirty="0">
              <a:solidFill>
                <a:schemeClr val="bg1"/>
              </a:solidFill>
            </a:endParaRPr>
          </a:p>
          <a:p>
            <a:endParaRPr lang="es-CL" sz="4000" dirty="0"/>
          </a:p>
          <a:p>
            <a:endParaRPr lang="es-CL" sz="4000" dirty="0"/>
          </a:p>
          <a:p>
            <a:endParaRPr lang="es-CL" sz="4000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122361"/>
                </a:solidFill>
                <a:latin typeface="Verdana"/>
                <a:ea typeface="Verdana"/>
              </a:rPr>
              <a:t>01.</a:t>
            </a:r>
            <a:endParaRPr lang="es-ES" dirty="0">
              <a:solidFill>
                <a:srgbClr val="1223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1916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noProof="1">
                <a:latin typeface="Verdana"/>
                <a:ea typeface="Verdana"/>
              </a:rPr>
              <a:t>Función pivot_longer()</a:t>
            </a:r>
            <a:endParaRPr lang="es-ES" noProof="1">
              <a:latin typeface="Verdana"/>
              <a:ea typeface="Verdana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32AE36-3D26-F22F-9DE2-4D347798660D}"/>
              </a:ext>
            </a:extLst>
          </p:cNvPr>
          <p:cNvSpPr>
            <a:spLocks noGrp="1"/>
          </p:cNvSpPr>
          <p:nvPr/>
        </p:nvSpPr>
        <p:spPr>
          <a:xfrm>
            <a:off x="780662" y="702362"/>
            <a:ext cx="10888408" cy="800649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CL" dirty="0">
                <a:latin typeface="Verdana"/>
                <a:ea typeface="Verdana"/>
              </a:rPr>
              <a:t>Argumentos comunes de esta función</a:t>
            </a:r>
            <a:endParaRPr lang="es-MX" altLang="es-CL" dirty="0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B6366EC3-91F8-1660-F9F7-732F554CDC1F}"/>
              </a:ext>
            </a:extLst>
          </p:cNvPr>
          <p:cNvSpPr txBox="1"/>
          <p:nvPr/>
        </p:nvSpPr>
        <p:spPr>
          <a:xfrm>
            <a:off x="735580" y="1505412"/>
            <a:ext cx="10919917" cy="261610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b="1" i="1" noProof="1">
                <a:latin typeface="Verdana"/>
                <a:ea typeface="Verdana"/>
              </a:rPr>
              <a:t>cols</a:t>
            </a:r>
            <a:r>
              <a:rPr lang="en-US" noProof="1">
                <a:latin typeface="Verdana"/>
                <a:ea typeface="Verdana"/>
              </a:rPr>
              <a:t>: columnas a las que se le aplicará la operación.</a:t>
            </a:r>
            <a:endParaRPr lang="en-US" noProof="1">
              <a:latin typeface="Verdana"/>
              <a:ea typeface="Verdana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noProof="1">
              <a:latin typeface="Verdana"/>
              <a:ea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b="1" i="1" noProof="1">
                <a:latin typeface="Verdana"/>
                <a:ea typeface="Verdana"/>
              </a:rPr>
              <a:t>names_to</a:t>
            </a:r>
            <a:r>
              <a:rPr lang="en-US" noProof="1">
                <a:latin typeface="Verdana"/>
                <a:ea typeface="Verdana"/>
              </a:rPr>
              <a:t>: indica el nombre de la variable que será creada para "guardar" los nombres de las categorías.</a:t>
            </a:r>
            <a:endParaRPr lang="en-US" noProof="1">
              <a:latin typeface="Verdana"/>
              <a:ea typeface="Verdana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noProof="1">
              <a:latin typeface="Verdana"/>
              <a:ea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b="1" i="1" noProof="1">
                <a:latin typeface="Verdana"/>
                <a:ea typeface="Verdana"/>
              </a:rPr>
              <a:t>values_to</a:t>
            </a:r>
            <a:r>
              <a:rPr lang="en-US" noProof="1">
                <a:latin typeface="Verdana"/>
                <a:ea typeface="Verdana"/>
              </a:rPr>
              <a:t>: indica el nombre de la variable que será creada para "guardar" los valores asociados a las categorías.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Verdana"/>
              <a:ea typeface="Verdana"/>
              <a:cs typeface="Calibri"/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D8B1DC08-706C-8908-2AA6-4E0A923E1BF5}"/>
              </a:ext>
            </a:extLst>
          </p:cNvPr>
          <p:cNvSpPr>
            <a:spLocks noGrp="1"/>
          </p:cNvSpPr>
          <p:nvPr/>
        </p:nvSpPr>
        <p:spPr>
          <a:xfrm>
            <a:off x="146607" y="2586609"/>
            <a:ext cx="12154672" cy="1879899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endParaRPr lang="es-CL" sz="2000">
              <a:latin typeface="Verdana"/>
              <a:ea typeface="Verdana"/>
            </a:endParaRPr>
          </a:p>
          <a:p>
            <a:endParaRPr lang="es-CL"/>
          </a:p>
        </p:txBody>
      </p:sp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93BEB9E-E91D-B4D8-A307-D22967C3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57" y="3528810"/>
            <a:ext cx="3265715" cy="3200401"/>
          </a:xfrm>
          <a:prstGeom prst="rect">
            <a:avLst/>
          </a:prstGeom>
        </p:spPr>
      </p:pic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Verdana"/>
                <a:ea typeface="Verdana"/>
              </a:rPr>
              <a:t>01.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897313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Props1.xml><?xml version="1.0" encoding="utf-8"?>
<ds:datastoreItem xmlns:ds="http://schemas.openxmlformats.org/officeDocument/2006/customXml" ds:itemID="{A2E012E1-9406-4A37-BF5E-878E31FBD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69e572-027a-44c0-8f11-2f588a2a1334"/>
    <ds:schemaRef ds:uri="6fc35979-dbb1-4d4b-8727-6470e0646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2BDAD-513B-4B88-892F-43642AA53E55}">
  <ds:schemaRefs>
    <ds:schemaRef ds:uri="http://purl.org/dc/terms/"/>
    <ds:schemaRef ds:uri="a369e572-027a-44c0-8f11-2f588a2a1334"/>
    <ds:schemaRef ds:uri="http://purl.org/dc/dcmitype/"/>
    <ds:schemaRef ds:uri="http://purl.org/dc/elements/1.1/"/>
    <ds:schemaRef ds:uri="6fc35979-dbb1-4d4b-8727-6470e0646fe1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2657</TotalTime>
  <Words>479</Words>
  <Application>Microsoft Office PowerPoint</Application>
  <PresentationFormat>Panorámica</PresentationFormat>
  <Paragraphs>73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Avenir Next Demi Bold</vt:lpstr>
      <vt:lpstr>Calibri</vt:lpstr>
      <vt:lpstr>Consolas</vt:lpstr>
      <vt:lpstr>Verdana</vt:lpstr>
      <vt:lpstr>Tema de Office</vt:lpstr>
      <vt:lpstr>Tidy data: Función Pivot_longer()</vt:lpstr>
      <vt:lpstr>Contenidos</vt:lpstr>
      <vt:lpstr>01.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479</cp:revision>
  <dcterms:created xsi:type="dcterms:W3CDTF">2021-02-12T20:31:37Z</dcterms:created>
  <dcterms:modified xsi:type="dcterms:W3CDTF">2024-08-19T22:09:39Z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