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  <p:sldMasterId id="2147483687" r:id="rId7"/>
    <p:sldMasterId id="2147483700" r:id="rId8"/>
    <p:sldMasterId id="2147483713" r:id="rId9"/>
    <p:sldMasterId id="2147483726" r:id="rId10"/>
  </p:sldMasterIdLst>
  <p:notesMasterIdLst>
    <p:notesMasterId r:id="rId30"/>
  </p:notesMasterIdLst>
  <p:handoutMasterIdLst>
    <p:handoutMasterId r:id="rId31"/>
  </p:handoutMasterIdLst>
  <p:sldIdLst>
    <p:sldId id="1195" r:id="rId11"/>
    <p:sldId id="1212" r:id="rId12"/>
    <p:sldId id="1200" r:id="rId13"/>
    <p:sldId id="1201" r:id="rId14"/>
    <p:sldId id="1221" r:id="rId15"/>
    <p:sldId id="1213" r:id="rId16"/>
    <p:sldId id="1224" r:id="rId17"/>
    <p:sldId id="1225" r:id="rId18"/>
    <p:sldId id="1226" r:id="rId19"/>
    <p:sldId id="1227" r:id="rId20"/>
    <p:sldId id="1229" r:id="rId21"/>
    <p:sldId id="1230" r:id="rId22"/>
    <p:sldId id="1231" r:id="rId23"/>
    <p:sldId id="1235" r:id="rId24"/>
    <p:sldId id="1232" r:id="rId25"/>
    <p:sldId id="1233" r:id="rId26"/>
    <p:sldId id="1234" r:id="rId27"/>
    <p:sldId id="1217" r:id="rId28"/>
    <p:sldId id="1194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56CAEE-CFFC-2215-47EA-1CCCD9ED24B7}" name="Alberto Carlos Farias Aguilera" initials="AA" userId="S::acfariasa@ine.gob.cl::0d355c96-1873-4b3e-b34a-6b9171f814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/>
  <p:cmAuthor id="2" name="Bernardita Luz Saona Urmeneta" initials="BU" lastIdx="3" clrIdx="1"/>
  <p:cmAuthor id="3" name="Carolina de la Paz Mascareño Orellana" initials="CO" lastIdx="3" clrIdx="2"/>
  <p:cmAuthor id="4" name="Alex Philip Caro Hidalgo" initials="APCH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A64D"/>
    <a:srgbClr val="663C77"/>
    <a:srgbClr val="2C427E"/>
    <a:srgbClr val="1E3C7D"/>
    <a:srgbClr val="E3771E"/>
    <a:srgbClr val="EB7D1D"/>
    <a:srgbClr val="EF7F1C"/>
    <a:srgbClr val="EF9E08"/>
    <a:srgbClr val="F29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0FEF6E-D1A1-5EB1-201E-A212697436FC}" v="2" dt="2024-08-19T20:33:42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3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18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4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emf"/><Relationship Id="rId4" Type="http://schemas.openxmlformats.org/officeDocument/2006/relationships/image" Target="../media/image8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/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/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/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sp>
        <p:nvSpPr>
          <p:cNvPr id="33" name="Triángulo 4"/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543156" y="6259264"/>
            <a:ext cx="349422" cy="333866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/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/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18555" y="6316928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/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50540"/>
          <a:stretch>
            <a:fillRect/>
          </a:stretch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0465" r="130"/>
          <a:stretch>
            <a:fillRect/>
          </a:stretch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/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4" name="Imagen 2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23086" y="6263212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/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06986" y="626996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75740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65421" y="6251025"/>
            <a:ext cx="349422" cy="3338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98928" y="6267501"/>
            <a:ext cx="349422" cy="333866"/>
          </a:xfrm>
          <a:prstGeom prst="rect">
            <a:avLst/>
          </a:prstGeom>
        </p:spPr>
      </p:pic>
      <p:pic>
        <p:nvPicPr>
          <p:cNvPr id="22" name="Gráfico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/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4" y="3822283"/>
            <a:ext cx="1054443" cy="1022874"/>
          </a:xfrm>
          <a:prstGeom prst="rect">
            <a:avLst/>
          </a:prstGeom>
        </p:spPr>
      </p:pic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>
              <a:fillRect/>
            </a:stretch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4" y="2121365"/>
            <a:ext cx="1886607" cy="1830126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3904665" y="4917988"/>
            <a:ext cx="4324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www.ine.gob.cl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/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/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/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/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/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50540"/>
            <a:stretch>
              <a:fillRect/>
            </a:stretch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50465" r="130"/>
            <a:stretch>
              <a:fillRect/>
            </a:stretch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/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/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pic>
        <p:nvPicPr>
          <p:cNvPr id="38" name="Gráfico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10123" y="6217859"/>
            <a:ext cx="460018" cy="4318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t>19-08-2024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26156" y="2602902"/>
            <a:ext cx="7140986" cy="1471930"/>
          </a:xfrm>
        </p:spPr>
        <p:txBody>
          <a:bodyPr/>
          <a:lstStyle/>
          <a:p>
            <a:r>
              <a:rPr lang="es-CL" sz="4400">
                <a:latin typeface="Verdana"/>
                <a:ea typeface="Verdana"/>
              </a:rPr>
              <a:t>Herramientas de edición de datos II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  <a:endParaRPr lang="es-ES"/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C0856DB0-586F-9FBE-3523-523B36D8C364}"/>
              </a:ext>
            </a:extLst>
          </p:cNvPr>
          <p:cNvSpPr txBox="1">
            <a:spLocks/>
          </p:cNvSpPr>
          <p:nvPr/>
        </p:nvSpPr>
        <p:spPr>
          <a:xfrm>
            <a:off x="4027481" y="4269319"/>
            <a:ext cx="4896697" cy="48356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L" sz="2800" dirty="0">
                <a:solidFill>
                  <a:schemeClr val="tx1"/>
                </a:solidFill>
                <a:latin typeface="Verdana"/>
                <a:ea typeface="Verdana"/>
              </a:rPr>
              <a:t>Lógica condicional</a:t>
            </a:r>
            <a:endParaRPr lang="es-C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051291"/>
            <a:ext cx="6568898" cy="1501201"/>
          </a:xfrm>
        </p:spPr>
        <p:txBody>
          <a:bodyPr>
            <a:normAutofit/>
          </a:bodyPr>
          <a:lstStyle/>
          <a:p>
            <a:r>
              <a:rPr lang="es-CL" sz="4500"/>
              <a:t>case_when</a:t>
            </a:r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03.</a:t>
            </a: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25629" y="634491"/>
            <a:ext cx="10888345" cy="5088890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dirty="0">
                <a:latin typeface="Verdana"/>
                <a:ea typeface="Verdana"/>
              </a:rPr>
              <a:t>Cuando queremos generar una variable en base a más de una condición, la mejor alternativa es el uso de la función </a:t>
            </a:r>
            <a:r>
              <a:rPr lang="es-CL" sz="1800" b="1" dirty="0" err="1">
                <a:latin typeface="Verdana"/>
                <a:ea typeface="Verdana"/>
              </a:rPr>
              <a:t>case_when</a:t>
            </a:r>
            <a:r>
              <a:rPr lang="es-CL" sz="1800" dirty="0">
                <a:latin typeface="Verdana"/>
                <a:ea typeface="Verdana"/>
              </a:rPr>
              <a:t>. Esta función tiene una sintaxis ligeramente distinta:</a:t>
            </a:r>
            <a:endParaRPr lang="es-CL" dirty="0"/>
          </a:p>
          <a:p>
            <a:endParaRPr lang="en-US" sz="1800"/>
          </a:p>
          <a:p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case_when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(condicion_logica1 ~ valor_si_condicion1,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        condicion_logica2 ~ valor_si_condicion2,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        condicion_logica3 ~ valor_si_condicion3,</a:t>
            </a:r>
          </a:p>
          <a:p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       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Verdana"/>
              </a:rPr>
              <a:t>etc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Verdana"/>
              </a:rPr>
              <a:t>)</a:t>
            </a:r>
          </a:p>
          <a:p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CL" sz="1800" b="1" dirty="0">
                <a:latin typeface="Verdana"/>
                <a:ea typeface="Verdana"/>
              </a:rPr>
              <a:t>Puntos importantes a tener presente:</a:t>
            </a:r>
          </a:p>
          <a:p>
            <a:pPr marL="285750" indent="-285750">
              <a:buChar char="•"/>
            </a:pPr>
            <a:r>
              <a:rPr lang="es-CL" sz="1800" dirty="0">
                <a:latin typeface="Verdana"/>
                <a:ea typeface="Verdana"/>
              </a:rPr>
              <a:t>Si no se cumple una condición, el valor asignado será </a:t>
            </a:r>
            <a:r>
              <a:rPr lang="es-CL" sz="1800" b="1" dirty="0">
                <a:latin typeface="Verdana"/>
                <a:ea typeface="Verdana"/>
              </a:rPr>
              <a:t>NA</a:t>
            </a:r>
            <a:r>
              <a:rPr lang="es-CL" sz="1800" dirty="0">
                <a:latin typeface="Verdana"/>
                <a:ea typeface="Verdana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800" dirty="0">
                <a:latin typeface="Verdana"/>
                <a:ea typeface="Verdana"/>
              </a:rPr>
              <a:t>Las condiciones se evalúan en orden. Una vez se cumple una para una fila, se le asigna el valor correspondiente y el resto de condiciones dejan de evaluarse.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3343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CL" alt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505767-512B-8ADC-1AC3-A3577D395DDD}"/>
              </a:ext>
            </a:extLst>
          </p:cNvPr>
          <p:cNvSpPr/>
          <p:nvPr/>
        </p:nvSpPr>
        <p:spPr>
          <a:xfrm>
            <a:off x="750356" y="1595592"/>
            <a:ext cx="6680492" cy="1708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24048" y="407457"/>
            <a:ext cx="10888408" cy="800649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2400">
                <a:latin typeface="Verdana"/>
                <a:ea typeface="Verdana"/>
              </a:rPr>
              <a:t>Veamos ejemplos que ilustren la función y los puntos anteriores:</a:t>
            </a:r>
            <a:endParaRPr lang="es-E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26854" y="953899"/>
            <a:ext cx="10898241" cy="3119805"/>
          </a:xfrm>
        </p:spPr>
        <p:txBody>
          <a:bodyPr vert="horz" lIns="0" tIns="45720" rIns="0" bIns="45720" rtlCol="0" anchor="t">
            <a:noAutofit/>
          </a:bodyPr>
          <a:lstStyle/>
          <a:p>
            <a:endParaRPr lang="es-CL" altLang="en-US" sz="1800">
              <a:latin typeface="Verdana"/>
              <a:ea typeface="Verdana"/>
            </a:endParaRPr>
          </a:p>
          <a:p>
            <a:r>
              <a:rPr lang="es-CL" altLang="en-US" sz="1800" b="1">
                <a:latin typeface="Verdana"/>
                <a:ea typeface="Verdana"/>
              </a:rPr>
              <a:t>Creamos un </a:t>
            </a:r>
            <a:r>
              <a:rPr lang="es-CL" altLang="en-US" sz="1800" b="1" err="1">
                <a:latin typeface="Verdana"/>
                <a:ea typeface="Verdana"/>
              </a:rPr>
              <a:t>dataframe</a:t>
            </a:r>
            <a:r>
              <a:rPr lang="es-CL" altLang="en-US" sz="1800" b="1">
                <a:latin typeface="Verdana"/>
                <a:ea typeface="Verdana"/>
              </a:rPr>
              <a:t> de ejemplo</a:t>
            </a:r>
            <a:r>
              <a:rPr lang="es-CL" altLang="en-US" sz="1800">
                <a:latin typeface="Verdana"/>
                <a:ea typeface="Verdana"/>
              </a:rPr>
              <a:t>:</a:t>
            </a: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regiones =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data.frame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region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c(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1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: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3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-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99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NA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),</a:t>
            </a:r>
            <a:endParaRPr lang="es-CL" altLang="en-US" sz="1800">
              <a:solidFill>
                <a:srgbClr val="122361"/>
              </a:solidFill>
              <a:latin typeface="Verdana"/>
              <a:ea typeface="Verdana"/>
            </a:endParaRP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                      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ingreso_promedio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c(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8.5e5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9e5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9.5e5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1e6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1.5e6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),</a:t>
            </a:r>
          </a:p>
          <a:p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                      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ingreso_mediano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c(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4.5e5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6.5e5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7e5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8e5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, </a:t>
            </a:r>
            <a:r>
              <a:rPr lang="es-CL" sz="1800">
                <a:solidFill>
                  <a:srgbClr val="008080"/>
                </a:solidFill>
                <a:latin typeface="Consolas"/>
                <a:ea typeface="Verdana"/>
              </a:rPr>
              <a:t>8.1e5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)) %&gt;% </a:t>
            </a:r>
          </a:p>
          <a:p>
            <a:r>
              <a:rPr lang="es-CL" sz="1800" i="1">
                <a:solidFill>
                  <a:srgbClr val="999988"/>
                </a:solidFill>
                <a:latin typeface="Consolas"/>
                <a:ea typeface="Verdana"/>
              </a:rPr>
              <a:t># Agregamos identificador de fila como primera columna:</a:t>
            </a:r>
          </a:p>
          <a:p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mutate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id_fila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row_number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(), .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before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s-CL" sz="1800" err="1">
                <a:solidFill>
                  <a:srgbClr val="333333"/>
                </a:solidFill>
                <a:latin typeface="Consolas"/>
                <a:ea typeface="Verdana"/>
              </a:rPr>
              <a:t>region</a:t>
            </a:r>
            <a:r>
              <a:rPr lang="es-CL" sz="1800">
                <a:solidFill>
                  <a:srgbClr val="333333"/>
                </a:solidFill>
                <a:latin typeface="Consolas"/>
                <a:ea typeface="Verdana"/>
              </a:rPr>
              <a:t>)</a:t>
            </a:r>
          </a:p>
          <a:p>
            <a:endParaRPr lang="es-CL" alt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CL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758" y="4272659"/>
            <a:ext cx="6090285" cy="221107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78002A5-2256-AC47-FCC1-CDD2BE3B4F04}"/>
              </a:ext>
            </a:extLst>
          </p:cNvPr>
          <p:cNvSpPr txBox="1">
            <a:spLocks/>
          </p:cNvSpPr>
          <p:nvPr/>
        </p:nvSpPr>
        <p:spPr>
          <a:xfrm>
            <a:off x="751724" y="133432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E58B580-08DE-2957-95AE-316B4F18CAAE}"/>
              </a:ext>
            </a:extLst>
          </p:cNvPr>
          <p:cNvSpPr/>
          <p:nvPr/>
        </p:nvSpPr>
        <p:spPr>
          <a:xfrm>
            <a:off x="750356" y="1704449"/>
            <a:ext cx="9985790" cy="21142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6178" y="438817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altLang="en-US">
                <a:latin typeface="Verdana"/>
                <a:ea typeface="Verdana"/>
              </a:rPr>
              <a:t>Recodifiquemos las regiones</a:t>
            </a:r>
            <a:endParaRPr lang="es-CL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8296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CL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79" y="3098019"/>
            <a:ext cx="8981722" cy="28828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C40E10D-C56C-77AB-F39F-9F9A7473F4E1}"/>
              </a:ext>
            </a:extLst>
          </p:cNvPr>
          <p:cNvSpPr txBox="1"/>
          <p:nvPr/>
        </p:nvSpPr>
        <p:spPr>
          <a:xfrm>
            <a:off x="681054" y="1720018"/>
            <a:ext cx="11039195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regiones_cod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= regiones %&gt;% mutate(</a:t>
            </a:r>
            <a:r>
              <a:rPr lang="en-US" sz="16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region_cod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= </a:t>
            </a:r>
            <a:r>
              <a:rPr lang="en-US" sz="1600" err="1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case_when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(region == </a:t>
            </a:r>
            <a:r>
              <a:rPr lang="en-US" sz="1600">
                <a:solidFill>
                  <a:srgbClr val="008080"/>
                </a:solidFill>
                <a:latin typeface="Consolas"/>
                <a:ea typeface="+mn-lt"/>
                <a:cs typeface="+mn-lt"/>
              </a:rPr>
              <a:t>1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~ </a:t>
            </a:r>
            <a:r>
              <a:rPr lang="en-US" sz="1600">
                <a:solidFill>
                  <a:srgbClr val="DD1144"/>
                </a:solidFill>
                <a:latin typeface="Consolas"/>
                <a:ea typeface="+mn-lt"/>
                <a:cs typeface="+mn-lt"/>
              </a:rPr>
              <a:t>'Arica y Parinacota'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,</a:t>
            </a:r>
            <a:endParaRPr lang="en-US" sz="1600">
              <a:latin typeface="Consolas"/>
            </a:endParaRPr>
          </a:p>
          <a:p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                                                          region == </a:t>
            </a:r>
            <a:r>
              <a:rPr lang="en-US" sz="1600">
                <a:solidFill>
                  <a:srgbClr val="008080"/>
                </a:solidFill>
                <a:latin typeface="Consolas"/>
                <a:ea typeface="+mn-lt"/>
                <a:cs typeface="+mn-lt"/>
              </a:rPr>
              <a:t>2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~ </a:t>
            </a:r>
            <a:r>
              <a:rPr lang="en-US" sz="1600">
                <a:solidFill>
                  <a:srgbClr val="DD1144"/>
                </a:solidFill>
                <a:latin typeface="Consolas"/>
                <a:ea typeface="+mn-lt"/>
                <a:cs typeface="+mn-lt"/>
              </a:rPr>
              <a:t>'Antofagasta'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,</a:t>
            </a:r>
            <a:endParaRPr lang="en-US" sz="1600">
              <a:latin typeface="Consolas"/>
            </a:endParaRPr>
          </a:p>
          <a:p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                                                          region == </a:t>
            </a:r>
            <a:r>
              <a:rPr lang="en-US" sz="1600">
                <a:solidFill>
                  <a:srgbClr val="008080"/>
                </a:solidFill>
                <a:latin typeface="Consolas"/>
                <a:ea typeface="+mn-lt"/>
                <a:cs typeface="+mn-lt"/>
              </a:rPr>
              <a:t>3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 ~ </a:t>
            </a:r>
            <a:r>
              <a:rPr lang="en-US" sz="1600">
                <a:solidFill>
                  <a:srgbClr val="DD1144"/>
                </a:solidFill>
                <a:latin typeface="Consolas"/>
                <a:ea typeface="+mn-lt"/>
                <a:cs typeface="+mn-lt"/>
              </a:rPr>
              <a:t>'Atacama'</a:t>
            </a:r>
            <a:r>
              <a:rPr lang="en-US" sz="1600">
                <a:solidFill>
                  <a:srgbClr val="333333"/>
                </a:solidFill>
                <a:latin typeface="Consolas"/>
                <a:ea typeface="+mn-lt"/>
                <a:cs typeface="+mn-lt"/>
              </a:rPr>
              <a:t>))</a:t>
            </a:r>
            <a:endParaRPr lang="en-US">
              <a:latin typeface="Consolas"/>
            </a:endParaRPr>
          </a:p>
          <a:p>
            <a:pPr algn="l"/>
            <a:endParaRPr lang="es-ES">
              <a:ea typeface="Calibri"/>
              <a:cs typeface="Calibri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3F3696A-D8AC-D7A0-BC43-188F28CEE5B6}"/>
              </a:ext>
            </a:extLst>
          </p:cNvPr>
          <p:cNvSpPr/>
          <p:nvPr/>
        </p:nvSpPr>
        <p:spPr>
          <a:xfrm>
            <a:off x="681084" y="1526319"/>
            <a:ext cx="10559763" cy="11048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4901" y="1110924"/>
            <a:ext cx="10888408" cy="990654"/>
          </a:xfrm>
        </p:spPr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es-CL" altLang="en-US" sz="2800" dirty="0">
                <a:latin typeface="Verdana"/>
                <a:ea typeface="Verdana"/>
              </a:rPr>
              <a:t>¿Qué podemos hacer para evitar que queden NA en la nueva columna?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8296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491" y="2658989"/>
            <a:ext cx="9659761" cy="2899833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4105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ES"/>
          </a:p>
        </p:txBody>
      </p:sp>
      <p:sp>
        <p:nvSpPr>
          <p:cNvPr id="10" name="Text Box 9"/>
          <p:cNvSpPr txBox="1"/>
          <p:nvPr/>
        </p:nvSpPr>
        <p:spPr>
          <a:xfrm>
            <a:off x="921099" y="493248"/>
            <a:ext cx="11083327" cy="29854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err="1">
                <a:latin typeface="Verdana"/>
                <a:ea typeface="Verdana"/>
              </a:rPr>
              <a:t>Recodifiquemos</a:t>
            </a:r>
            <a:r>
              <a:rPr lang="en-US" sz="2800" b="1">
                <a:latin typeface="Verdana"/>
                <a:ea typeface="Verdana"/>
              </a:rPr>
              <a:t> las regiones</a:t>
            </a:r>
            <a:r>
              <a:rPr lang="en-US" sz="2800">
                <a:latin typeface="Verdana"/>
                <a:ea typeface="Verdana"/>
              </a:rPr>
              <a:t>:</a:t>
            </a:r>
          </a:p>
          <a:p>
            <a:endParaRPr lang="en-US" sz="1600">
              <a:ea typeface="Calibri"/>
              <a:cs typeface="Calibri"/>
            </a:endParaRPr>
          </a:p>
          <a:p>
            <a:r>
              <a:rPr lang="en-US" sz="1600" err="1">
                <a:latin typeface="Consolas"/>
              </a:rPr>
              <a:t>regiones_cod</a:t>
            </a:r>
            <a:r>
              <a:rPr lang="en-US" sz="1600">
                <a:latin typeface="Consolas"/>
              </a:rPr>
              <a:t> = regiones %&gt;% mutate(</a:t>
            </a:r>
            <a:r>
              <a:rPr lang="en-US" sz="1600" err="1">
                <a:latin typeface="Consolas"/>
              </a:rPr>
              <a:t>region_cod</a:t>
            </a:r>
            <a:r>
              <a:rPr lang="en-US" sz="1600">
                <a:latin typeface="Consolas"/>
              </a:rPr>
              <a:t> = </a:t>
            </a:r>
            <a:r>
              <a:rPr lang="en-US" sz="1600" err="1">
                <a:latin typeface="Consolas"/>
              </a:rPr>
              <a:t>case_when</a:t>
            </a:r>
            <a:r>
              <a:rPr lang="en-US" sz="1600">
                <a:latin typeface="Consolas"/>
              </a:rPr>
              <a:t>(region == 1 ~</a:t>
            </a:r>
            <a:r>
              <a:rPr lang="en-US" sz="1600">
                <a:solidFill>
                  <a:srgbClr val="FF0000"/>
                </a:solidFill>
                <a:latin typeface="Consolas"/>
              </a:rPr>
              <a:t> 'Arica y Parinacota'</a:t>
            </a:r>
            <a:r>
              <a:rPr lang="en-US" sz="1600">
                <a:latin typeface="Consolas"/>
              </a:rPr>
              <a:t>,</a:t>
            </a:r>
            <a:r>
              <a:rPr lang="es-CL" altLang="en-US" sz="1600">
                <a:latin typeface="Consolas"/>
              </a:rPr>
              <a:t>                                              </a:t>
            </a:r>
            <a:endParaRPr lang="en-US" sz="1600">
              <a:latin typeface="Consolas"/>
              <a:ea typeface="Calibri"/>
              <a:cs typeface="Calibri"/>
            </a:endParaRPr>
          </a:p>
          <a:p>
            <a:r>
              <a:rPr lang="en-US" sz="1600">
                <a:latin typeface="Consolas"/>
              </a:rPr>
              <a:t>                                                          region == 2 ~ </a:t>
            </a:r>
            <a:r>
              <a:rPr lang="en-US" sz="1600">
                <a:solidFill>
                  <a:srgbClr val="FF0000"/>
                </a:solidFill>
                <a:latin typeface="Consolas"/>
              </a:rPr>
              <a:t>'Antofagasta'</a:t>
            </a:r>
            <a:r>
              <a:rPr lang="en-US" sz="1600">
                <a:latin typeface="Consolas"/>
              </a:rPr>
              <a:t>,</a:t>
            </a:r>
            <a:endParaRPr lang="en-US" sz="1600">
              <a:latin typeface="Consolas"/>
              <a:ea typeface="Calibri"/>
              <a:cs typeface="Calibri"/>
            </a:endParaRPr>
          </a:p>
          <a:p>
            <a:r>
              <a:rPr lang="en-US" sz="1600">
                <a:latin typeface="Consolas"/>
              </a:rPr>
              <a:t>                                                         </a:t>
            </a:r>
            <a:r>
              <a:rPr lang="es-CL" altLang="en-US" sz="1600">
                <a:latin typeface="Consolas"/>
              </a:rPr>
              <a:t>                                                         </a:t>
            </a:r>
            <a:r>
              <a:rPr lang="en-US" sz="1600">
                <a:latin typeface="Consolas"/>
              </a:rPr>
              <a:t>                                         region == 3 ~ </a:t>
            </a:r>
            <a:r>
              <a:rPr lang="en-US" sz="1600">
                <a:solidFill>
                  <a:srgbClr val="FF0000"/>
                </a:solidFill>
                <a:latin typeface="Consolas"/>
              </a:rPr>
              <a:t>'Atacama'</a:t>
            </a:r>
            <a:r>
              <a:rPr lang="en-US" sz="1600">
                <a:latin typeface="Consolas"/>
              </a:rPr>
              <a:t>,</a:t>
            </a:r>
            <a:endParaRPr lang="en-US" sz="1600">
              <a:latin typeface="Consolas"/>
              <a:ea typeface="Calibri"/>
              <a:cs typeface="Calibri"/>
            </a:endParaRPr>
          </a:p>
          <a:p>
            <a:r>
              <a:rPr lang="en-US" sz="1600">
                <a:latin typeface="Consolas"/>
              </a:rPr>
              <a:t>                                                                                                </a:t>
            </a:r>
            <a:r>
              <a:rPr lang="en-US" sz="1600">
                <a:solidFill>
                  <a:srgbClr val="FFFF00"/>
                </a:solidFill>
                <a:highlight>
                  <a:srgbClr val="FFFF00"/>
                </a:highlight>
                <a:latin typeface="Consolas"/>
              </a:rPr>
              <a:t>XXXXXXXXXXXXXXXXXXXXXXXXXXXXXXXXXXXXXXXXXXXXXXXXXXXXXXXXXX</a:t>
            </a:r>
            <a:r>
              <a:rPr lang="en-US" sz="1600">
                <a:highlight>
                  <a:srgbClr val="FFFF00"/>
                </a:highlight>
                <a:latin typeface="Consolas"/>
              </a:rPr>
              <a:t>TRUE ~ </a:t>
            </a:r>
            <a:r>
              <a:rPr lang="en-US" sz="1600">
                <a:solidFill>
                  <a:srgbClr val="FF0000"/>
                </a:solidFill>
                <a:highlight>
                  <a:srgbClr val="FFFF00"/>
                </a:highlight>
                <a:latin typeface="Consolas"/>
              </a:rPr>
              <a:t>'</a:t>
            </a:r>
            <a:r>
              <a:rPr lang="en-US" sz="1600" err="1">
                <a:solidFill>
                  <a:srgbClr val="FF0000"/>
                </a:solidFill>
                <a:highlight>
                  <a:srgbClr val="FFFF00"/>
                </a:highlight>
                <a:latin typeface="Consolas"/>
              </a:rPr>
              <a:t>Otra</a:t>
            </a:r>
            <a:r>
              <a:rPr lang="en-US" sz="1600">
                <a:solidFill>
                  <a:srgbClr val="FF0000"/>
                </a:solidFill>
                <a:highlight>
                  <a:srgbClr val="FFFF00"/>
                </a:highlight>
                <a:latin typeface="Consolas"/>
              </a:rPr>
              <a:t>'</a:t>
            </a:r>
            <a:r>
              <a:rPr lang="en-US" sz="1600">
                <a:highlight>
                  <a:srgbClr val="FFFF00"/>
                </a:highlight>
                <a:latin typeface="Consolas"/>
              </a:rPr>
              <a:t>))</a:t>
            </a:r>
            <a:r>
              <a:rPr lang="en-US" sz="1600">
                <a:solidFill>
                  <a:schemeClr val="bg1"/>
                </a:solidFill>
                <a:highlight>
                  <a:srgbClr val="FFFF00"/>
                </a:highlight>
                <a:latin typeface="Consolas"/>
              </a:rPr>
              <a:t> </a:t>
            </a:r>
            <a:r>
              <a:rPr lang="en-US" sz="1600">
                <a:solidFill>
                  <a:srgbClr val="FFFF00"/>
                </a:solidFill>
                <a:highlight>
                  <a:srgbClr val="FFFF00"/>
                </a:highlight>
                <a:latin typeface="Consolas"/>
              </a:rPr>
              <a:t>XXXXXXXXXXXXXXXXXXXXXXX</a:t>
            </a:r>
            <a:endParaRPr lang="en-US">
              <a:solidFill>
                <a:srgbClr val="FFFF00"/>
              </a:solidFill>
              <a:ea typeface="Calibri"/>
              <a:cs typeface="Calibri"/>
            </a:endParaRPr>
          </a:p>
          <a:p>
            <a:r>
              <a:rPr lang="en-US" sz="1600">
                <a:latin typeface="Consolas"/>
              </a:rPr>
              <a:t>                                                       </a:t>
            </a:r>
            <a:r>
              <a:rPr lang="es-CL" altLang="en-US" sz="1600">
                <a:latin typeface="Consolas"/>
              </a:rPr>
              <a:t>                                                         </a:t>
            </a:r>
            <a:r>
              <a:rPr lang="en-US" sz="1600">
                <a:latin typeface="Consolas"/>
              </a:rPr>
              <a:t> </a:t>
            </a:r>
            <a:endParaRPr lang="en-US" sz="1600">
              <a:highlight>
                <a:srgbClr val="FFFF00"/>
              </a:highlight>
              <a:latin typeface="Consolas"/>
              <a:ea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53" y="3424212"/>
            <a:ext cx="7282962" cy="2172433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915670" y="5744210"/>
            <a:ext cx="1032270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L">
                <a:latin typeface="Verdana"/>
                <a:ea typeface="Verdana"/>
              </a:rPr>
              <a:t>Al añadir la condición </a:t>
            </a:r>
            <a:r>
              <a:rPr lang="es-CL" b="1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TRUE</a:t>
            </a:r>
            <a:r>
              <a:rPr lang="es-CL">
                <a:latin typeface="Verdana"/>
                <a:ea typeface="Verdana"/>
              </a:rPr>
              <a:t> al final (que siempre será evaluada como verdadera), agregamos un valor para cuando ninguna de las otras condiciones se haya cumplido.</a:t>
            </a:r>
          </a:p>
          <a:p>
            <a:pPr algn="ctr"/>
            <a:endParaRPr lang="es-CL">
              <a:latin typeface="Verdana"/>
              <a:ea typeface="Verdana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2A3746-7F76-57BC-4672-81C425F54A31}"/>
              </a:ext>
            </a:extLst>
          </p:cNvPr>
          <p:cNvSpPr/>
          <p:nvPr/>
        </p:nvSpPr>
        <p:spPr>
          <a:xfrm>
            <a:off x="918591" y="1160163"/>
            <a:ext cx="10559763" cy="200541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57406" y="504928"/>
            <a:ext cx="10888408" cy="800649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r>
              <a:rPr lang="es-CL" dirty="0">
                <a:latin typeface="Verdana"/>
                <a:ea typeface="Verdana"/>
              </a:rPr>
              <a:t>Veamos un caso en que se cumpla más de una condición</a:t>
            </a:r>
            <a:endParaRPr lang="es-CL" sz="18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752768" y="1491432"/>
            <a:ext cx="10888345" cy="2486025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>
                <a:latin typeface="Verdana"/>
                <a:ea typeface="Verdana"/>
              </a:rPr>
              <a:t> Creemos categorías en base a condiciones arbitrarias:</a:t>
            </a:r>
            <a:endParaRPr lang="es-CL"/>
          </a:p>
          <a:p>
            <a:endParaRPr lang="en-US"/>
          </a:p>
          <a:p>
            <a:r>
              <a:rPr lang="en-US" err="1">
                <a:latin typeface="Consolas"/>
                <a:ea typeface="Verdana"/>
              </a:rPr>
              <a:t>regiones_cat</a:t>
            </a:r>
            <a:r>
              <a:rPr lang="en-US">
                <a:latin typeface="Consolas"/>
                <a:ea typeface="Verdana"/>
              </a:rPr>
              <a:t> = regiones %&gt;% mutate(</a:t>
            </a:r>
            <a:r>
              <a:rPr lang="en-US" err="1">
                <a:latin typeface="Consolas"/>
                <a:ea typeface="Verdana"/>
              </a:rPr>
              <a:t>categoria</a:t>
            </a:r>
            <a:r>
              <a:rPr lang="en-US">
                <a:latin typeface="Consolas"/>
                <a:ea typeface="Verdana"/>
              </a:rPr>
              <a:t> = </a:t>
            </a:r>
            <a:r>
              <a:rPr lang="en-US" err="1">
                <a:latin typeface="Consolas"/>
                <a:ea typeface="Verdana"/>
              </a:rPr>
              <a:t>case_when</a:t>
            </a:r>
            <a:r>
              <a:rPr lang="en-US">
                <a:latin typeface="Consolas"/>
                <a:ea typeface="Verdana"/>
              </a:rPr>
              <a:t>(</a:t>
            </a:r>
            <a:r>
              <a:rPr lang="en-US" err="1">
                <a:latin typeface="Consolas"/>
                <a:ea typeface="Verdana"/>
              </a:rPr>
              <a:t>ingreso_promedio</a:t>
            </a:r>
            <a:r>
              <a:rPr lang="en-US">
                <a:latin typeface="Consolas"/>
                <a:ea typeface="Verdana"/>
              </a:rPr>
              <a:t> &gt;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1000000</a:t>
            </a:r>
            <a:r>
              <a:rPr lang="en-US"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'1'</a:t>
            </a:r>
            <a:r>
              <a:rPr lang="en-US">
                <a:latin typeface="Consolas"/>
                <a:ea typeface="Verdana"/>
              </a:rPr>
              <a:t>,</a:t>
            </a:r>
          </a:p>
          <a:p>
            <a:r>
              <a:rPr lang="en-US">
                <a:latin typeface="Consolas"/>
                <a:ea typeface="Verdana"/>
              </a:rPr>
              <a:t>                                                          </a:t>
            </a:r>
            <a:r>
              <a:rPr lang="es-CL" altLang="en-US">
                <a:latin typeface="Consolas"/>
                <a:ea typeface="Verdana"/>
              </a:rPr>
              <a:t>                                 </a:t>
            </a:r>
            <a:r>
              <a:rPr lang="en-US">
                <a:latin typeface="Consolas"/>
                <a:ea typeface="Verdana"/>
              </a:rPr>
              <a:t>                                                         </a:t>
            </a:r>
            <a:r>
              <a:rPr lang="en-US" err="1">
                <a:latin typeface="Consolas"/>
                <a:ea typeface="Verdana"/>
              </a:rPr>
              <a:t>ingreso_mediano</a:t>
            </a:r>
            <a:r>
              <a:rPr lang="en-US">
                <a:latin typeface="Consolas"/>
                <a:ea typeface="Verdana"/>
              </a:rPr>
              <a:t> &gt;=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800000</a:t>
            </a:r>
            <a:r>
              <a:rPr lang="en-US"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'2'</a:t>
            </a:r>
            <a:r>
              <a:rPr lang="en-US">
                <a:latin typeface="Consolas"/>
                <a:ea typeface="Verdana"/>
              </a:rPr>
              <a:t>,</a:t>
            </a:r>
          </a:p>
          <a:p>
            <a:r>
              <a:rPr lang="en-US">
                <a:latin typeface="Consolas"/>
                <a:ea typeface="Verdana"/>
              </a:rPr>
              <a:t>                                                          </a:t>
            </a:r>
            <a:r>
              <a:rPr lang="es-CL" altLang="en-US">
                <a:latin typeface="Consolas"/>
                <a:ea typeface="Verdana"/>
              </a:rPr>
              <a:t>                                 </a:t>
            </a:r>
            <a:r>
              <a:rPr lang="en-US">
                <a:latin typeface="Consolas"/>
                <a:ea typeface="Verdana"/>
              </a:rPr>
              <a:t>                                                         </a:t>
            </a:r>
            <a:r>
              <a:rPr lang="en-US" err="1">
                <a:latin typeface="Consolas"/>
                <a:ea typeface="Verdana"/>
              </a:rPr>
              <a:t>ingreso_mediano</a:t>
            </a:r>
            <a:r>
              <a:rPr lang="en-US">
                <a:latin typeface="Consolas"/>
                <a:ea typeface="Verdana"/>
              </a:rPr>
              <a:t> &lt;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680000</a:t>
            </a:r>
            <a:r>
              <a:rPr lang="en-US"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'3'</a:t>
            </a:r>
            <a:r>
              <a:rPr lang="en-US">
                <a:latin typeface="Consolas"/>
                <a:ea typeface="Verdana"/>
              </a:rPr>
              <a:t>,</a:t>
            </a:r>
            <a:endParaRPr lang="en-US">
              <a:solidFill>
                <a:srgbClr val="122361"/>
              </a:solidFill>
              <a:latin typeface="Consolas"/>
              <a:ea typeface="Verdana"/>
            </a:endParaRPr>
          </a:p>
          <a:p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                                                         TRUE</a:t>
            </a:r>
            <a:r>
              <a:rPr lang="en-US"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</a:t>
            </a:r>
            <a:r>
              <a:rPr lang="en-US" err="1">
                <a:solidFill>
                  <a:srgbClr val="FF0000"/>
                </a:solidFill>
                <a:latin typeface="Consolas"/>
                <a:ea typeface="Verdana"/>
              </a:rPr>
              <a:t>Otra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</a:t>
            </a:r>
            <a:r>
              <a:rPr lang="en-US">
                <a:latin typeface="Consolas"/>
                <a:ea typeface="Verdana"/>
              </a:rPr>
              <a:t>))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37877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721" y="4345940"/>
            <a:ext cx="7419975" cy="223329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6D8C0BF-8B18-A382-0A2A-31E5BD9C6836}"/>
              </a:ext>
            </a:extLst>
          </p:cNvPr>
          <p:cNvSpPr/>
          <p:nvPr/>
        </p:nvSpPr>
        <p:spPr>
          <a:xfrm>
            <a:off x="592020" y="2139877"/>
            <a:ext cx="10559763" cy="20845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8566" y="405022"/>
            <a:ext cx="10888408" cy="800649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 sz="2800" err="1">
                <a:latin typeface="Verdana"/>
                <a:ea typeface="Verdana"/>
              </a:rPr>
              <a:t>Ahora</a:t>
            </a:r>
            <a:r>
              <a:rPr lang="en-US" sz="2800">
                <a:latin typeface="Verdana"/>
                <a:ea typeface="Verdana"/>
              </a:rPr>
              <a:t> </a:t>
            </a:r>
            <a:r>
              <a:rPr lang="en-US" sz="2800" err="1">
                <a:latin typeface="Verdana"/>
                <a:ea typeface="Verdana"/>
              </a:rPr>
              <a:t>invirtamos</a:t>
            </a:r>
            <a:r>
              <a:rPr lang="en-US" sz="2800">
                <a:latin typeface="Verdana"/>
                <a:ea typeface="Verdana"/>
              </a:rPr>
              <a:t> la </a:t>
            </a:r>
            <a:r>
              <a:rPr lang="en-US" sz="2800" err="1">
                <a:latin typeface="Verdana"/>
                <a:ea typeface="Verdana"/>
              </a:rPr>
              <a:t>primera</a:t>
            </a:r>
            <a:r>
              <a:rPr lang="en-US" sz="2800">
                <a:latin typeface="Verdana"/>
                <a:ea typeface="Verdana"/>
              </a:rPr>
              <a:t> y la </a:t>
            </a:r>
            <a:r>
              <a:rPr lang="en-US" sz="2800" err="1">
                <a:latin typeface="Verdana"/>
                <a:ea typeface="Verdana"/>
              </a:rPr>
              <a:t>segunda</a:t>
            </a:r>
            <a:r>
              <a:rPr lang="en-US" sz="2800">
                <a:latin typeface="Verdana"/>
                <a:ea typeface="Verdana"/>
              </a:rPr>
              <a:t> </a:t>
            </a:r>
            <a:r>
              <a:rPr lang="en-US" sz="2800" err="1">
                <a:latin typeface="Verdana"/>
                <a:ea typeface="Verdana"/>
              </a:rPr>
              <a:t>opción</a:t>
            </a:r>
            <a:endParaRPr lang="en-US" sz="2800" err="1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06004" y="1722662"/>
            <a:ext cx="11123295" cy="240220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regiones_cat2 = regiones %&gt;% mutate(</a:t>
            </a:r>
            <a:r>
              <a:rPr lang="en-US" err="1">
                <a:highlight>
                  <a:srgbClr val="FFFF00"/>
                </a:highlight>
                <a:latin typeface="Consolas"/>
                <a:ea typeface="Verdana"/>
              </a:rPr>
              <a:t>categoria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 = </a:t>
            </a:r>
            <a:r>
              <a:rPr lang="en-US" err="1">
                <a:highlight>
                  <a:srgbClr val="FFFF00"/>
                </a:highlight>
                <a:latin typeface="Consolas"/>
                <a:ea typeface="Verdana"/>
              </a:rPr>
              <a:t>case_when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(</a:t>
            </a:r>
            <a:r>
              <a:rPr lang="en-US" err="1">
                <a:highlight>
                  <a:srgbClr val="FFFF00"/>
                </a:highlight>
                <a:latin typeface="Consolas"/>
                <a:ea typeface="Verdana"/>
              </a:rPr>
              <a:t>ingreso_mediano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 &gt;=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Consolas"/>
                <a:ea typeface="Verdana"/>
              </a:rPr>
              <a:t>800000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Verdana"/>
              </a:rPr>
              <a:t>'2'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, </a:t>
            </a:r>
            <a:endParaRPr lang="es-ES"/>
          </a:p>
          <a:p>
            <a:pPr>
              <a:spcBef>
                <a:spcPts val="0"/>
              </a:spcBef>
            </a:pP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                                                          </a:t>
            </a:r>
            <a:r>
              <a:rPr lang="es-CL" altLang="en-US">
                <a:highlight>
                  <a:srgbClr val="FFFF00"/>
                </a:highlight>
                <a:latin typeface="Consolas"/>
                <a:ea typeface="Verdana"/>
              </a:rPr>
              <a:t>                                 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                                                          </a:t>
            </a:r>
            <a:r>
              <a:rPr lang="en-US" err="1">
                <a:highlight>
                  <a:srgbClr val="FFFF00"/>
                </a:highlight>
                <a:latin typeface="Consolas"/>
                <a:ea typeface="Verdana"/>
              </a:rPr>
              <a:t>ingreso_promedio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 &gt;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highlight>
                  <a:srgbClr val="FFFF00"/>
                </a:highlight>
                <a:latin typeface="Consolas"/>
                <a:ea typeface="Verdana"/>
              </a:rPr>
              <a:t>1000000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highlight>
                  <a:srgbClr val="FFFF00"/>
                </a:highlight>
                <a:latin typeface="Consolas"/>
                <a:ea typeface="Verdana"/>
              </a:rPr>
              <a:t>'1'</a:t>
            </a:r>
            <a:r>
              <a:rPr lang="en-US">
                <a:highlight>
                  <a:srgbClr val="FFFF00"/>
                </a:highlight>
                <a:latin typeface="Consolas"/>
                <a:ea typeface="Verdana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>
                <a:latin typeface="Consolas"/>
                <a:ea typeface="Verdana"/>
              </a:rPr>
              <a:t>                                                          </a:t>
            </a:r>
            <a:r>
              <a:rPr lang="es-CL" altLang="en-US">
                <a:latin typeface="Consolas"/>
                <a:ea typeface="Verdana"/>
              </a:rPr>
              <a:t>                                   </a:t>
            </a:r>
            <a:r>
              <a:rPr lang="en-US">
                <a:latin typeface="Consolas"/>
                <a:ea typeface="Verdana"/>
              </a:rPr>
              <a:t>                                                          </a:t>
            </a:r>
            <a:r>
              <a:rPr lang="en-US" err="1">
                <a:latin typeface="Consolas"/>
                <a:ea typeface="Verdana"/>
              </a:rPr>
              <a:t>ingreso_mediano</a:t>
            </a:r>
            <a:r>
              <a:rPr lang="en-US">
                <a:latin typeface="Consolas"/>
                <a:ea typeface="Verdana"/>
              </a:rPr>
              <a:t> &lt; 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680000</a:t>
            </a:r>
            <a:r>
              <a:rPr lang="en-US"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'3'</a:t>
            </a:r>
            <a:r>
              <a:rPr lang="en-US">
                <a:latin typeface="Consolas"/>
                <a:ea typeface="Verdana"/>
              </a:rPr>
              <a:t>,</a:t>
            </a:r>
          </a:p>
          <a:p>
            <a:pPr>
              <a:spcBef>
                <a:spcPts val="0"/>
              </a:spcBef>
            </a:pPr>
            <a:r>
              <a:rPr lang="en-US">
                <a:latin typeface="Consolas"/>
                <a:ea typeface="Verdana"/>
              </a:rPr>
              <a:t>                                                          </a:t>
            </a:r>
            <a:r>
              <a:rPr lang="en-US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TRUE</a:t>
            </a:r>
            <a:r>
              <a:rPr lang="en-US">
                <a:latin typeface="Consolas"/>
                <a:ea typeface="Verdana"/>
              </a:rPr>
              <a:t> ~ 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</a:t>
            </a:r>
            <a:r>
              <a:rPr lang="en-US" err="1">
                <a:solidFill>
                  <a:srgbClr val="FF0000"/>
                </a:solidFill>
                <a:latin typeface="Consolas"/>
                <a:ea typeface="Verdana"/>
              </a:rPr>
              <a:t>Otra</a:t>
            </a:r>
            <a:r>
              <a:rPr lang="en-US">
                <a:solidFill>
                  <a:srgbClr val="FF0000"/>
                </a:solidFill>
                <a:latin typeface="Consolas"/>
                <a:ea typeface="Verdana"/>
              </a:rPr>
              <a:t>'</a:t>
            </a:r>
            <a:r>
              <a:rPr lang="en-US">
                <a:latin typeface="Consolas"/>
                <a:ea typeface="Verdana"/>
              </a:rPr>
              <a:t>))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2030" y="4580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case_when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03.</a:t>
            </a:r>
            <a:endParaRPr lang="es-CL" altLang="en-US"/>
          </a:p>
        </p:txBody>
      </p:sp>
      <p:sp>
        <p:nvSpPr>
          <p:cNvPr id="8" name="Text Box 7"/>
          <p:cNvSpPr txBox="1"/>
          <p:nvPr/>
        </p:nvSpPr>
        <p:spPr>
          <a:xfrm>
            <a:off x="793116" y="5199918"/>
            <a:ext cx="10628483" cy="9584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L">
                <a:latin typeface="Verdana"/>
                <a:ea typeface="Verdana"/>
              </a:rPr>
              <a:t>Es </a:t>
            </a:r>
            <a:r>
              <a:rPr lang="es-CL" b="1">
                <a:latin typeface="Verdana"/>
                <a:ea typeface="Verdana"/>
              </a:rPr>
              <a:t>sumamente importante</a:t>
            </a:r>
            <a:r>
              <a:rPr lang="es-CL">
                <a:latin typeface="Verdana"/>
                <a:ea typeface="Verdana"/>
              </a:rPr>
              <a:t> ser cuidadoso/a con el orden de las condiciones cuando puede cumplirse más de una, pues, como vimos, puede tener efectos imprevistos en las columnas creadas.</a:t>
            </a:r>
            <a:endParaRPr lang="es-CL">
              <a:ea typeface="Calibri"/>
              <a:cs typeface="Calibri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945134B-97BC-91F2-FEB8-6F5427739855}"/>
              </a:ext>
            </a:extLst>
          </p:cNvPr>
          <p:cNvSpPr/>
          <p:nvPr/>
        </p:nvSpPr>
        <p:spPr>
          <a:xfrm>
            <a:off x="789942" y="1546111"/>
            <a:ext cx="10559763" cy="20845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05" y="2925132"/>
            <a:ext cx="6384584" cy="199165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6093543" y="2622841"/>
            <a:ext cx="5692058" cy="482251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Edición de datos II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6"/>
          </p:nvPr>
        </p:nvSpPr>
        <p:spPr>
          <a:xfrm>
            <a:off x="6093542" y="3308814"/>
            <a:ext cx="5692057" cy="482400"/>
          </a:xfrm>
        </p:spPr>
        <p:txBody>
          <a:bodyPr/>
          <a:lstStyle/>
          <a:p>
            <a:r>
              <a:rPr lang="es-CL"/>
              <a:t>if_else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9"/>
          </p:nvPr>
        </p:nvSpPr>
        <p:spPr>
          <a:xfrm>
            <a:off x="6093542" y="3995262"/>
            <a:ext cx="5692057" cy="482400"/>
          </a:xfrm>
        </p:spPr>
        <p:txBody>
          <a:bodyPr/>
          <a:lstStyle/>
          <a:p>
            <a:r>
              <a:rPr lang="es-CL"/>
              <a:t>case_when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40"/>
          </p:nvPr>
        </p:nvSpPr>
        <p:spPr>
          <a:xfrm>
            <a:off x="5040039" y="2622057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1"/>
          </p:nvPr>
        </p:nvSpPr>
        <p:spPr>
          <a:xfrm>
            <a:off x="5040039" y="3308814"/>
            <a:ext cx="1053503" cy="482400"/>
          </a:xfrm>
        </p:spPr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2"/>
          </p:nvPr>
        </p:nvSpPr>
        <p:spPr>
          <a:xfrm>
            <a:off x="5040039" y="3995262"/>
            <a:ext cx="1053503" cy="482400"/>
          </a:xfrm>
        </p:spPr>
        <p:txBody>
          <a:bodyPr/>
          <a:lstStyle/>
          <a:p>
            <a:r>
              <a:rPr lang="es-CL"/>
              <a:t>03.</a:t>
            </a: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200"/>
              <a:t>Contenidos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10212" y="2683091"/>
            <a:ext cx="6568898" cy="1501201"/>
          </a:xfrm>
        </p:spPr>
        <p:txBody>
          <a:bodyPr>
            <a:normAutofit/>
          </a:bodyPr>
          <a:lstStyle/>
          <a:p>
            <a:r>
              <a:rPr lang="es-CL" sz="4500">
                <a:latin typeface="Verdana"/>
                <a:ea typeface="Verdana"/>
              </a:rPr>
              <a:t>Edición de datos II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895985" y="666115"/>
            <a:ext cx="10487660" cy="1151255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>
                <a:latin typeface="Verdana"/>
                <a:ea typeface="Verdana"/>
              </a:rPr>
              <a:t>Lógica condicional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1"/>
          </p:nvPr>
        </p:nvSpPr>
        <p:spPr>
          <a:xfrm>
            <a:off x="895985" y="2067560"/>
            <a:ext cx="4358005" cy="4269105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 marL="285750" indent="-285750">
              <a:buChar char="•"/>
            </a:pPr>
            <a:r>
              <a:rPr lang="es-CL"/>
              <a:t>Ahora sabemos cómo crear columnas y modificar columnas existentes.</a:t>
            </a:r>
            <a:endParaRPr lang="es-ES"/>
          </a:p>
          <a:p>
            <a:pPr marL="285750" indent="-285750">
              <a:buChar char="•"/>
            </a:pPr>
            <a:endParaRPr lang="es-CL"/>
          </a:p>
          <a:p>
            <a:pPr marL="285750" indent="-285750">
              <a:buChar char="•"/>
            </a:pPr>
            <a:r>
              <a:rPr lang="es-CL"/>
              <a:t>Sin embargo, las funciones que vimos se aplican de igual manera a toda la columna.</a:t>
            </a:r>
          </a:p>
          <a:p>
            <a:pPr marL="285750" indent="-285750">
              <a:buChar char="•"/>
            </a:pPr>
            <a:endParaRPr lang="es-CL"/>
          </a:p>
          <a:p>
            <a:pPr marL="285750" indent="-285750">
              <a:buChar char="•"/>
            </a:pPr>
            <a:r>
              <a:rPr lang="es-CL"/>
              <a:t>A veces (</a:t>
            </a:r>
            <a:r>
              <a:rPr lang="es-CL" b="1"/>
              <a:t>muchas</a:t>
            </a:r>
            <a:r>
              <a:rPr lang="es-CL"/>
              <a:t> veces), queremos aplicar </a:t>
            </a:r>
            <a:r>
              <a:rPr lang="es-CL" b="1"/>
              <a:t>lógica condicional</a:t>
            </a:r>
            <a:r>
              <a:rPr lang="es-CL"/>
              <a:t> a la creación o modificación de columnas.</a:t>
            </a:r>
          </a:p>
          <a:p>
            <a:endParaRPr lang="es-CL"/>
          </a:p>
          <a:p>
            <a:endParaRPr lang="es-CL"/>
          </a:p>
          <a:p>
            <a:endParaRPr lang="es-CL"/>
          </a:p>
          <a:p>
            <a:r>
              <a:rPr lang="es-CL" b="1">
                <a:latin typeface="Verdana"/>
                <a:ea typeface="Verdana"/>
              </a:rPr>
              <a:t>¿Qué significa esto?</a:t>
            </a:r>
          </a:p>
          <a:p>
            <a:endParaRPr lang="es-CL" b="1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751724" y="169627"/>
            <a:ext cx="10888408" cy="496799"/>
          </a:xfrm>
        </p:spPr>
        <p:txBody>
          <a:bodyPr/>
          <a:lstStyle/>
          <a:p>
            <a:r>
              <a:rPr lang="es-CL">
                <a:latin typeface="Verdana"/>
                <a:ea typeface="Verdana"/>
                <a:sym typeface="+mn-ea"/>
              </a:rPr>
              <a:t>Edición de datos II</a:t>
            </a:r>
            <a:endParaRPr lang="es-CL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01.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991995"/>
            <a:ext cx="6191885" cy="2768600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>
            <a:off x="3794125" y="5294630"/>
            <a:ext cx="4989830" cy="657225"/>
          </a:xfrm>
          <a:prstGeom prst="bentUpArrow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5036949" y="3051291"/>
            <a:ext cx="6568898" cy="1501201"/>
          </a:xfrm>
        </p:spPr>
        <p:txBody>
          <a:bodyPr>
            <a:normAutofit/>
          </a:bodyPr>
          <a:lstStyle/>
          <a:p>
            <a:r>
              <a:rPr lang="es-CL" sz="4500">
                <a:sym typeface="+mn-ea"/>
              </a:rPr>
              <a:t>if_else</a:t>
            </a:r>
            <a:endParaRPr lang="es-CL" sz="4500"/>
          </a:p>
          <a:p>
            <a:endParaRPr lang="es-CL" sz="450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892067" y="562043"/>
            <a:ext cx="10888408" cy="800649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s-CL" sz="2400">
                <a:latin typeface="Verdana"/>
                <a:ea typeface="Verdana"/>
              </a:rPr>
              <a:t>Esta función permite implementar la lógica anterior y tiene la siguiente sintaxis: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583606" y="2170463"/>
            <a:ext cx="10888345" cy="2369820"/>
          </a:xfrm>
        </p:spPr>
        <p:txBody>
          <a:bodyPr vert="horz" lIns="0" tIns="45720" rIns="0" bIns="45720" rtlCol="0" anchor="t">
            <a:normAutofit fontScale="97500"/>
          </a:bodyPr>
          <a:lstStyle/>
          <a:p>
            <a:pPr>
              <a:lnSpc>
                <a:spcPct val="160000"/>
              </a:lnSpc>
            </a:pPr>
            <a:r>
              <a:rPr lang="es-CL" sz="1800" dirty="0">
                <a:latin typeface="Verdana"/>
                <a:ea typeface="Verdana"/>
              </a:rPr>
              <a:t>Esto podría leerse de la siguiente manera: evalúa la condición </a:t>
            </a:r>
            <a:r>
              <a:rPr lang="es-CL" sz="1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condicion_logica</a:t>
            </a:r>
            <a:r>
              <a:rPr lang="es-CL" sz="1800" dirty="0">
                <a:latin typeface="Verdana"/>
                <a:ea typeface="Verdana"/>
              </a:rPr>
              <a:t> en cada fila, si esta se cumple en la fila, tomará el valor asignado en</a:t>
            </a:r>
            <a:r>
              <a:rPr lang="es-CL" sz="1800" b="1" dirty="0">
                <a:latin typeface="Verdana"/>
                <a:ea typeface="Verdana"/>
              </a:rPr>
              <a:t> </a:t>
            </a:r>
            <a:r>
              <a:rPr lang="es-CL" sz="1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valor_si_verdadero</a:t>
            </a:r>
            <a:r>
              <a:rPr lang="es-CL" sz="1800" dirty="0">
                <a:latin typeface="Verdana"/>
                <a:ea typeface="Verdana"/>
              </a:rPr>
              <a:t>, si no, toma el valor asignado en </a:t>
            </a:r>
            <a:r>
              <a:rPr lang="es-CL" sz="1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valor_si_falso</a:t>
            </a:r>
            <a:r>
              <a:rPr lang="es-CL" sz="1800" dirty="0">
                <a:latin typeface="Verdana"/>
                <a:ea typeface="Verdana"/>
              </a:rPr>
              <a:t>. Por último, si la fila tenía un NA, nos permite especificar qué valor toma con </a:t>
            </a:r>
            <a:r>
              <a:rPr lang="es-CL" sz="1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Consolas"/>
                <a:ea typeface="Verdana"/>
              </a:rPr>
              <a:t>valor_si_missing</a:t>
            </a:r>
            <a:r>
              <a:rPr lang="es-CL" sz="1800" b="1" dirty="0">
                <a:latin typeface="Verdana"/>
                <a:ea typeface="Verdana"/>
              </a:rPr>
              <a:t>. </a:t>
            </a:r>
            <a:r>
              <a:rPr lang="es-CL" sz="1800" dirty="0">
                <a:latin typeface="Verdana"/>
                <a:ea typeface="Verdana"/>
              </a:rPr>
              <a:t>Para aplicar esta función, volveremos a crear un </a:t>
            </a:r>
            <a:r>
              <a:rPr lang="es-CL" sz="1800" dirty="0" err="1">
                <a:latin typeface="Verdana"/>
                <a:ea typeface="Verdana"/>
              </a:rPr>
              <a:t>dataset</a:t>
            </a:r>
            <a:r>
              <a:rPr lang="es-CL" sz="1800" dirty="0">
                <a:latin typeface="Verdana"/>
                <a:ea typeface="Verdana"/>
              </a:rPr>
              <a:t> de prueba: </a:t>
            </a:r>
            <a:endParaRPr lang="es-CL" sz="1800" b="1"/>
          </a:p>
          <a:p>
            <a:endParaRPr lang="es-CL" sz="1800">
              <a:latin typeface="Consolas"/>
            </a:endParaRPr>
          </a:p>
          <a:p>
            <a:endParaRPr lang="es-CL" sz="180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51724" y="17026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if_else</a:t>
            </a:r>
            <a:endParaRPr lang="es-CL"/>
          </a:p>
          <a:p>
            <a:endParaRPr lang="es-C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89DB810-0A36-7099-C133-1B5F6BB15292}"/>
              </a:ext>
            </a:extLst>
          </p:cNvPr>
          <p:cNvSpPr/>
          <p:nvPr/>
        </p:nvSpPr>
        <p:spPr>
          <a:xfrm>
            <a:off x="583997" y="1625770"/>
            <a:ext cx="10341052" cy="44541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E260-2E80-7E33-00BF-B115B7FD26D7}"/>
              </a:ext>
            </a:extLst>
          </p:cNvPr>
          <p:cNvSpPr txBox="1"/>
          <p:nvPr/>
        </p:nvSpPr>
        <p:spPr>
          <a:xfrm>
            <a:off x="577933" y="1617023"/>
            <a:ext cx="102345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Consolas"/>
              </a:rPr>
              <a:t>if_else(condicion_logica, valor_si_verdadero, valor_si_falso, valor_si_missing)</a:t>
            </a:r>
            <a:r>
              <a:rPr lang="es-ES">
                <a:latin typeface="Consolas"/>
              </a:rPr>
              <a:t>​</a:t>
            </a:r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30B262B-3228-267E-079B-2F1DE27F27E5}"/>
              </a:ext>
            </a:extLst>
          </p:cNvPr>
          <p:cNvSpPr/>
          <p:nvPr/>
        </p:nvSpPr>
        <p:spPr>
          <a:xfrm>
            <a:off x="544413" y="4604498"/>
            <a:ext cx="10796272" cy="123710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818" y="5138398"/>
            <a:ext cx="2651595" cy="16464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834FE6-ADF8-D820-A13C-CC00124BAE0C}"/>
              </a:ext>
            </a:extLst>
          </p:cNvPr>
          <p:cNvSpPr txBox="1"/>
          <p:nvPr/>
        </p:nvSpPr>
        <p:spPr>
          <a:xfrm>
            <a:off x="607621" y="4754089"/>
            <a:ext cx="11055926" cy="9332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tabla_ejemplo &lt;- data.frame(nombre = c(</a:t>
            </a:r>
            <a:r>
              <a:rPr lang="es-CL">
                <a:solidFill>
                  <a:srgbClr val="DD1144"/>
                </a:solidFill>
                <a:latin typeface="Consolas"/>
                <a:cs typeface="Segoe UI"/>
              </a:rPr>
              <a:t>'Claudio'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DD1144"/>
                </a:solidFill>
                <a:latin typeface="Consolas"/>
                <a:cs typeface="Segoe UI"/>
              </a:rPr>
              <a:t>'Francisco'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DD1144"/>
                </a:solidFill>
                <a:latin typeface="Consolas"/>
                <a:cs typeface="Segoe UI"/>
              </a:rPr>
              <a:t>'Francisca'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DD1144"/>
                </a:solidFill>
                <a:latin typeface="Consolas"/>
                <a:cs typeface="Segoe UI"/>
              </a:rPr>
              <a:t>'Pedro'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),</a:t>
            </a:r>
            <a:r>
              <a:rPr lang="en-US">
                <a:latin typeface="Consolas"/>
                <a:cs typeface="Segoe UI"/>
              </a:rPr>
              <a:t>​</a:t>
            </a:r>
          </a:p>
          <a:p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                 edad = c(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33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44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22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31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),</a:t>
            </a:r>
            <a:r>
              <a:rPr lang="en-US">
                <a:latin typeface="Consolas"/>
                <a:cs typeface="Segoe UI"/>
              </a:rPr>
              <a:t>​</a:t>
            </a:r>
          </a:p>
          <a:p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                 estatura = c(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171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153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NA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, </a:t>
            </a:r>
            <a:r>
              <a:rPr lang="es-CL">
                <a:solidFill>
                  <a:srgbClr val="008080"/>
                </a:solidFill>
                <a:latin typeface="Consolas"/>
                <a:cs typeface="Segoe UI"/>
              </a:rPr>
              <a:t>160</a:t>
            </a:r>
            <a:r>
              <a:rPr lang="es-CL">
                <a:solidFill>
                  <a:srgbClr val="333333"/>
                </a:solidFill>
                <a:latin typeface="Consolas"/>
                <a:cs typeface="Segoe UI"/>
              </a:rPr>
              <a:t>))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41"/>
          </p:nvPr>
        </p:nvSpPr>
        <p:spPr>
          <a:xfrm>
            <a:off x="895602" y="663151"/>
            <a:ext cx="10888345" cy="80479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CL" sz="1800" dirty="0">
                <a:latin typeface="Verdana"/>
                <a:ea typeface="Verdana"/>
              </a:rPr>
              <a:t>Marquemos en una nueva columna</a:t>
            </a:r>
            <a:r>
              <a:rPr lang="es-CL" sz="1800" b="1" dirty="0">
                <a:latin typeface="Verdana"/>
                <a:ea typeface="Verdana"/>
              </a:rPr>
              <a:t> </a:t>
            </a:r>
            <a:r>
              <a:rPr lang="es-CL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mas_de_170</a:t>
            </a:r>
            <a:r>
              <a:rPr lang="es-CL" sz="1800" dirty="0">
                <a:latin typeface="Verdana"/>
                <a:ea typeface="Verdana"/>
              </a:rPr>
              <a:t> a las personas que miden más de 170 cm y asignemos un valor especial</a:t>
            </a:r>
            <a:r>
              <a:rPr lang="es-CL" sz="1800" b="1" dirty="0">
                <a:latin typeface="Verdana"/>
                <a:ea typeface="Verdana"/>
              </a:rPr>
              <a:t> </a:t>
            </a:r>
            <a:r>
              <a:rPr lang="es-CL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-66</a:t>
            </a:r>
            <a:r>
              <a:rPr lang="es-CL" sz="1800" dirty="0">
                <a:latin typeface="Verdana"/>
                <a:ea typeface="Verdana"/>
              </a:rPr>
              <a:t> para quienes tienen un valor nulo (</a:t>
            </a:r>
            <a:r>
              <a:rPr lang="es-CL" sz="1800" b="1" dirty="0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NA</a:t>
            </a:r>
            <a:r>
              <a:rPr lang="es-CL" sz="1800" dirty="0">
                <a:latin typeface="Verdana"/>
                <a:ea typeface="Verdana"/>
              </a:rPr>
              <a:t>).</a:t>
            </a:r>
          </a:p>
          <a:p>
            <a:endParaRPr lang="es-CL" sz="1800">
              <a:solidFill>
                <a:srgbClr val="333333"/>
              </a:solidFill>
              <a:latin typeface="Consolas"/>
              <a:ea typeface="Verdana"/>
            </a:endParaRPr>
          </a:p>
          <a:p>
            <a:endParaRPr lang="es-CL">
              <a:latin typeface="Verdana"/>
              <a:ea typeface="Verdana"/>
            </a:endParaRPr>
          </a:p>
          <a:p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751724" y="15248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if_else</a:t>
            </a:r>
            <a:endParaRPr lang="es-CL"/>
          </a:p>
          <a:p>
            <a:endParaRPr lang="es-CL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/>
              <a:t>02.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13" y="3612931"/>
            <a:ext cx="5769610" cy="230378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BE30850-B985-9AAC-F72D-021FC1FA8D12}"/>
              </a:ext>
            </a:extLst>
          </p:cNvPr>
          <p:cNvSpPr txBox="1"/>
          <p:nvPr/>
        </p:nvSpPr>
        <p:spPr>
          <a:xfrm>
            <a:off x="299321" y="1831137"/>
            <a:ext cx="11563276" cy="11798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s-CL">
                <a:solidFill>
                  <a:srgbClr val="333333"/>
                </a:solidFill>
                <a:latin typeface="Consolas"/>
              </a:rPr>
              <a:t>tabla_ejemplo2 = </a:t>
            </a:r>
            <a:r>
              <a:rPr lang="es-CL" err="1">
                <a:solidFill>
                  <a:srgbClr val="333333"/>
                </a:solidFill>
                <a:latin typeface="Consolas"/>
              </a:rPr>
              <a:t>tabla_ejemplo</a:t>
            </a:r>
            <a:r>
              <a:rPr lang="es-CL">
                <a:solidFill>
                  <a:srgbClr val="333333"/>
                </a:solidFill>
                <a:latin typeface="Consolas"/>
              </a:rPr>
              <a:t> %&gt;% </a:t>
            </a:r>
            <a:r>
              <a:rPr lang="es-CL" err="1">
                <a:solidFill>
                  <a:srgbClr val="333333"/>
                </a:solidFill>
                <a:latin typeface="Consolas"/>
              </a:rPr>
              <a:t>mutate</a:t>
            </a:r>
            <a:r>
              <a:rPr lang="es-CL">
                <a:solidFill>
                  <a:srgbClr val="333333"/>
                </a:solidFill>
                <a:latin typeface="Consolas"/>
              </a:rPr>
              <a:t>(mas_de_170 = </a:t>
            </a:r>
            <a:r>
              <a:rPr lang="es-CL" err="1">
                <a:solidFill>
                  <a:srgbClr val="333333"/>
                </a:solidFill>
                <a:latin typeface="Consolas"/>
              </a:rPr>
              <a:t>if_else</a:t>
            </a:r>
            <a:r>
              <a:rPr lang="es-CL">
                <a:solidFill>
                  <a:srgbClr val="333333"/>
                </a:solidFill>
                <a:latin typeface="Consolas"/>
              </a:rPr>
              <a:t>(</a:t>
            </a:r>
            <a:r>
              <a:rPr lang="es-CL" err="1">
                <a:solidFill>
                  <a:srgbClr val="333333"/>
                </a:solidFill>
                <a:latin typeface="Consolas"/>
              </a:rPr>
              <a:t>condition</a:t>
            </a:r>
            <a:r>
              <a:rPr lang="es-CL">
                <a:solidFill>
                  <a:srgbClr val="333333"/>
                </a:solidFill>
                <a:latin typeface="Consolas"/>
              </a:rPr>
              <a:t> = estatura &gt; </a:t>
            </a:r>
            <a:r>
              <a:rPr lang="es-CL">
                <a:solidFill>
                  <a:srgbClr val="008080"/>
                </a:solidFill>
                <a:latin typeface="Consolas"/>
              </a:rPr>
              <a:t>170</a:t>
            </a:r>
            <a:r>
              <a:rPr lang="es-CL">
                <a:solidFill>
                  <a:srgbClr val="333333"/>
                </a:solidFill>
                <a:latin typeface="Consolas"/>
              </a:rPr>
              <a:t>,</a:t>
            </a:r>
            <a:endParaRPr lang="en-US">
              <a:solidFill>
                <a:srgbClr val="122361"/>
              </a:solidFill>
              <a:latin typeface="Consolas"/>
            </a:endParaRPr>
          </a:p>
          <a:p>
            <a:pPr>
              <a:spcBef>
                <a:spcPts val="1000"/>
              </a:spcBef>
            </a:pPr>
            <a:r>
              <a:rPr lang="es-CL">
                <a:solidFill>
                  <a:srgbClr val="333333"/>
                </a:solidFill>
                <a:latin typeface="Consolas"/>
              </a:rPr>
              <a:t>                                                               true = </a:t>
            </a:r>
            <a:r>
              <a:rPr lang="es-CL">
                <a:solidFill>
                  <a:srgbClr val="008080"/>
                </a:solidFill>
                <a:latin typeface="Consolas"/>
              </a:rPr>
              <a:t>1</a:t>
            </a:r>
            <a:r>
              <a:rPr lang="es-CL">
                <a:solidFill>
                  <a:srgbClr val="333333"/>
                </a:solidFill>
                <a:latin typeface="Consolas"/>
              </a:rPr>
              <a:t>, false = </a:t>
            </a:r>
            <a:r>
              <a:rPr lang="es-CL">
                <a:solidFill>
                  <a:srgbClr val="008080"/>
                </a:solidFill>
                <a:latin typeface="Consolas"/>
              </a:rPr>
              <a:t>0</a:t>
            </a:r>
            <a:r>
              <a:rPr lang="es-CL">
                <a:solidFill>
                  <a:srgbClr val="333333"/>
                </a:solidFill>
                <a:latin typeface="Consolas"/>
              </a:rPr>
              <a:t>,</a:t>
            </a:r>
            <a:endParaRPr lang="en-US">
              <a:latin typeface="Consolas"/>
            </a:endParaRPr>
          </a:p>
          <a:p>
            <a:pPr>
              <a:spcBef>
                <a:spcPts val="1000"/>
              </a:spcBef>
            </a:pPr>
            <a:r>
              <a:rPr lang="es-CL" dirty="0">
                <a:solidFill>
                  <a:srgbClr val="333333"/>
                </a:solidFill>
                <a:latin typeface="Consolas"/>
              </a:rPr>
              <a:t>                                                               </a:t>
            </a:r>
            <a:r>
              <a:rPr lang="es-CL" dirty="0" err="1">
                <a:solidFill>
                  <a:srgbClr val="333333"/>
                </a:solidFill>
                <a:latin typeface="Consolas"/>
              </a:rPr>
              <a:t>missing</a:t>
            </a:r>
            <a:r>
              <a:rPr lang="es-CL" dirty="0">
                <a:solidFill>
                  <a:srgbClr val="333333"/>
                </a:solidFill>
                <a:latin typeface="Consolas"/>
              </a:rPr>
              <a:t> = -</a:t>
            </a:r>
            <a:r>
              <a:rPr lang="es-CL" dirty="0">
                <a:solidFill>
                  <a:srgbClr val="008080"/>
                </a:solidFill>
                <a:latin typeface="Consolas"/>
              </a:rPr>
              <a:t>66</a:t>
            </a:r>
            <a:r>
              <a:rPr lang="es-CL" dirty="0">
                <a:solidFill>
                  <a:srgbClr val="333333"/>
                </a:solidFill>
                <a:latin typeface="Consolas"/>
              </a:rPr>
              <a:t>))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4711FE-060F-1354-5416-041CC2DE3203}"/>
              </a:ext>
            </a:extLst>
          </p:cNvPr>
          <p:cNvSpPr/>
          <p:nvPr/>
        </p:nvSpPr>
        <p:spPr>
          <a:xfrm>
            <a:off x="376180" y="1843485"/>
            <a:ext cx="11409829" cy="11579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900282" y="656754"/>
            <a:ext cx="10888345" cy="1622467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 dirty="0">
                <a:latin typeface="Verdana"/>
                <a:ea typeface="Verdana"/>
              </a:rPr>
              <a:t>Las expresiones </a:t>
            </a:r>
            <a:r>
              <a:rPr lang="es-CL" sz="1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if_else</a:t>
            </a:r>
            <a:r>
              <a:rPr lang="es-CL" sz="1800" dirty="0">
                <a:latin typeface="Verdana"/>
                <a:ea typeface="Verdana"/>
              </a:rPr>
              <a:t> son bastante flexibles y aceptan expresiones como las de </a:t>
            </a:r>
            <a:r>
              <a:rPr lang="es-CL" sz="1800" b="1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Verdana"/>
                <a:ea typeface="Verdana"/>
              </a:rPr>
              <a:t>mutate</a:t>
            </a:r>
            <a:r>
              <a:rPr lang="es-CL" sz="1800" dirty="0">
                <a:latin typeface="Verdana"/>
                <a:ea typeface="Verdana"/>
              </a:rPr>
              <a:t>, siempre y cuando </a:t>
            </a:r>
            <a:r>
              <a:rPr lang="es-CL" sz="1800" b="1" dirty="0">
                <a:latin typeface="Verdana"/>
                <a:ea typeface="Verdana"/>
              </a:rPr>
              <a:t>hagan referencia al mismo tipo de datos en todos los casos</a:t>
            </a:r>
            <a:r>
              <a:rPr lang="es-CL" sz="1800" dirty="0">
                <a:latin typeface="Verdana"/>
                <a:ea typeface="Verdana"/>
              </a:rPr>
              <a:t>. </a:t>
            </a:r>
            <a:endParaRPr lang="es-ES" dirty="0"/>
          </a:p>
          <a:p>
            <a:endParaRPr lang="es-CL" sz="1800" dirty="0">
              <a:latin typeface="Verdana"/>
              <a:ea typeface="Verdana"/>
            </a:endParaRPr>
          </a:p>
          <a:p>
            <a:r>
              <a:rPr lang="es-CL" sz="1800" dirty="0">
                <a:latin typeface="Verdana"/>
                <a:ea typeface="Verdana"/>
              </a:rPr>
              <a:t>Un ejemplo</a:t>
            </a:r>
            <a:endParaRPr lang="es-CL" dirty="0"/>
          </a:p>
          <a:p>
            <a:endParaRPr lang="en-US" sz="1800"/>
          </a:p>
          <a:p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tabla_ejemplo3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tabla_ejemplo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%&gt;% mutate(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col_prueba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if_else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(condition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edad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&gt; </a:t>
            </a:r>
            <a:r>
              <a:rPr lang="en-US" sz="1800">
                <a:solidFill>
                  <a:srgbClr val="008080"/>
                </a:solidFill>
                <a:latin typeface="Consolas"/>
                <a:ea typeface="Verdana"/>
              </a:rPr>
              <a:t>35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,</a:t>
            </a:r>
          </a:p>
          <a:p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                                                               true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edad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* </a:t>
            </a:r>
            <a:r>
              <a:rPr lang="en-US" sz="1800">
                <a:solidFill>
                  <a:srgbClr val="008080"/>
                </a:solidFill>
                <a:latin typeface="Consolas"/>
                <a:ea typeface="Verdana"/>
              </a:rPr>
              <a:t>2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,</a:t>
            </a:r>
          </a:p>
          <a:p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                                              false = (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estatura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- </a:t>
            </a:r>
            <a:r>
              <a:rPr lang="en-US" sz="1800">
                <a:solidFill>
                  <a:srgbClr val="008080"/>
                </a:solidFill>
                <a:latin typeface="Consolas"/>
                <a:ea typeface="Verdana"/>
              </a:rPr>
              <a:t>100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)))</a:t>
            </a:r>
          </a:p>
          <a:p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2999" y="15248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if_else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02.</a:t>
            </a:r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07" y="3856942"/>
            <a:ext cx="5372410" cy="253964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5A7FBA-9F1E-E269-5318-3EB0C5F66E75}"/>
              </a:ext>
            </a:extLst>
          </p:cNvPr>
          <p:cNvSpPr/>
          <p:nvPr/>
        </p:nvSpPr>
        <p:spPr>
          <a:xfrm>
            <a:off x="661290" y="2397176"/>
            <a:ext cx="11123843" cy="13225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890385" y="638446"/>
            <a:ext cx="10888345" cy="3456094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s-CL" sz="1800">
                <a:latin typeface="Verdana"/>
                <a:ea typeface="Verdana"/>
              </a:rPr>
              <a:t>Las expresiones </a:t>
            </a:r>
            <a:r>
              <a:rPr lang="es-CL" sz="1800" b="1" err="1">
                <a:latin typeface="Verdana"/>
                <a:ea typeface="Verdana"/>
              </a:rPr>
              <a:t>if_else</a:t>
            </a:r>
            <a:r>
              <a:rPr lang="es-CL" sz="1800">
                <a:latin typeface="Verdana"/>
                <a:ea typeface="Verdana"/>
              </a:rPr>
              <a:t> son bastante flexibles y aceptan expresiones como las de </a:t>
            </a:r>
            <a:r>
              <a:rPr lang="es-CL" sz="1800" b="1" err="1">
                <a:latin typeface="Verdana"/>
                <a:ea typeface="Verdana"/>
              </a:rPr>
              <a:t>mutate</a:t>
            </a:r>
            <a:r>
              <a:rPr lang="es-CL" sz="1800">
                <a:latin typeface="Verdana"/>
                <a:ea typeface="Verdana"/>
              </a:rPr>
              <a:t>, siempre y cuando </a:t>
            </a:r>
            <a:r>
              <a:rPr lang="es-CL" sz="1800" b="1">
                <a:latin typeface="Verdana"/>
                <a:ea typeface="Verdana"/>
              </a:rPr>
              <a:t>hagan referencia al mismo tipo de datos en todos los casos (true, false, </a:t>
            </a:r>
            <a:r>
              <a:rPr lang="es-CL" sz="1800" b="1" err="1">
                <a:latin typeface="Verdana"/>
                <a:ea typeface="Verdana"/>
              </a:rPr>
              <a:t>missing</a:t>
            </a:r>
            <a:r>
              <a:rPr lang="es-CL" sz="1800" b="1">
                <a:latin typeface="Verdana"/>
                <a:ea typeface="Verdana"/>
              </a:rPr>
              <a:t>)</a:t>
            </a:r>
            <a:r>
              <a:rPr lang="es-CL" sz="1800">
                <a:latin typeface="Verdana"/>
                <a:ea typeface="Verdana"/>
              </a:rPr>
              <a:t>.</a:t>
            </a:r>
          </a:p>
          <a:p>
            <a:endParaRPr lang="en-US" sz="1800"/>
          </a:p>
          <a:p>
            <a:r>
              <a:rPr lang="en-US" sz="1800" err="1">
                <a:latin typeface="Verdana"/>
                <a:ea typeface="Verdana"/>
              </a:rPr>
              <a:t>Otro</a:t>
            </a:r>
            <a:r>
              <a:rPr lang="en-US" sz="1800">
                <a:latin typeface="Verdana"/>
                <a:ea typeface="Verdana"/>
              </a:rPr>
              <a:t> </a:t>
            </a:r>
            <a:r>
              <a:rPr lang="en-US" sz="1800" err="1">
                <a:latin typeface="Verdana"/>
                <a:ea typeface="Verdana"/>
              </a:rPr>
              <a:t>ejemplo</a:t>
            </a:r>
            <a:r>
              <a:rPr lang="en-US" sz="1800">
                <a:latin typeface="Verdana"/>
                <a:ea typeface="Verdana"/>
              </a:rPr>
              <a:t>:</a:t>
            </a:r>
          </a:p>
          <a:p>
            <a:r>
              <a:rPr lang="en-US" sz="1800">
                <a:latin typeface="Consolas"/>
                <a:ea typeface="Verdana"/>
              </a:rPr>
              <a:t>t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tabla_ejemplo4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tabla_ejemplo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%&gt;%</a:t>
            </a:r>
          </a:p>
          <a:p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mutate(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empieza_con_F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if_else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(condition =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nombre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 %&gt;% 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stringr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::</a:t>
            </a:r>
            <a:r>
              <a:rPr lang="en-US" sz="1800" err="1">
                <a:solidFill>
                  <a:srgbClr val="333333"/>
                </a:solidFill>
                <a:latin typeface="Consolas"/>
                <a:ea typeface="Verdana"/>
              </a:rPr>
              <a:t>str_starts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(</a:t>
            </a:r>
            <a:r>
              <a:rPr lang="en-US" sz="1800">
                <a:solidFill>
                  <a:srgbClr val="DD1144"/>
                </a:solidFill>
                <a:latin typeface="Consolas"/>
                <a:ea typeface="Verdana"/>
              </a:rPr>
              <a:t>'F'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),</a:t>
            </a:r>
          </a:p>
          <a:p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                               true = </a:t>
            </a:r>
            <a:r>
              <a:rPr lang="en-US" sz="1800">
                <a:solidFill>
                  <a:srgbClr val="DD1144"/>
                </a:solidFill>
                <a:latin typeface="Consolas"/>
                <a:ea typeface="Verdana"/>
              </a:rPr>
              <a:t>'</a:t>
            </a:r>
            <a:r>
              <a:rPr lang="en-US" sz="1800" err="1">
                <a:solidFill>
                  <a:srgbClr val="DD1144"/>
                </a:solidFill>
                <a:latin typeface="Consolas"/>
                <a:ea typeface="Verdana"/>
              </a:rPr>
              <a:t>Sí</a:t>
            </a:r>
            <a:r>
              <a:rPr lang="en-US" sz="1800">
                <a:solidFill>
                  <a:srgbClr val="DD1144"/>
                </a:solidFill>
                <a:latin typeface="Consolas"/>
                <a:ea typeface="Verdana"/>
              </a:rPr>
              <a:t>'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,</a:t>
            </a:r>
          </a:p>
          <a:p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                               false = </a:t>
            </a:r>
            <a:r>
              <a:rPr lang="en-US" sz="1800">
                <a:solidFill>
                  <a:srgbClr val="DD1144"/>
                </a:solidFill>
                <a:latin typeface="Consolas"/>
                <a:ea typeface="Verdana"/>
              </a:rPr>
              <a:t>'No'</a:t>
            </a:r>
            <a:r>
              <a:rPr lang="en-US" sz="1800">
                <a:solidFill>
                  <a:srgbClr val="333333"/>
                </a:solidFill>
                <a:latin typeface="Consolas"/>
                <a:ea typeface="Verdana"/>
              </a:rPr>
              <a:t>))</a:t>
            </a:r>
          </a:p>
          <a:p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51724" y="133432"/>
            <a:ext cx="10888408" cy="496799"/>
          </a:xfrm>
        </p:spPr>
        <p:txBody>
          <a:bodyPr>
            <a:normAutofit/>
          </a:bodyPr>
          <a:lstStyle/>
          <a:p>
            <a:r>
              <a:rPr lang="es-CL">
                <a:sym typeface="+mn-ea"/>
              </a:rPr>
              <a:t>if_else</a:t>
            </a:r>
            <a:endParaRPr lang="es-CL"/>
          </a:p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 altLang="en-US">
                <a:latin typeface="Verdana"/>
                <a:ea typeface="Verdana"/>
              </a:rPr>
              <a:t>02.</a:t>
            </a:r>
            <a:endParaRPr lang="es-CL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423" y="4378372"/>
            <a:ext cx="5075658" cy="21263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A102431-B43D-2221-A476-F00FD2845825}"/>
              </a:ext>
            </a:extLst>
          </p:cNvPr>
          <p:cNvSpPr/>
          <p:nvPr/>
        </p:nvSpPr>
        <p:spPr>
          <a:xfrm>
            <a:off x="601914" y="2367488"/>
            <a:ext cx="11173323" cy="1708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D2BDAD-513B-4B88-892F-43642AA53E55}">
  <ds:schemaRefs>
    <ds:schemaRef ds:uri="http://purl.org/dc/dcmitype/"/>
    <ds:schemaRef ds:uri="http://schemas.microsoft.com/office/2006/documentManagement/types"/>
    <ds:schemaRef ds:uri="a369e572-027a-44c0-8f11-2f588a2a1334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fc35979-dbb1-4d4b-8727-6470e0646fe1"/>
  </ds:schemaRefs>
</ds:datastoreItem>
</file>

<file path=customXml/itemProps2.xml><?xml version="1.0" encoding="utf-8"?>
<ds:datastoreItem xmlns:ds="http://schemas.openxmlformats.org/officeDocument/2006/customXml" ds:itemID="{5614BEFE-46A2-4460-9301-790EB8E72089}">
  <ds:schemaRefs/>
</ds:datastoreItem>
</file>

<file path=customXml/itemProps3.xml><?xml version="1.0" encoding="utf-8"?>
<ds:datastoreItem xmlns:ds="http://schemas.openxmlformats.org/officeDocument/2006/customXml" ds:itemID="{A2E012E1-9406-4A37-BF5E-878E31FBD63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2530</Words>
  <Application>Microsoft Office PowerPoint</Application>
  <PresentationFormat>Panorámica</PresentationFormat>
  <Paragraphs>124</Paragraphs>
  <Slides>19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19</vt:i4>
      </vt:variant>
    </vt:vector>
  </HeadingPairs>
  <TitlesOfParts>
    <vt:vector size="32" baseType="lpstr">
      <vt:lpstr>Arial</vt:lpstr>
      <vt:lpstr>Avenir Next Demi Bold</vt:lpstr>
      <vt:lpstr>Calibri</vt:lpstr>
      <vt:lpstr>Consolas</vt:lpstr>
      <vt:lpstr>Segoe UI</vt:lpstr>
      <vt:lpstr>Verdana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Herramientas de edición de datos II</vt:lpstr>
      <vt:lpstr>Contenidos</vt:lpstr>
      <vt:lpstr>01.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03.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lastModifiedBy>Alberto Carlos Farias Aguilera</cp:lastModifiedBy>
  <cp:revision>108</cp:revision>
  <dcterms:created xsi:type="dcterms:W3CDTF">2021-02-12T20:31:00Z</dcterms:created>
  <dcterms:modified xsi:type="dcterms:W3CDTF">2024-08-19T20:35:10Z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  <property fmtid="{D5CDD505-2E9C-101B-9397-08002B2CF9AE}" pid="4" name="ICV">
    <vt:lpwstr>D2409AE676B640C0A6355B211A80C36C_12</vt:lpwstr>
  </property>
  <property fmtid="{D5CDD505-2E9C-101B-9397-08002B2CF9AE}" pid="5" name="KSOProductBuildVer">
    <vt:lpwstr>1033-12.2.0.16909</vt:lpwstr>
  </property>
  <property fmtid="{D5CDD505-2E9C-101B-9397-08002B2CF9AE}" pid="6" name="_MarkAsFinal">
    <vt:bool>true</vt:bool>
  </property>
</Properties>
</file>