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  <p:sldMasterId id="2147483687" r:id="rId7"/>
    <p:sldMasterId id="2147483700" r:id="rId8"/>
    <p:sldMasterId id="2147483713" r:id="rId9"/>
    <p:sldMasterId id="2147483726" r:id="rId10"/>
    <p:sldMasterId id="2147483739" r:id="rId11"/>
  </p:sldMasterIdLst>
  <p:notesMasterIdLst>
    <p:notesMasterId r:id="rId28"/>
  </p:notesMasterIdLst>
  <p:handoutMasterIdLst>
    <p:handoutMasterId r:id="rId29"/>
  </p:handoutMasterIdLst>
  <p:sldIdLst>
    <p:sldId id="1195" r:id="rId12"/>
    <p:sldId id="1212" r:id="rId13"/>
    <p:sldId id="1200" r:id="rId14"/>
    <p:sldId id="1201" r:id="rId15"/>
    <p:sldId id="1221" r:id="rId16"/>
    <p:sldId id="1213" r:id="rId17"/>
    <p:sldId id="1223" r:id="rId18"/>
    <p:sldId id="1224" r:id="rId19"/>
    <p:sldId id="1225" r:id="rId20"/>
    <p:sldId id="1226" r:id="rId21"/>
    <p:sldId id="1227" r:id="rId22"/>
    <p:sldId id="1231" r:id="rId23"/>
    <p:sldId id="1230" r:id="rId24"/>
    <p:sldId id="1232" r:id="rId25"/>
    <p:sldId id="1217" r:id="rId26"/>
    <p:sldId id="1194" r:id="rId2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/>
  <p:cmAuthor id="2" name="Bernardita Luz Saona Urmeneta" initials="BU" lastIdx="3" clrIdx="1"/>
  <p:cmAuthor id="3" name="Carolina de la Paz Mascareño Orellana" initials="CO" lastIdx="3" clrIdx="2"/>
  <p:cmAuthor id="4" name="Alex Philip Caro Hidalgo" initials="APCH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4D"/>
    <a:srgbClr val="663C77"/>
    <a:srgbClr val="2C427E"/>
    <a:srgbClr val="1E3C7D"/>
    <a:srgbClr val="E3771E"/>
    <a:srgbClr val="EB7D1D"/>
    <a:srgbClr val="EF7F1C"/>
    <a:srgbClr val="EF9E08"/>
    <a:srgbClr val="F29E02"/>
    <a:srgbClr val="97B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DE194-A04D-3DCC-FF84-F61E1CF1D56F}" v="96" dt="2024-08-02T21:04:04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3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15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sv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pn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sv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3.png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4620" y="2601272"/>
            <a:ext cx="8068610" cy="1887220"/>
          </a:xfrm>
        </p:spPr>
        <p:txBody>
          <a:bodyPr/>
          <a:lstStyle/>
          <a:p>
            <a:r>
              <a:rPr lang="es-CL" sz="4800" dirty="0">
                <a:latin typeface="Verdana"/>
                <a:ea typeface="Verdana"/>
              </a:rPr>
              <a:t>Herramientas de edición de datos I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latin typeface="Verdana"/>
                <a:ea typeface="Verdana"/>
              </a:rPr>
              <a:t>2024</a:t>
            </a:r>
            <a:endParaRPr lang="es-CL"/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886634" y="399412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CL" sz="3700" dirty="0">
                <a:latin typeface="Verdana"/>
                <a:ea typeface="Verdana"/>
              </a:rPr>
              <a:t>Crear columna nueva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886460" y="1717675"/>
            <a:ext cx="10888345" cy="1431925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2000">
                <a:latin typeface="Verdana"/>
                <a:ea typeface="Verdana"/>
              </a:rPr>
              <a:t>Volvemos a nuestro ejemplo original:</a:t>
            </a:r>
          </a:p>
          <a:p>
            <a:endParaRPr lang="es-CL" sz="1800">
              <a:latin typeface="Consolas"/>
            </a:endParaRPr>
          </a:p>
          <a:p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compras_completo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 = </a:t>
            </a:r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compras_numeric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 %&gt;% </a:t>
            </a:r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mutate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valor_total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 = cantidad * precio)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/>
              <a:t>Mutate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/>
              <a:t>02.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470" y="3293860"/>
            <a:ext cx="4873625" cy="244983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C39FEA-0F66-EE9F-5411-E188C20E124A}"/>
              </a:ext>
            </a:extLst>
          </p:cNvPr>
          <p:cNvSpPr/>
          <p:nvPr/>
        </p:nvSpPr>
        <p:spPr>
          <a:xfrm>
            <a:off x="752277" y="2432436"/>
            <a:ext cx="10139782" cy="52717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886634" y="401952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CL" dirty="0">
                <a:latin typeface="Verdana"/>
                <a:ea typeface="Verdana"/>
              </a:rPr>
              <a:t>¿Qué otras cosas podemos hacer?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886460" y="1464120"/>
            <a:ext cx="11158220" cy="2351917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1800" dirty="0" err="1">
                <a:solidFill>
                  <a:srgbClr val="333333"/>
                </a:solidFill>
                <a:latin typeface="Verdana"/>
                <a:ea typeface="Verdana"/>
              </a:rPr>
              <a:t>compras_mas_completo</a:t>
            </a:r>
            <a:r>
              <a:rPr lang="es-CL" sz="1800" dirty="0">
                <a:solidFill>
                  <a:srgbClr val="333333"/>
                </a:solidFill>
                <a:latin typeface="Verdana"/>
                <a:ea typeface="Verdana"/>
              </a:rPr>
              <a:t> = </a:t>
            </a:r>
            <a:r>
              <a:rPr lang="es-CL" sz="1800" dirty="0" err="1">
                <a:solidFill>
                  <a:srgbClr val="333333"/>
                </a:solidFill>
                <a:latin typeface="Verdana"/>
                <a:ea typeface="Verdana"/>
              </a:rPr>
              <a:t>compras_completo</a:t>
            </a:r>
            <a:r>
              <a:rPr lang="es-CL" sz="1800" dirty="0">
                <a:solidFill>
                  <a:srgbClr val="333333"/>
                </a:solidFill>
                <a:latin typeface="Verdana"/>
                <a:ea typeface="Verdana"/>
              </a:rPr>
              <a:t> %&gt;% </a:t>
            </a:r>
            <a:r>
              <a:rPr lang="es-CL" sz="1800" dirty="0" err="1">
                <a:solidFill>
                  <a:srgbClr val="333333"/>
                </a:solidFill>
                <a:latin typeface="Verdana"/>
                <a:ea typeface="Verdana"/>
              </a:rPr>
              <a:t>mutate</a:t>
            </a:r>
            <a:r>
              <a:rPr lang="es-CL" sz="1800" dirty="0">
                <a:solidFill>
                  <a:srgbClr val="333333"/>
                </a:solidFill>
                <a:latin typeface="Verdana"/>
                <a:ea typeface="Verdana"/>
              </a:rPr>
              <a:t>(</a:t>
            </a:r>
            <a:endParaRPr lang="es-ES" sz="1800">
              <a:solidFill>
                <a:srgbClr val="333333"/>
              </a:solidFill>
              <a:latin typeface="Verdana"/>
              <a:ea typeface="Verdana"/>
            </a:endParaRPr>
          </a:p>
          <a:p>
            <a:pPr marL="457200" lvl="1" indent="0">
              <a:buNone/>
            </a:pPr>
            <a:r>
              <a:rPr lang="es-CL" sz="1800" err="1">
                <a:solidFill>
                  <a:srgbClr val="333333"/>
                </a:solidFill>
                <a:latin typeface="Verdana"/>
                <a:ea typeface="Verdana"/>
              </a:rPr>
              <a:t>valor_cte</a:t>
            </a:r>
            <a:r>
              <a:rPr lang="es-CL" sz="1800" dirty="0">
                <a:solidFill>
                  <a:srgbClr val="333333"/>
                </a:solidFill>
                <a:latin typeface="Verdana"/>
                <a:ea typeface="Verdana"/>
              </a:rPr>
              <a:t> = </a:t>
            </a:r>
            <a:r>
              <a:rPr lang="es-CL" sz="1800" dirty="0">
                <a:solidFill>
                  <a:srgbClr val="008080"/>
                </a:solidFill>
                <a:latin typeface="Verdana"/>
                <a:ea typeface="Verdana"/>
              </a:rPr>
              <a:t>10</a:t>
            </a:r>
            <a:r>
              <a:rPr lang="es-CL" sz="1800" dirty="0">
                <a:solidFill>
                  <a:srgbClr val="333333"/>
                </a:solidFill>
                <a:latin typeface="Verdana"/>
                <a:ea typeface="Verdana"/>
              </a:rPr>
              <a:t>,</a:t>
            </a:r>
          </a:p>
          <a:p>
            <a:pPr marL="457200" lvl="1" indent="0">
              <a:buNone/>
            </a:pPr>
            <a:r>
              <a:rPr lang="es-CL" sz="1800" err="1">
                <a:solidFill>
                  <a:srgbClr val="333333"/>
                </a:solidFill>
                <a:latin typeface="Verdana"/>
                <a:ea typeface="Verdana"/>
              </a:rPr>
              <a:t>max_precio</a:t>
            </a:r>
            <a:r>
              <a:rPr lang="es-CL" sz="1800" dirty="0">
                <a:solidFill>
                  <a:srgbClr val="333333"/>
                </a:solidFill>
                <a:latin typeface="Verdana"/>
                <a:ea typeface="Verdana"/>
              </a:rPr>
              <a:t> = </a:t>
            </a:r>
            <a:r>
              <a:rPr lang="es-CL" sz="1800" err="1">
                <a:solidFill>
                  <a:srgbClr val="333333"/>
                </a:solidFill>
                <a:latin typeface="Verdana"/>
                <a:ea typeface="Verdana"/>
              </a:rPr>
              <a:t>max</a:t>
            </a:r>
            <a:r>
              <a:rPr lang="es-CL" sz="1800" dirty="0">
                <a:solidFill>
                  <a:srgbClr val="333333"/>
                </a:solidFill>
                <a:latin typeface="Verdana"/>
                <a:ea typeface="Verdana"/>
              </a:rPr>
              <a:t>(precio),</a:t>
            </a:r>
          </a:p>
          <a:p>
            <a:pPr marL="457200" lvl="1" indent="0">
              <a:buNone/>
            </a:pPr>
            <a:r>
              <a:rPr lang="es-CL" sz="1800" err="1">
                <a:solidFill>
                  <a:srgbClr val="333333"/>
                </a:solidFill>
                <a:latin typeface="Verdana"/>
                <a:ea typeface="Verdana"/>
              </a:rPr>
              <a:t>min_precio</a:t>
            </a:r>
            <a:r>
              <a:rPr lang="es-CL" sz="1800" dirty="0">
                <a:solidFill>
                  <a:srgbClr val="333333"/>
                </a:solidFill>
                <a:latin typeface="Verdana"/>
                <a:ea typeface="Verdana"/>
              </a:rPr>
              <a:t> = min(precio),</a:t>
            </a:r>
          </a:p>
          <a:p>
            <a:pPr marL="457200" lvl="1" indent="0">
              <a:buNone/>
            </a:pPr>
            <a:r>
              <a:rPr lang="es-CL" sz="1800" err="1">
                <a:solidFill>
                  <a:srgbClr val="333333"/>
                </a:solidFill>
                <a:latin typeface="Verdana"/>
                <a:ea typeface="Verdana"/>
              </a:rPr>
              <a:t>id_fila</a:t>
            </a:r>
            <a:r>
              <a:rPr lang="es-CL" sz="1800" dirty="0">
                <a:solidFill>
                  <a:srgbClr val="333333"/>
                </a:solidFill>
                <a:latin typeface="Verdana"/>
                <a:ea typeface="Verdana"/>
              </a:rPr>
              <a:t> = </a:t>
            </a:r>
            <a:r>
              <a:rPr lang="es-CL" sz="1800" err="1">
                <a:solidFill>
                  <a:srgbClr val="333333"/>
                </a:solidFill>
                <a:latin typeface="Verdana"/>
                <a:ea typeface="Verdana"/>
              </a:rPr>
              <a:t>row_number</a:t>
            </a:r>
            <a:r>
              <a:rPr lang="es-CL" sz="1800" dirty="0">
                <a:solidFill>
                  <a:srgbClr val="333333"/>
                </a:solidFill>
                <a:latin typeface="Verdana"/>
                <a:ea typeface="Verdana"/>
              </a:rPr>
              <a:t>(),</a:t>
            </a:r>
          </a:p>
          <a:p>
            <a:pPr marL="457200" lvl="1" indent="0">
              <a:buNone/>
            </a:pPr>
            <a:r>
              <a:rPr lang="es-CL" sz="1800" err="1">
                <a:solidFill>
                  <a:srgbClr val="333333"/>
                </a:solidFill>
                <a:latin typeface="Verdana"/>
                <a:ea typeface="Verdana"/>
              </a:rPr>
              <a:t>col_modificada</a:t>
            </a:r>
            <a:r>
              <a:rPr lang="es-CL" sz="1800" dirty="0">
                <a:solidFill>
                  <a:srgbClr val="333333"/>
                </a:solidFill>
                <a:latin typeface="Verdana"/>
                <a:ea typeface="Verdana"/>
              </a:rPr>
              <a:t> = precio - </a:t>
            </a:r>
            <a:r>
              <a:rPr lang="es-CL" sz="1800" dirty="0">
                <a:solidFill>
                  <a:srgbClr val="008080"/>
                </a:solidFill>
                <a:latin typeface="Verdana"/>
                <a:ea typeface="Verdana"/>
              </a:rPr>
              <a:t>100</a:t>
            </a:r>
            <a:r>
              <a:rPr lang="es-CL" sz="1800" dirty="0">
                <a:solidFill>
                  <a:srgbClr val="333333"/>
                </a:solidFill>
                <a:latin typeface="Verdana"/>
                <a:ea typeface="Verdana"/>
              </a:rPr>
              <a:t>,</a:t>
            </a:r>
          </a:p>
          <a:p>
            <a:pPr marL="457200" lvl="1" indent="0">
              <a:buNone/>
            </a:pPr>
            <a:r>
              <a:rPr lang="es-CL" sz="1800" err="1">
                <a:solidFill>
                  <a:srgbClr val="333333"/>
                </a:solidFill>
                <a:latin typeface="Verdana"/>
                <a:ea typeface="Verdana"/>
              </a:rPr>
              <a:t>num_digitos</a:t>
            </a:r>
            <a:r>
              <a:rPr lang="es-CL" sz="1800" dirty="0">
                <a:solidFill>
                  <a:srgbClr val="333333"/>
                </a:solidFill>
                <a:latin typeface="Verdana"/>
                <a:ea typeface="Verdana"/>
              </a:rPr>
              <a:t> = </a:t>
            </a:r>
            <a:r>
              <a:rPr lang="es-CL" sz="1800" err="1">
                <a:solidFill>
                  <a:srgbClr val="333333"/>
                </a:solidFill>
                <a:latin typeface="Verdana"/>
                <a:ea typeface="Verdana"/>
              </a:rPr>
              <a:t>valor_total</a:t>
            </a:r>
            <a:r>
              <a:rPr lang="es-CL" sz="1800" dirty="0">
                <a:solidFill>
                  <a:srgbClr val="333333"/>
                </a:solidFill>
                <a:latin typeface="Verdana"/>
                <a:ea typeface="Verdana"/>
              </a:rPr>
              <a:t> %&gt;% </a:t>
            </a:r>
            <a:r>
              <a:rPr lang="es-CL" sz="1800" err="1">
                <a:solidFill>
                  <a:srgbClr val="333333"/>
                </a:solidFill>
                <a:latin typeface="Verdana"/>
                <a:ea typeface="Verdana"/>
              </a:rPr>
              <a:t>as.character</a:t>
            </a:r>
            <a:r>
              <a:rPr lang="es-CL" sz="1800" dirty="0">
                <a:solidFill>
                  <a:srgbClr val="333333"/>
                </a:solidFill>
                <a:latin typeface="Verdana"/>
                <a:ea typeface="Verdana"/>
              </a:rPr>
              <a:t> %&gt;% </a:t>
            </a:r>
            <a:r>
              <a:rPr lang="es-CL" sz="1800" err="1">
                <a:solidFill>
                  <a:srgbClr val="333333"/>
                </a:solidFill>
                <a:latin typeface="Verdana"/>
                <a:ea typeface="Verdana"/>
              </a:rPr>
              <a:t>stringr</a:t>
            </a:r>
            <a:r>
              <a:rPr lang="es-CL" sz="1800" dirty="0">
                <a:solidFill>
                  <a:srgbClr val="333333"/>
                </a:solidFill>
                <a:latin typeface="Verdana"/>
                <a:ea typeface="Verdana"/>
              </a:rPr>
              <a:t>::</a:t>
            </a:r>
            <a:r>
              <a:rPr lang="es-CL" sz="1800" err="1">
                <a:solidFill>
                  <a:srgbClr val="333333"/>
                </a:solidFill>
                <a:latin typeface="Verdana"/>
                <a:ea typeface="Verdana"/>
              </a:rPr>
              <a:t>str_length</a:t>
            </a:r>
            <a:r>
              <a:rPr lang="es-CL" sz="1800" dirty="0">
                <a:solidFill>
                  <a:srgbClr val="333333"/>
                </a:solidFill>
                <a:latin typeface="Verdana"/>
                <a:ea typeface="Verdana"/>
              </a:rPr>
              <a:t>()</a:t>
            </a:r>
          </a:p>
          <a:p>
            <a:endParaRPr lang="es-CL">
              <a:solidFill>
                <a:srgbClr val="333333"/>
              </a:solidFill>
              <a:latin typeface="Consolas"/>
            </a:endParaRPr>
          </a:p>
          <a:p>
            <a:endParaRPr lang="es-CL" sz="180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/>
              <a:t>Mutate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/>
              <a:t>02.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" y="4111625"/>
            <a:ext cx="9699625" cy="188595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817361" y="995718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CL" dirty="0">
                <a:latin typeface="Verdana"/>
                <a:ea typeface="Verdana"/>
              </a:rPr>
              <a:t>¿Qué otras cosas podemos hacer?</a:t>
            </a:r>
            <a:endParaRPr lang="es-ES" dirty="0">
              <a:latin typeface="Verdana"/>
              <a:ea typeface="Verdana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/>
              <a:t>Mutate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/>
              <a:t>02.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150230" y="2328106"/>
            <a:ext cx="9882993" cy="30333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s-CL" sz="2400">
                <a:latin typeface="Verdana"/>
                <a:ea typeface="Verdana"/>
                <a:cs typeface="Verdana" panose="020B0604030504040204" pitchFamily="34" charset="0"/>
              </a:rPr>
              <a:t>En resumen, de alguna forma u otra, podemos realizar cualquier modificación que se nos ocurra a las columnas de la tabla.</a:t>
            </a:r>
            <a:endParaRPr lang="es-CL" sz="2400">
              <a:latin typeface="Verdana"/>
              <a:ea typeface="Verdana"/>
            </a:endParaRPr>
          </a:p>
          <a:p>
            <a:pPr marL="457200" indent="-457200">
              <a:buFont typeface="Arial"/>
              <a:buChar char="•"/>
            </a:pPr>
            <a:endParaRPr lang="es-CL" sz="2400">
              <a:latin typeface="Verdana"/>
              <a:ea typeface="Verdana"/>
              <a:cs typeface="Verdana" panose="020B060403050404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s-CL" sz="2400">
                <a:latin typeface="Verdana"/>
                <a:ea typeface="Verdana"/>
                <a:cs typeface="Verdana" panose="020B0604030504040204" pitchFamily="34" charset="0"/>
              </a:rPr>
              <a:t>Las opciones son cientos, por lo que la recomendación es: "Ante la duda, googlear"</a:t>
            </a:r>
          </a:p>
        </p:txBody>
      </p:sp>
    </p:spTree>
    <p:extLst>
      <p:ext uri="{BB962C8B-B14F-4D97-AF65-F5344CB8AC3E}">
        <p14:creationId xmlns:p14="http://schemas.microsoft.com/office/powerpoint/2010/main" val="421627641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886634" y="401952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CL" dirty="0">
                <a:latin typeface="Verdana"/>
                <a:ea typeface="Verdana"/>
              </a:rPr>
              <a:t>Anexo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584835" y="1182614"/>
            <a:ext cx="11220597" cy="4526085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2000" dirty="0">
                <a:latin typeface="Verdana"/>
                <a:ea typeface="Verdana"/>
              </a:rPr>
              <a:t>Funciones clásicas para transformación de columnas: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800" b="1" dirty="0" err="1">
                <a:latin typeface="Verdana"/>
                <a:ea typeface="Verdana"/>
              </a:rPr>
              <a:t>as.numeric</a:t>
            </a:r>
            <a:r>
              <a:rPr lang="es-CL" sz="1800" b="1" dirty="0">
                <a:latin typeface="Verdana"/>
                <a:ea typeface="Verdana"/>
              </a:rPr>
              <a:t> </a:t>
            </a:r>
            <a:r>
              <a:rPr lang="es-CL" sz="1800" dirty="0">
                <a:latin typeface="Verdana"/>
                <a:ea typeface="Verdana"/>
              </a:rPr>
              <a:t>pasa variable a formato numérico. Filas deben contener solo números para que pueda utilizarse.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800" b="1" dirty="0" err="1">
                <a:latin typeface="Verdana"/>
                <a:ea typeface="Verdana"/>
              </a:rPr>
              <a:t>as.character</a:t>
            </a:r>
            <a:r>
              <a:rPr lang="es-CL" sz="1800" b="1" dirty="0">
                <a:latin typeface="Verdana"/>
                <a:ea typeface="Verdana"/>
              </a:rPr>
              <a:t> </a:t>
            </a:r>
            <a:r>
              <a:rPr lang="es-CL" sz="1800" dirty="0">
                <a:latin typeface="Verdana"/>
                <a:ea typeface="Verdana"/>
              </a:rPr>
              <a:t>pasa variable a formato texto.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800" b="1" dirty="0" err="1">
                <a:latin typeface="Verdana"/>
                <a:ea typeface="Verdana"/>
              </a:rPr>
              <a:t>as.factor</a:t>
            </a:r>
            <a:r>
              <a:rPr lang="es-CL" sz="1800" dirty="0">
                <a:latin typeface="Verdana"/>
                <a:ea typeface="Verdana"/>
              </a:rPr>
              <a:t> pasa variable a formato factor, práctico en gráficos y eficiente en términos de memoria.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800" b="1" dirty="0" err="1">
                <a:latin typeface="Verdana"/>
                <a:ea typeface="Verdana"/>
              </a:rPr>
              <a:t>as.Date</a:t>
            </a:r>
            <a:r>
              <a:rPr lang="es-CL" sz="1800" dirty="0">
                <a:latin typeface="Verdana"/>
                <a:ea typeface="Verdana"/>
              </a:rPr>
              <a:t> pasa variable a formato fecha. Filas deben cumplir con formato específico para que puedan ser interpretadas como fechas.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800" b="1" dirty="0" err="1">
                <a:latin typeface="Verdana"/>
                <a:ea typeface="Verdana"/>
              </a:rPr>
              <a:t>toupper</a:t>
            </a:r>
            <a:r>
              <a:rPr lang="es-CL" sz="1800" b="1" dirty="0">
                <a:latin typeface="Verdana"/>
                <a:ea typeface="Verdana"/>
              </a:rPr>
              <a:t> / </a:t>
            </a:r>
            <a:r>
              <a:rPr lang="es-CL" sz="1800" b="1" dirty="0" err="1">
                <a:latin typeface="Verdana"/>
                <a:ea typeface="Verdana"/>
              </a:rPr>
              <a:t>tolower</a:t>
            </a:r>
            <a:r>
              <a:rPr lang="es-CL" sz="1800" b="1" dirty="0">
                <a:latin typeface="Verdana"/>
                <a:ea typeface="Verdana"/>
              </a:rPr>
              <a:t>: </a:t>
            </a:r>
            <a:r>
              <a:rPr lang="es-CL" sz="1800" dirty="0">
                <a:latin typeface="Verdana"/>
                <a:ea typeface="Verdana"/>
              </a:rPr>
              <a:t>pasa columna </a:t>
            </a:r>
            <a:r>
              <a:rPr lang="es-CL" sz="1800" dirty="0" err="1">
                <a:latin typeface="Verdana"/>
                <a:ea typeface="Verdana"/>
              </a:rPr>
              <a:t>string</a:t>
            </a:r>
            <a:r>
              <a:rPr lang="es-CL" sz="1800" dirty="0">
                <a:latin typeface="Verdana"/>
                <a:ea typeface="Verdana"/>
              </a:rPr>
              <a:t> a mayúsculas/minúsculas, respectivamente.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80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/>
              <a:t>Mutate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/>
              <a:t>02.</a:t>
            </a:r>
          </a:p>
        </p:txBody>
      </p: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886634" y="401952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CL" dirty="0">
                <a:latin typeface="Verdana"/>
                <a:ea typeface="Verdana"/>
              </a:rPr>
              <a:t>Anexo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584835" y="1463968"/>
            <a:ext cx="11220597" cy="4432301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s-CL" sz="2000">
                <a:latin typeface="Verdana"/>
                <a:ea typeface="Verdana"/>
              </a:rPr>
              <a:t>Funciones clásicas para transformación de columnas:</a:t>
            </a:r>
            <a:endParaRPr lang="es-ES" sz="2000">
              <a:latin typeface="Verdana"/>
              <a:ea typeface="Verdan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800" b="1" err="1">
                <a:latin typeface="Verdana"/>
                <a:ea typeface="Verdana"/>
              </a:rPr>
              <a:t>replace_NA</a:t>
            </a:r>
            <a:r>
              <a:rPr lang="es-CL" sz="1800" b="1">
                <a:latin typeface="Verdana"/>
                <a:ea typeface="Verdana"/>
              </a:rPr>
              <a:t>:</a:t>
            </a:r>
            <a:r>
              <a:rPr lang="es-CL" sz="1800">
                <a:latin typeface="Verdana"/>
                <a:ea typeface="Verdana"/>
              </a:rPr>
              <a:t> reemplaza valores nulos (NA) con el valor especificado.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800" b="1">
                <a:latin typeface="Verdana"/>
                <a:ea typeface="Verdana"/>
              </a:rPr>
              <a:t>round:</a:t>
            </a:r>
            <a:r>
              <a:rPr lang="es-CL" sz="1800">
                <a:latin typeface="Verdana"/>
                <a:ea typeface="Verdana"/>
              </a:rPr>
              <a:t> </a:t>
            </a:r>
            <a:r>
              <a:rPr lang="es-CL" sz="1800" err="1">
                <a:latin typeface="Verdana"/>
                <a:ea typeface="Verdana"/>
              </a:rPr>
              <a:t>redonea</a:t>
            </a:r>
            <a:r>
              <a:rPr lang="es-CL" sz="1800">
                <a:latin typeface="Verdana"/>
                <a:ea typeface="Verdana"/>
              </a:rPr>
              <a:t> columna numérica según la precisión que se ingrese. Por defecto, deja en valor entero un número decimal.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800" b="1">
                <a:latin typeface="Verdana"/>
                <a:ea typeface="Verdana"/>
              </a:rPr>
              <a:t>sum/mean/</a:t>
            </a:r>
            <a:r>
              <a:rPr lang="es-CL" sz="1800" b="1" err="1">
                <a:latin typeface="Verdana"/>
                <a:ea typeface="Verdana"/>
              </a:rPr>
              <a:t>max</a:t>
            </a:r>
            <a:r>
              <a:rPr lang="es-CL" sz="1800" b="1">
                <a:latin typeface="Verdana"/>
                <a:ea typeface="Verdana"/>
              </a:rPr>
              <a:t>/min/</a:t>
            </a:r>
            <a:r>
              <a:rPr lang="es-CL" sz="1800" b="1" err="1">
                <a:latin typeface="Verdana"/>
                <a:ea typeface="Verdana"/>
              </a:rPr>
              <a:t>sd</a:t>
            </a:r>
            <a:r>
              <a:rPr lang="es-CL" sz="1800" b="1">
                <a:latin typeface="Verdana"/>
                <a:ea typeface="Verdana"/>
              </a:rPr>
              <a:t>/median: </a:t>
            </a:r>
            <a:r>
              <a:rPr lang="es-CL" sz="1800">
                <a:latin typeface="Verdana"/>
                <a:ea typeface="Verdana"/>
              </a:rPr>
              <a:t>Obtiene la suma, media, máximo, mínimo, desviación estándar y mediana, respectivamente, de la columna numérica especificada.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800" b="1">
                <a:latin typeface="Verdana"/>
                <a:ea typeface="Verdana"/>
              </a:rPr>
              <a:t>paste: </a:t>
            </a:r>
            <a:r>
              <a:rPr lang="es-CL" sz="1800">
                <a:latin typeface="Verdana"/>
                <a:ea typeface="Verdana"/>
              </a:rPr>
              <a:t>concatena los valores de dos columnas </a:t>
            </a:r>
            <a:r>
              <a:rPr lang="es-CL" sz="1800" err="1">
                <a:latin typeface="Verdana"/>
                <a:ea typeface="Verdana"/>
              </a:rPr>
              <a:t>string</a:t>
            </a:r>
            <a:r>
              <a:rPr lang="es-CL" sz="1800">
                <a:latin typeface="Verdana"/>
                <a:ea typeface="Verdana"/>
              </a:rPr>
              <a:t>, separadas por un espacio.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/>
              <a:t>Mutate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950040547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6003373" y="2539656"/>
            <a:ext cx="5692058" cy="482251"/>
          </a:xfrm>
        </p:spPr>
        <p:txBody>
          <a:bodyPr/>
          <a:lstStyle/>
          <a:p>
            <a:r>
              <a:rPr lang="es-CL"/>
              <a:t>Edición de datos I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6003372" y="3294844"/>
            <a:ext cx="5692057" cy="482400"/>
          </a:xfrm>
        </p:spPr>
        <p:txBody>
          <a:bodyPr/>
          <a:lstStyle/>
          <a:p>
            <a:r>
              <a:rPr lang="es-CL"/>
              <a:t>Mutate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40"/>
          </p:nvPr>
        </p:nvSpPr>
        <p:spPr>
          <a:xfrm>
            <a:off x="5040039" y="2539507"/>
            <a:ext cx="1053503" cy="482400"/>
          </a:xfrm>
        </p:spPr>
        <p:txBody>
          <a:bodyPr/>
          <a:lstStyle/>
          <a:p>
            <a:r>
              <a:rPr lang="es-CL"/>
              <a:t>01.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41"/>
          </p:nvPr>
        </p:nvSpPr>
        <p:spPr>
          <a:xfrm>
            <a:off x="5040039" y="3295479"/>
            <a:ext cx="1053503" cy="482400"/>
          </a:xfrm>
        </p:spPr>
        <p:txBody>
          <a:bodyPr/>
          <a:lstStyle/>
          <a:p>
            <a:r>
              <a:rPr lang="es-CL"/>
              <a:t>02.</a:t>
            </a: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200"/>
              <a:t>Contenidos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L" sz="4500"/>
              <a:t>Edición de datos I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01.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1831835" y="599242"/>
            <a:ext cx="8890635" cy="684530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CL" dirty="0">
                <a:latin typeface="Verdana"/>
                <a:ea typeface="Verdana"/>
              </a:rPr>
              <a:t>Trabajando con la BBDD...</a:t>
            </a:r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41"/>
          </p:nvPr>
        </p:nvSpPr>
        <p:spPr>
          <a:xfrm>
            <a:off x="751205" y="1797652"/>
            <a:ext cx="4490720" cy="350647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 sz="1800">
                <a:latin typeface="Verdana"/>
                <a:ea typeface="Verdana"/>
              </a:rPr>
              <a:t>El siguiente paso es modificar columnas existentes o agregarle nuevas columnas en base a información existente o externa.</a:t>
            </a:r>
            <a:endParaRPr lang="es-ES"/>
          </a:p>
          <a:p>
            <a:endParaRPr lang="es-CL" sz="1800"/>
          </a:p>
          <a:p>
            <a:r>
              <a:rPr lang="es-CL" sz="1800">
                <a:latin typeface="Verdana"/>
                <a:ea typeface="Verdana"/>
              </a:rPr>
              <a:t>Para eso tenemos la función </a:t>
            </a:r>
            <a:r>
              <a:rPr lang="es-CL" sz="1800" b="1" err="1">
                <a:latin typeface="Verdana"/>
                <a:ea typeface="Verdana"/>
              </a:rPr>
              <a:t>mutate</a:t>
            </a:r>
            <a:r>
              <a:rPr lang="es-CL" sz="1800" b="1">
                <a:latin typeface="Verdana"/>
                <a:ea typeface="Verdana"/>
              </a:rPr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/>
              <a:t>Edición de datos I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/>
              <a:t>01.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936" y="1795389"/>
            <a:ext cx="5814206" cy="3181448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777942" y="4844454"/>
            <a:ext cx="10850098" cy="1415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latin typeface="Verdana"/>
                <a:ea typeface="Verdana"/>
                <a:cs typeface="Verdana" panose="020B0604030504040204" pitchFamily="34" charset="0"/>
              </a:rPr>
              <a:t>Su </a:t>
            </a:r>
            <a:r>
              <a:rPr lang="en-US" sz="1600" b="1" err="1">
                <a:latin typeface="Verdana"/>
                <a:ea typeface="Verdana"/>
                <a:cs typeface="Verdana" panose="020B0604030504040204" pitchFamily="34" charset="0"/>
              </a:rPr>
              <a:t>sintaxis</a:t>
            </a:r>
            <a:r>
              <a:rPr lang="en-US" sz="1600" b="1">
                <a:latin typeface="Verdana"/>
                <a:ea typeface="Verdana"/>
                <a:cs typeface="Verdana" panose="020B0604030504040204" pitchFamily="34" charset="0"/>
              </a:rPr>
              <a:t> es la </a:t>
            </a:r>
            <a:r>
              <a:rPr lang="en-US" sz="1600" b="1" err="1">
                <a:latin typeface="Verdana"/>
                <a:ea typeface="Verdana"/>
                <a:cs typeface="Verdana" panose="020B0604030504040204" pitchFamily="34" charset="0"/>
              </a:rPr>
              <a:t>siguiente</a:t>
            </a:r>
            <a:r>
              <a:rPr lang="en-US" sz="1600" b="1">
                <a:latin typeface="Verdana"/>
                <a:ea typeface="Verdana"/>
                <a:cs typeface="Verdana" panose="020B0604030504040204" pitchFamily="34" charset="0"/>
              </a:rPr>
              <a:t>:</a:t>
            </a:r>
          </a:p>
          <a:p>
            <a:endParaRPr lang="en-US" sz="1600" b="1">
              <a:latin typeface="Verdana"/>
              <a:ea typeface="Verdana"/>
              <a:cs typeface="Verdana" panose="020B0604030504040204" pitchFamily="34" charset="0"/>
            </a:endParaRPr>
          </a:p>
          <a:p>
            <a:r>
              <a:rPr lang="en-US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mutate(</a:t>
            </a:r>
            <a:r>
              <a:rPr lang="en-US" err="1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data.frame</a:t>
            </a:r>
            <a:r>
              <a:rPr lang="en-US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, nombre_columna1 = expresion1,</a:t>
            </a:r>
            <a:endParaRPr lang="en-US">
              <a:latin typeface="Consolas"/>
            </a:endParaRPr>
          </a:p>
          <a:p>
            <a:r>
              <a:rPr lang="en-US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nombre_columna2 = expresion2, </a:t>
            </a:r>
            <a:r>
              <a:rPr lang="en-US" b="1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...</a:t>
            </a:r>
            <a:r>
              <a:rPr lang="en-US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)</a:t>
            </a:r>
            <a:endParaRPr lang="en-US">
              <a:latin typeface="Consolas"/>
            </a:endParaRPr>
          </a:p>
          <a:p>
            <a:endParaRPr lang="en-US">
              <a:latin typeface="Consolas"/>
              <a:cs typeface="Verdana" panose="020B060403050404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E774FAB-BBDA-F5B3-5067-D79174C73530}"/>
              </a:ext>
            </a:extLst>
          </p:cNvPr>
          <p:cNvSpPr/>
          <p:nvPr/>
        </p:nvSpPr>
        <p:spPr>
          <a:xfrm>
            <a:off x="781948" y="5295505"/>
            <a:ext cx="6399135" cy="76459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820" y="2702560"/>
            <a:ext cx="6741160" cy="1501140"/>
          </a:xfrm>
        </p:spPr>
        <p:txBody>
          <a:bodyPr>
            <a:normAutofit/>
          </a:bodyPr>
          <a:lstStyle/>
          <a:p>
            <a:r>
              <a:rPr lang="es-CL" sz="4500"/>
              <a:t>Mutate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02.</a:t>
            </a: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891714" y="504459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CL" dirty="0">
                <a:latin typeface="Verdana"/>
                <a:ea typeface="Verdana"/>
              </a:rPr>
              <a:t>Crear columna nueva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890385" y="1623139"/>
            <a:ext cx="10181020" cy="4614487"/>
          </a:xfrm>
        </p:spPr>
        <p:txBody>
          <a:bodyPr vert="horz" lIns="0" tIns="45720" rIns="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es-CL" sz="2000">
                <a:latin typeface="Verdana"/>
                <a:ea typeface="Verdana"/>
              </a:rPr>
              <a:t>Para ilustrar la creación de columnas, creemos un </a:t>
            </a:r>
            <a:r>
              <a:rPr lang="es-CL" sz="2000" err="1">
                <a:latin typeface="Verdana"/>
                <a:ea typeface="Verdana"/>
              </a:rPr>
              <a:t>dataframe</a:t>
            </a:r>
            <a:r>
              <a:rPr lang="es-CL" sz="2000">
                <a:latin typeface="Verdana"/>
                <a:ea typeface="Verdana"/>
              </a:rPr>
              <a:t> de ejemplo:</a:t>
            </a:r>
            <a:endParaRPr lang="es-ES" sz="2000"/>
          </a:p>
          <a:p>
            <a:endParaRPr lang="es-CL" sz="1800"/>
          </a:p>
          <a:p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compras = </a:t>
            </a:r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tibble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(cantidad = c(</a:t>
            </a:r>
            <a:r>
              <a:rPr lang="es-CL" sz="1800">
                <a:solidFill>
                  <a:srgbClr val="DD1144"/>
                </a:solidFill>
                <a:latin typeface="Consolas"/>
                <a:ea typeface="Verdana"/>
              </a:rPr>
              <a:t>'4'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CL" sz="1800">
                <a:solidFill>
                  <a:srgbClr val="DD1144"/>
                </a:solidFill>
                <a:latin typeface="Consolas"/>
                <a:ea typeface="Verdana"/>
              </a:rPr>
              <a:t>'2'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CL" sz="1800">
                <a:solidFill>
                  <a:srgbClr val="DD1144"/>
                </a:solidFill>
                <a:latin typeface="Consolas"/>
                <a:ea typeface="Verdana"/>
              </a:rPr>
              <a:t>'5'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),</a:t>
            </a:r>
            <a:endParaRPr lang="es-CL" sz="1800">
              <a:solidFill>
                <a:srgbClr val="333333"/>
              </a:solidFill>
              <a:latin typeface="Consolas"/>
            </a:endParaRPr>
          </a:p>
          <a:p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                    precio = c(</a:t>
            </a:r>
            <a:r>
              <a:rPr lang="es-CL" sz="1800">
                <a:solidFill>
                  <a:srgbClr val="008080"/>
                </a:solidFill>
                <a:latin typeface="Consolas"/>
                <a:ea typeface="Verdana"/>
              </a:rPr>
              <a:t>200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CL" sz="1800">
                <a:solidFill>
                  <a:srgbClr val="008080"/>
                </a:solidFill>
                <a:latin typeface="Consolas"/>
                <a:ea typeface="Verdana"/>
              </a:rPr>
              <a:t>300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CL" sz="1800">
                <a:solidFill>
                  <a:srgbClr val="008080"/>
                </a:solidFill>
                <a:latin typeface="Consolas"/>
                <a:ea typeface="Verdana"/>
              </a:rPr>
              <a:t>400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))</a:t>
            </a:r>
          </a:p>
          <a:p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compras</a:t>
            </a:r>
          </a:p>
          <a:p>
            <a:r>
              <a:rPr lang="es-CL" sz="1800">
                <a:solidFill>
                  <a:srgbClr val="000000"/>
                </a:solidFill>
                <a:latin typeface="Consolas"/>
                <a:ea typeface="Verdana"/>
              </a:rPr>
              <a:t>## # A </a:t>
            </a:r>
            <a:r>
              <a:rPr lang="es-CL" sz="1800" err="1">
                <a:solidFill>
                  <a:srgbClr val="000000"/>
                </a:solidFill>
                <a:latin typeface="Consolas"/>
                <a:ea typeface="Verdana"/>
              </a:rPr>
              <a:t>tibble</a:t>
            </a:r>
            <a:r>
              <a:rPr lang="es-CL" sz="1800">
                <a:solidFill>
                  <a:srgbClr val="000000"/>
                </a:solidFill>
                <a:latin typeface="Consolas"/>
                <a:ea typeface="Verdana"/>
              </a:rPr>
              <a:t>: 3 × 2</a:t>
            </a:r>
            <a:endParaRPr lang="es-CL" sz="1800">
              <a:solidFill>
                <a:srgbClr val="000000"/>
              </a:solidFill>
              <a:latin typeface="Consolas"/>
            </a:endParaRPr>
          </a:p>
          <a:p>
            <a:r>
              <a:rPr lang="es-CL" sz="1800">
                <a:solidFill>
                  <a:srgbClr val="000000"/>
                </a:solidFill>
                <a:latin typeface="Consolas"/>
                <a:ea typeface="Verdana"/>
              </a:rPr>
              <a:t>##   cantidad precio</a:t>
            </a:r>
          </a:p>
          <a:p>
            <a:r>
              <a:rPr lang="es-CL" sz="1800">
                <a:solidFill>
                  <a:srgbClr val="000000"/>
                </a:solidFill>
                <a:latin typeface="Consolas"/>
                <a:ea typeface="Verdana"/>
              </a:rPr>
              <a:t>##   &lt;</a:t>
            </a:r>
            <a:r>
              <a:rPr lang="es-CL" sz="1800" err="1">
                <a:solidFill>
                  <a:srgbClr val="000000"/>
                </a:solidFill>
                <a:latin typeface="Consolas"/>
                <a:ea typeface="Verdana"/>
              </a:rPr>
              <a:t>chr</a:t>
            </a:r>
            <a:r>
              <a:rPr lang="es-CL" sz="1800">
                <a:solidFill>
                  <a:srgbClr val="000000"/>
                </a:solidFill>
                <a:latin typeface="Consolas"/>
                <a:ea typeface="Verdana"/>
              </a:rPr>
              <a:t>&gt;     &lt;</a:t>
            </a:r>
            <a:r>
              <a:rPr lang="es-CL" sz="1800" err="1">
                <a:solidFill>
                  <a:srgbClr val="000000"/>
                </a:solidFill>
                <a:latin typeface="Consolas"/>
                <a:ea typeface="Verdana"/>
              </a:rPr>
              <a:t>dbl</a:t>
            </a:r>
            <a:r>
              <a:rPr lang="es-CL" sz="1800">
                <a:solidFill>
                  <a:srgbClr val="000000"/>
                </a:solidFill>
                <a:latin typeface="Consolas"/>
                <a:ea typeface="Verdana"/>
              </a:rPr>
              <a:t>&gt;</a:t>
            </a:r>
            <a:endParaRPr lang="es-CL" sz="1800">
              <a:solidFill>
                <a:srgbClr val="000000"/>
              </a:solidFill>
              <a:latin typeface="Consolas"/>
            </a:endParaRPr>
          </a:p>
          <a:p>
            <a:r>
              <a:rPr lang="es-CL" sz="1800">
                <a:solidFill>
                  <a:srgbClr val="000000"/>
                </a:solidFill>
                <a:latin typeface="Consolas"/>
                <a:ea typeface="Verdana"/>
              </a:rPr>
              <a:t>## 1 4           200</a:t>
            </a:r>
          </a:p>
          <a:p>
            <a:r>
              <a:rPr lang="es-CL" sz="1800">
                <a:solidFill>
                  <a:srgbClr val="000000"/>
                </a:solidFill>
                <a:latin typeface="Consolas"/>
                <a:ea typeface="Verdana"/>
              </a:rPr>
              <a:t>## 2 2           300</a:t>
            </a:r>
          </a:p>
          <a:p>
            <a:r>
              <a:rPr lang="es-CL" sz="1800">
                <a:solidFill>
                  <a:srgbClr val="000000"/>
                </a:solidFill>
                <a:latin typeface="Consolas"/>
                <a:ea typeface="Verdana"/>
              </a:rPr>
              <a:t>## 3 5           400</a:t>
            </a:r>
            <a:endParaRPr lang="es-CL" sz="1800">
              <a:solidFill>
                <a:srgbClr val="000000"/>
              </a:solidFill>
              <a:ea typeface="Verdana"/>
            </a:endParaRPr>
          </a:p>
          <a:p>
            <a:endParaRPr lang="es-CL">
              <a:latin typeface="Consola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/>
              <a:t>Mutate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/>
              <a:t>02.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8B8775F-3B5F-93B5-E2E3-26DEF91CF979}"/>
              </a:ext>
            </a:extLst>
          </p:cNvPr>
          <p:cNvSpPr/>
          <p:nvPr/>
        </p:nvSpPr>
        <p:spPr>
          <a:xfrm>
            <a:off x="801758" y="2323581"/>
            <a:ext cx="6102174" cy="95270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751840" y="495701"/>
            <a:ext cx="10888345" cy="3921760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2000" b="1" dirty="0">
                <a:latin typeface="Verdana"/>
                <a:ea typeface="Verdana"/>
              </a:rPr>
              <a:t>Queremos crear una columna llamada </a:t>
            </a:r>
            <a:r>
              <a:rPr lang="es-CL" sz="2000" b="1" err="1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valor_total</a:t>
            </a:r>
            <a:r>
              <a:rPr lang="es-CL" sz="2000" b="1" dirty="0">
                <a:latin typeface="Verdana"/>
                <a:ea typeface="Verdana"/>
              </a:rPr>
              <a:t>, que sea la multiplicación de las dos columnas:</a:t>
            </a:r>
            <a:endParaRPr lang="es-ES" sz="1800" b="1" dirty="0"/>
          </a:p>
          <a:p>
            <a:endParaRPr lang="es-CL" sz="2000" b="1">
              <a:solidFill>
                <a:srgbClr val="122361"/>
              </a:solidFill>
              <a:latin typeface="Verdana"/>
              <a:ea typeface="Verdana"/>
            </a:endParaRPr>
          </a:p>
          <a:p>
            <a:r>
              <a:rPr lang="es-CL" sz="1800" dirty="0" err="1">
                <a:solidFill>
                  <a:srgbClr val="333333"/>
                </a:solidFill>
                <a:latin typeface="Consolas"/>
                <a:ea typeface="Verdana"/>
              </a:rPr>
              <a:t>compras_completo</a:t>
            </a:r>
            <a:r>
              <a:rPr lang="es-CL" sz="1800" dirty="0">
                <a:solidFill>
                  <a:srgbClr val="333333"/>
                </a:solidFill>
                <a:latin typeface="Consolas"/>
                <a:ea typeface="Verdana"/>
              </a:rPr>
              <a:t> = compras %&gt;% </a:t>
            </a:r>
            <a:r>
              <a:rPr lang="es-CL" sz="1800" dirty="0" err="1">
                <a:solidFill>
                  <a:srgbClr val="333333"/>
                </a:solidFill>
                <a:latin typeface="Consolas"/>
                <a:ea typeface="Verdana"/>
              </a:rPr>
              <a:t>mutate</a:t>
            </a:r>
            <a:r>
              <a:rPr lang="es-CL" sz="1800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CL" sz="1800" dirty="0" err="1">
                <a:solidFill>
                  <a:srgbClr val="333333"/>
                </a:solidFill>
                <a:latin typeface="Consolas"/>
                <a:ea typeface="Verdana"/>
              </a:rPr>
              <a:t>valor_total</a:t>
            </a:r>
            <a:r>
              <a:rPr lang="es-CL" sz="1800" dirty="0">
                <a:solidFill>
                  <a:srgbClr val="333333"/>
                </a:solidFill>
                <a:latin typeface="Consolas"/>
                <a:ea typeface="Verdana"/>
              </a:rPr>
              <a:t> = cantidad * precio)</a:t>
            </a:r>
            <a:endParaRPr lang="es-CL" sz="1800" dirty="0">
              <a:solidFill>
                <a:srgbClr val="333333"/>
              </a:solidFill>
              <a:latin typeface="Consolas"/>
            </a:endParaRPr>
          </a:p>
          <a:p>
            <a:endParaRPr lang="es-CL" sz="1500">
              <a:solidFill>
                <a:srgbClr val="333333"/>
              </a:solidFill>
              <a:latin typeface="Consolas"/>
              <a:ea typeface="Verdana"/>
            </a:endParaRPr>
          </a:p>
          <a:p>
            <a:r>
              <a:rPr lang="es-CL" sz="1800" b="1" dirty="0">
                <a:latin typeface="Verdana"/>
                <a:ea typeface="Verdana"/>
              </a:rPr>
              <a:t>¿Qué pasó?</a:t>
            </a:r>
            <a:endParaRPr lang="es-CL" sz="1500" b="1" dirty="0"/>
          </a:p>
          <a:p>
            <a:endParaRPr lang="es-CL" sz="1800">
              <a:latin typeface="Verdana"/>
              <a:ea typeface="Verdana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/>
              <a:t>Mutate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/>
              <a:t>02.</a:t>
            </a: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37C85938-F9F2-B65C-A720-AE23F7FDD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35" y="2454526"/>
            <a:ext cx="6740525" cy="286067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824B4BE-5BC6-7EF1-CE14-082576E54AFF}"/>
              </a:ext>
            </a:extLst>
          </p:cNvPr>
          <p:cNvSpPr/>
          <p:nvPr/>
        </p:nvSpPr>
        <p:spPr>
          <a:xfrm>
            <a:off x="683005" y="1531892"/>
            <a:ext cx="9021524" cy="61624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812545" y="406133"/>
            <a:ext cx="10888408" cy="800649"/>
          </a:xfrm>
        </p:spPr>
        <p:txBody>
          <a:bodyPr vert="horz" lIns="0" tIns="45720" rIns="0" bIns="45720" rtlCol="0" anchor="t">
            <a:normAutofit fontScale="97500"/>
          </a:bodyPr>
          <a:lstStyle/>
          <a:p>
            <a:pPr algn="ctr"/>
            <a:r>
              <a:rPr lang="es-CL" dirty="0">
                <a:latin typeface="Verdana"/>
                <a:ea typeface="Verdana"/>
              </a:rPr>
              <a:t>Reemplazar columna existente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747610" y="1709244"/>
            <a:ext cx="9279138" cy="3624588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2000" dirty="0">
                <a:latin typeface="Verdana"/>
                <a:ea typeface="Verdana"/>
              </a:rPr>
              <a:t>Primero debemos asegurarnos que ambas columnas sean numéricas:</a:t>
            </a:r>
          </a:p>
          <a:p>
            <a:endParaRPr lang="es-CL" sz="1800">
              <a:latin typeface="Consolas"/>
            </a:endParaRPr>
          </a:p>
          <a:p>
            <a:pPr>
              <a:lnSpc>
                <a:spcPct val="150000"/>
              </a:lnSpc>
            </a:pPr>
            <a:r>
              <a:rPr lang="es-CL" sz="1800" dirty="0" err="1">
                <a:solidFill>
                  <a:srgbClr val="333333"/>
                </a:solidFill>
                <a:latin typeface="Consolas"/>
                <a:ea typeface="Verdana"/>
              </a:rPr>
              <a:t>class</a:t>
            </a:r>
            <a:r>
              <a:rPr lang="es-CL" sz="1800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CL" sz="1800" dirty="0" err="1">
                <a:solidFill>
                  <a:srgbClr val="333333"/>
                </a:solidFill>
                <a:latin typeface="Consolas"/>
                <a:ea typeface="Verdana"/>
              </a:rPr>
              <a:t>compras$cantidad</a:t>
            </a:r>
            <a:r>
              <a:rPr lang="es-CL" sz="1800" dirty="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CL" sz="1800" dirty="0"/>
          </a:p>
          <a:p>
            <a:pPr>
              <a:lnSpc>
                <a:spcPct val="150000"/>
              </a:lnSpc>
            </a:pPr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## [1] "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/>
              </a:rPr>
              <a:t>character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"</a:t>
            </a:r>
            <a:endParaRPr lang="es-CL" sz="1800" dirty="0">
              <a:solidFill>
                <a:srgbClr val="122361"/>
              </a:solidFill>
            </a:endParaRPr>
          </a:p>
          <a:p>
            <a:pPr>
              <a:lnSpc>
                <a:spcPct val="150000"/>
              </a:lnSpc>
            </a:pPr>
            <a:endParaRPr lang="es-CL" sz="1800" dirty="0">
              <a:solidFill>
                <a:srgbClr val="000000"/>
              </a:solidFill>
              <a:latin typeface="Consolas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es-CL" sz="1800" dirty="0" err="1">
                <a:solidFill>
                  <a:srgbClr val="333333"/>
                </a:solidFill>
                <a:latin typeface="Consolas"/>
                <a:ea typeface="Verdana"/>
              </a:rPr>
              <a:t>class</a:t>
            </a:r>
            <a:r>
              <a:rPr lang="es-CL" sz="1800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CL" sz="1800" dirty="0" err="1">
                <a:solidFill>
                  <a:srgbClr val="333333"/>
                </a:solidFill>
                <a:latin typeface="Consolas"/>
                <a:ea typeface="Verdana"/>
              </a:rPr>
              <a:t>compras$precio</a:t>
            </a:r>
            <a:r>
              <a:rPr lang="es-CL" sz="1800" dirty="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CL" sz="1800" dirty="0"/>
          </a:p>
          <a:p>
            <a:pPr>
              <a:lnSpc>
                <a:spcPct val="150000"/>
              </a:lnSpc>
            </a:pPr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## [1] "</a:t>
            </a:r>
            <a:r>
              <a:rPr lang="es-CL" sz="1800" dirty="0" err="1">
                <a:solidFill>
                  <a:srgbClr val="000000"/>
                </a:solidFill>
                <a:latin typeface="Consolas"/>
                <a:ea typeface="Verdana"/>
              </a:rPr>
              <a:t>numeric</a:t>
            </a:r>
            <a:r>
              <a:rPr lang="es-CL" sz="1800" dirty="0">
                <a:solidFill>
                  <a:srgbClr val="000000"/>
                </a:solidFill>
                <a:latin typeface="Consolas"/>
                <a:ea typeface="Verdana"/>
              </a:rPr>
              <a:t>"</a:t>
            </a:r>
            <a:endParaRPr lang="es-CL" dirty="0"/>
          </a:p>
          <a:p>
            <a:endParaRPr lang="es-CL" sz="1800">
              <a:latin typeface="Consolas"/>
              <a:ea typeface="Verdana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51724" y="-4998"/>
            <a:ext cx="10888408" cy="496799"/>
          </a:xfrm>
        </p:spPr>
        <p:txBody>
          <a:bodyPr>
            <a:normAutofit/>
          </a:bodyPr>
          <a:lstStyle/>
          <a:p>
            <a:r>
              <a:rPr lang="es-CL"/>
              <a:t>Mutate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/>
              <a:t>02.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8557D8-4A88-6B07-3DF2-96E4884B2E6E}"/>
              </a:ext>
            </a:extLst>
          </p:cNvPr>
          <p:cNvSpPr/>
          <p:nvPr/>
        </p:nvSpPr>
        <p:spPr>
          <a:xfrm>
            <a:off x="692901" y="2472022"/>
            <a:ext cx="3489602" cy="62613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AF54A5-BCB7-F955-D4EC-0BF6972EFFA6}"/>
              </a:ext>
            </a:extLst>
          </p:cNvPr>
          <p:cNvSpPr/>
          <p:nvPr/>
        </p:nvSpPr>
        <p:spPr>
          <a:xfrm>
            <a:off x="692901" y="4104879"/>
            <a:ext cx="3489602" cy="61624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/>
              <a:t>02.</a:t>
            </a:r>
          </a:p>
        </p:txBody>
      </p:sp>
      <p:sp>
        <p:nvSpPr>
          <p:cNvPr id="8" name="Marcador de texto 4"/>
          <p:cNvSpPr>
            <a:spLocks noGrp="1"/>
          </p:cNvSpPr>
          <p:nvPr/>
        </p:nvSpPr>
        <p:spPr>
          <a:xfrm>
            <a:off x="751724" y="82"/>
            <a:ext cx="10888408" cy="49679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/>
              <a:t>Mutate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FE2E8C5E-608F-9D28-D1FB-71E6D8C6C737}"/>
              </a:ext>
            </a:extLst>
          </p:cNvPr>
          <p:cNvSpPr>
            <a:spLocks noGrp="1"/>
          </p:cNvSpPr>
          <p:nvPr/>
        </p:nvSpPr>
        <p:spPr>
          <a:xfrm>
            <a:off x="745783" y="2357462"/>
            <a:ext cx="10277426" cy="274383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1800">
              <a:solidFill>
                <a:srgbClr val="333333"/>
              </a:solidFill>
              <a:latin typeface="Consolas"/>
              <a:ea typeface="Verdana"/>
            </a:endParaRPr>
          </a:p>
          <a:p>
            <a:endParaRPr lang="es-CL" sz="1800"/>
          </a:p>
        </p:txBody>
      </p:sp>
      <p:sp>
        <p:nvSpPr>
          <p:cNvPr id="12" name="Marcador de texto 1">
            <a:extLst>
              <a:ext uri="{FF2B5EF4-FFF2-40B4-BE49-F238E27FC236}">
                <a16:creationId xmlns:a16="http://schemas.microsoft.com/office/drawing/2014/main" id="{7E15E966-FBCB-6594-E127-0A032486EFB8}"/>
              </a:ext>
            </a:extLst>
          </p:cNvPr>
          <p:cNvSpPr>
            <a:spLocks noGrp="1"/>
          </p:cNvSpPr>
          <p:nvPr/>
        </p:nvSpPr>
        <p:spPr>
          <a:xfrm>
            <a:off x="748155" y="1709661"/>
            <a:ext cx="10147901" cy="4409365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7500"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b="0" dirty="0">
                <a:latin typeface="Verdana"/>
                <a:ea typeface="Verdana"/>
              </a:rPr>
              <a:t>Transformamos</a:t>
            </a:r>
            <a:r>
              <a:rPr lang="es-CL" sz="2000" dirty="0">
                <a:latin typeface="Verdana"/>
                <a:ea typeface="Verdana"/>
              </a:rPr>
              <a:t> cantidad </a:t>
            </a:r>
            <a:r>
              <a:rPr lang="es-CL" sz="2000" b="0" dirty="0">
                <a:latin typeface="Verdana"/>
                <a:ea typeface="Verdana"/>
              </a:rPr>
              <a:t>en numérica, para habilitar operaciones de este tipo:</a:t>
            </a:r>
          </a:p>
          <a:p>
            <a:endParaRPr lang="es-CL">
              <a:latin typeface="Verdana"/>
              <a:ea typeface="Verdana"/>
            </a:endParaRPr>
          </a:p>
          <a:p>
            <a:r>
              <a:rPr lang="es-CL" dirty="0" err="1">
                <a:solidFill>
                  <a:srgbClr val="333333"/>
                </a:solidFill>
                <a:latin typeface="Consolas"/>
                <a:ea typeface="Verdana"/>
              </a:rPr>
              <a:t>compras_numeric</a:t>
            </a:r>
            <a:r>
              <a:rPr lang="es-CL" dirty="0">
                <a:solidFill>
                  <a:srgbClr val="333333"/>
                </a:solidFill>
                <a:latin typeface="Consolas"/>
                <a:ea typeface="Verdana"/>
              </a:rPr>
              <a:t> = compras %&gt;% </a:t>
            </a:r>
            <a:r>
              <a:rPr lang="es-CL" dirty="0" err="1">
                <a:solidFill>
                  <a:srgbClr val="333333"/>
                </a:solidFill>
                <a:latin typeface="Consolas"/>
                <a:ea typeface="Verdana"/>
              </a:rPr>
              <a:t>mutate</a:t>
            </a:r>
            <a:r>
              <a:rPr lang="es-CL" dirty="0">
                <a:solidFill>
                  <a:srgbClr val="333333"/>
                </a:solidFill>
                <a:latin typeface="Consolas"/>
                <a:ea typeface="Verdana"/>
              </a:rPr>
              <a:t>(cantidad = </a:t>
            </a:r>
            <a:r>
              <a:rPr lang="es-CL" dirty="0" err="1">
                <a:solidFill>
                  <a:srgbClr val="333333"/>
                </a:solidFill>
                <a:latin typeface="Consolas"/>
                <a:ea typeface="Verdana"/>
              </a:rPr>
              <a:t>as.numeric</a:t>
            </a:r>
            <a:r>
              <a:rPr lang="es-CL" dirty="0">
                <a:solidFill>
                  <a:srgbClr val="333333"/>
                </a:solidFill>
                <a:latin typeface="Consolas"/>
                <a:ea typeface="Verdana"/>
              </a:rPr>
              <a:t>(cantidad))</a:t>
            </a:r>
            <a:endParaRPr lang="es-CL"/>
          </a:p>
          <a:p>
            <a:endParaRPr lang="es-CL" dirty="0">
              <a:solidFill>
                <a:srgbClr val="333333"/>
              </a:solidFill>
              <a:latin typeface="Consolas"/>
              <a:ea typeface="Verdana"/>
            </a:endParaRPr>
          </a:p>
          <a:p>
            <a:endParaRPr lang="es-CL">
              <a:solidFill>
                <a:srgbClr val="333333"/>
              </a:solidFill>
              <a:latin typeface="Consolas"/>
              <a:ea typeface="Verdana"/>
            </a:endParaRPr>
          </a:p>
          <a:p>
            <a:r>
              <a:rPr lang="es-CL" dirty="0" err="1">
                <a:solidFill>
                  <a:srgbClr val="333333"/>
                </a:solidFill>
                <a:latin typeface="Consolas"/>
                <a:ea typeface="Verdana"/>
              </a:rPr>
              <a:t>class</a:t>
            </a:r>
            <a:r>
              <a:rPr lang="es-CL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CL" dirty="0" err="1">
                <a:solidFill>
                  <a:srgbClr val="333333"/>
                </a:solidFill>
                <a:latin typeface="Consolas"/>
                <a:ea typeface="Verdana"/>
              </a:rPr>
              <a:t>compras_numeric$cantidad</a:t>
            </a:r>
            <a:r>
              <a:rPr lang="es-CL" dirty="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CL"/>
          </a:p>
          <a:p>
            <a:endParaRPr lang="es-CL">
              <a:solidFill>
                <a:srgbClr val="333333"/>
              </a:solidFill>
              <a:latin typeface="Consolas"/>
              <a:ea typeface="Verdana"/>
            </a:endParaRPr>
          </a:p>
          <a:p>
            <a:r>
              <a:rPr lang="es-CL" dirty="0">
                <a:solidFill>
                  <a:srgbClr val="000000"/>
                </a:solidFill>
                <a:latin typeface="Consolas"/>
                <a:ea typeface="Verdana"/>
              </a:rPr>
              <a:t>## [1] "</a:t>
            </a:r>
            <a:r>
              <a:rPr lang="es-CL" dirty="0" err="1">
                <a:solidFill>
                  <a:srgbClr val="000000"/>
                </a:solidFill>
                <a:latin typeface="Consolas"/>
                <a:ea typeface="Verdana"/>
              </a:rPr>
              <a:t>numeric</a:t>
            </a:r>
            <a:r>
              <a:rPr lang="es-CL" dirty="0">
                <a:solidFill>
                  <a:srgbClr val="000000"/>
                </a:solidFill>
                <a:latin typeface="Consolas"/>
                <a:ea typeface="Verdana"/>
              </a:rPr>
              <a:t>"</a:t>
            </a:r>
            <a:endParaRPr lang="es-CL">
              <a:solidFill>
                <a:srgbClr val="122361"/>
              </a:solidFill>
              <a:latin typeface="Calibri"/>
              <a:ea typeface="Calibri"/>
              <a:cs typeface="Calibri"/>
            </a:endParaRPr>
          </a:p>
          <a:p>
            <a:endParaRPr lang="es-CL">
              <a:solidFill>
                <a:srgbClr val="000000"/>
              </a:solidFill>
              <a:latin typeface="Consolas"/>
              <a:ea typeface="Verdana"/>
            </a:endParaRPr>
          </a:p>
          <a:p>
            <a:endParaRPr lang="es-CL" dirty="0">
              <a:solidFill>
                <a:srgbClr val="333333"/>
              </a:solidFill>
              <a:latin typeface="Consolas"/>
              <a:ea typeface="Verdana"/>
            </a:endParaRPr>
          </a:p>
          <a:p>
            <a:endParaRPr lang="es-CL" dirty="0">
              <a:solidFill>
                <a:srgbClr val="333333"/>
              </a:solidFill>
              <a:latin typeface="Consolas"/>
              <a:ea typeface="Verdana"/>
            </a:endParaRPr>
          </a:p>
          <a:p>
            <a:r>
              <a:rPr lang="es-CL" dirty="0" err="1">
                <a:solidFill>
                  <a:srgbClr val="333333"/>
                </a:solidFill>
                <a:latin typeface="Consolas"/>
                <a:ea typeface="Verdana"/>
              </a:rPr>
              <a:t>class</a:t>
            </a:r>
            <a:r>
              <a:rPr lang="es-CL" dirty="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CL" dirty="0" err="1">
                <a:solidFill>
                  <a:srgbClr val="333333"/>
                </a:solidFill>
                <a:latin typeface="Consolas"/>
                <a:ea typeface="Verdana"/>
              </a:rPr>
              <a:t>compras_numeric$precio</a:t>
            </a:r>
            <a:r>
              <a:rPr lang="es-CL" dirty="0">
                <a:solidFill>
                  <a:srgbClr val="333333"/>
                </a:solidFill>
                <a:latin typeface="Consolas"/>
                <a:ea typeface="Verdana"/>
              </a:rPr>
              <a:t>)</a:t>
            </a:r>
            <a:endParaRPr lang="es-CL" dirty="0">
              <a:ea typeface="Calibri"/>
              <a:cs typeface="Calibri"/>
            </a:endParaRPr>
          </a:p>
          <a:p>
            <a:endParaRPr lang="es-CL">
              <a:solidFill>
                <a:srgbClr val="333333"/>
              </a:solidFill>
              <a:latin typeface="Consolas"/>
              <a:ea typeface="Verdana"/>
            </a:endParaRPr>
          </a:p>
          <a:p>
            <a:r>
              <a:rPr lang="es-CL" dirty="0">
                <a:solidFill>
                  <a:srgbClr val="000000"/>
                </a:solidFill>
                <a:latin typeface="Consolas"/>
                <a:ea typeface="Verdana"/>
              </a:rPr>
              <a:t>## [1] "</a:t>
            </a:r>
            <a:r>
              <a:rPr lang="es-CL" dirty="0" err="1">
                <a:solidFill>
                  <a:srgbClr val="000000"/>
                </a:solidFill>
                <a:latin typeface="Consolas"/>
                <a:ea typeface="Verdana"/>
              </a:rPr>
              <a:t>numeric</a:t>
            </a:r>
            <a:r>
              <a:rPr lang="es-CL" dirty="0">
                <a:solidFill>
                  <a:srgbClr val="000000"/>
                </a:solidFill>
                <a:latin typeface="Consolas"/>
                <a:ea typeface="Verdana"/>
              </a:rPr>
              <a:t>"</a:t>
            </a:r>
            <a:endParaRPr lang="es-CL"/>
          </a:p>
          <a:p>
            <a:endParaRPr lang="es-CL">
              <a:latin typeface="Verdana"/>
              <a:ea typeface="Verdana"/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514B871B-B502-A7E4-386E-171937B56E96}"/>
              </a:ext>
            </a:extLst>
          </p:cNvPr>
          <p:cNvSpPr txBox="1">
            <a:spLocks/>
          </p:cNvSpPr>
          <p:nvPr/>
        </p:nvSpPr>
        <p:spPr>
          <a:xfrm>
            <a:off x="891714" y="396237"/>
            <a:ext cx="10888408" cy="800649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7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>
                <a:latin typeface="Verdana"/>
                <a:ea typeface="Verdana"/>
              </a:rPr>
              <a:t>Reemplazar columna existente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DDD8948-C2A3-F99D-DD35-A2035749B072}"/>
              </a:ext>
            </a:extLst>
          </p:cNvPr>
          <p:cNvSpPr/>
          <p:nvPr/>
        </p:nvSpPr>
        <p:spPr>
          <a:xfrm>
            <a:off x="643421" y="2194931"/>
            <a:ext cx="8902770" cy="51728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EB9914B-F5E7-A7B3-96EA-1C7142CAB04D}"/>
              </a:ext>
            </a:extLst>
          </p:cNvPr>
          <p:cNvSpPr/>
          <p:nvPr/>
        </p:nvSpPr>
        <p:spPr>
          <a:xfrm>
            <a:off x="643421" y="4540309"/>
            <a:ext cx="8902770" cy="62613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95C53F7-5020-9FE0-4A8F-C172053FBFC0}"/>
              </a:ext>
            </a:extLst>
          </p:cNvPr>
          <p:cNvSpPr/>
          <p:nvPr/>
        </p:nvSpPr>
        <p:spPr>
          <a:xfrm>
            <a:off x="643420" y="3055891"/>
            <a:ext cx="8902770" cy="52717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D2BDAD-513B-4B88-892F-43642AA53E55}">
  <ds:schemaRefs>
    <ds:schemaRef ds:uri="a369e572-027a-44c0-8f11-2f588a2a1334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6fc35979-dbb1-4d4b-8727-6470e0646fe1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614BEFE-46A2-4460-9301-790EB8E72089}">
  <ds:schemaRefs/>
</ds:datastoreItem>
</file>

<file path=customXml/itemProps3.xml><?xml version="1.0" encoding="utf-8"?>
<ds:datastoreItem xmlns:ds="http://schemas.openxmlformats.org/officeDocument/2006/customXml" ds:itemID="{A2E012E1-9406-4A37-BF5E-878E31FBD63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628</Words>
  <Application>Microsoft Office PowerPoint</Application>
  <PresentationFormat>Panorámica</PresentationFormat>
  <Paragraphs>112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Arial</vt:lpstr>
      <vt:lpstr>Avenir Next Demi Bold</vt:lpstr>
      <vt:lpstr>Calibri</vt:lpstr>
      <vt:lpstr>Consolas</vt:lpstr>
      <vt:lpstr>Verdana</vt:lpstr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Herramientas de edición de datos I</vt:lpstr>
      <vt:lpstr>Contenidos</vt:lpstr>
      <vt:lpstr>01.</vt:lpstr>
      <vt:lpstr>Presentación de PowerPoint</vt:lpstr>
      <vt:lpstr>02.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Alberto Carlos Farias Aguilera</cp:lastModifiedBy>
  <cp:revision>70</cp:revision>
  <dcterms:created xsi:type="dcterms:W3CDTF">2021-02-12T20:31:00Z</dcterms:created>
  <dcterms:modified xsi:type="dcterms:W3CDTF">2024-08-19T20:32:45Z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  <property fmtid="{D5CDD505-2E9C-101B-9397-08002B2CF9AE}" pid="4" name="ICV">
    <vt:lpwstr>3BD2A20B7D6145219BAE94CF8368CAD3_12</vt:lpwstr>
  </property>
  <property fmtid="{D5CDD505-2E9C-101B-9397-08002B2CF9AE}" pid="5" name="KSOProductBuildVer">
    <vt:lpwstr>1033-12.2.0.16909</vt:lpwstr>
  </property>
  <property fmtid="{D5CDD505-2E9C-101B-9397-08002B2CF9AE}" pid="6" name="_MarkAsFinal">
    <vt:bool>true</vt:bool>
  </property>
</Properties>
</file>