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</p:sldMasterIdLst>
  <p:notesMasterIdLst>
    <p:notesMasterId r:id="rId29"/>
  </p:notesMasterIdLst>
  <p:handoutMasterIdLst>
    <p:handoutMasterId r:id="rId30"/>
  </p:handoutMasterIdLst>
  <p:sldIdLst>
    <p:sldId id="1195" r:id="rId10"/>
    <p:sldId id="1212" r:id="rId11"/>
    <p:sldId id="1200" r:id="rId12"/>
    <p:sldId id="1201" r:id="rId13"/>
    <p:sldId id="1213" r:id="rId14"/>
    <p:sldId id="1221" r:id="rId15"/>
    <p:sldId id="1222" r:id="rId16"/>
    <p:sldId id="1223" r:id="rId17"/>
    <p:sldId id="1224" r:id="rId18"/>
    <p:sldId id="1227" r:id="rId19"/>
    <p:sldId id="1230" r:id="rId20"/>
    <p:sldId id="1233" r:id="rId21"/>
    <p:sldId id="1231" r:id="rId22"/>
    <p:sldId id="1235" r:id="rId23"/>
    <p:sldId id="1225" r:id="rId24"/>
    <p:sldId id="1236" r:id="rId25"/>
    <p:sldId id="1237" r:id="rId26"/>
    <p:sldId id="1217" r:id="rId27"/>
    <p:sldId id="1194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7E"/>
    <a:srgbClr val="000103"/>
    <a:srgbClr val="F8A64D"/>
    <a:srgbClr val="663C77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A4D7-7C2F-9A22-864F-C0D9DEAE58EC}" v="205" dt="2024-08-02T20:02:38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7786" y="1566372"/>
            <a:ext cx="8289925" cy="2583180"/>
          </a:xfrm>
        </p:spPr>
        <p:txBody>
          <a:bodyPr/>
          <a:lstStyle/>
          <a:p>
            <a:r>
              <a:rPr lang="es-CL" sz="5400" dirty="0">
                <a:latin typeface="Verdana"/>
                <a:ea typeface="Verdana"/>
              </a:rPr>
              <a:t>Trabajo básico con columnas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568691"/>
            <a:ext cx="6568898" cy="1501201"/>
          </a:xfrm>
        </p:spPr>
        <p:txBody>
          <a:bodyPr>
            <a:normAutofit/>
          </a:bodyPr>
          <a:lstStyle/>
          <a:p>
            <a:r>
              <a:rPr lang="es-CL" sz="4500"/>
              <a:t>starts_with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96932"/>
            <a:ext cx="10888408" cy="496799"/>
          </a:xfrm>
        </p:spPr>
        <p:txBody>
          <a:bodyPr/>
          <a:lstStyle/>
          <a:p>
            <a:r>
              <a:rPr lang="en-US">
                <a:sym typeface="+mn-ea"/>
              </a:rPr>
              <a:t>starts_with</a:t>
            </a:r>
            <a:endParaRPr lang="en-US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Text Box 2"/>
          <p:cNvSpPr txBox="1"/>
          <p:nvPr/>
        </p:nvSpPr>
        <p:spPr>
          <a:xfrm>
            <a:off x="753845" y="801694"/>
            <a:ext cx="10808970" cy="15436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Si queremos seleccionar todas las columnas que empiecen con los mismos caracteres, podemos usar </a:t>
            </a:r>
            <a:r>
              <a:rPr lang="es-CL" b="1" dirty="0" err="1">
                <a:latin typeface="Verdana"/>
                <a:ea typeface="Verdana"/>
                <a:cs typeface="Verdana" panose="020B0604030504040204" pitchFamily="34" charset="0"/>
              </a:rPr>
              <a:t>starts_with</a:t>
            </a:r>
            <a:r>
              <a:rPr lang="es-CL" b="1" dirty="0">
                <a:latin typeface="Verdana"/>
                <a:ea typeface="Verdana"/>
                <a:cs typeface="Verdana" panose="020B0604030504040204" pitchFamily="34" charset="0"/>
              </a:rPr>
              <a:t>()</a:t>
            </a: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 dentro del </a:t>
            </a:r>
            <a:r>
              <a:rPr lang="es-CL" b="1" dirty="0" err="1">
                <a:latin typeface="Verdana"/>
                <a:ea typeface="Verdana"/>
                <a:cs typeface="Verdana" panose="020B0604030504040204" pitchFamily="34" charset="0"/>
              </a:rPr>
              <a:t>select</a:t>
            </a:r>
            <a:r>
              <a:rPr lang="es-CL" b="1" dirty="0">
                <a:latin typeface="Verdana"/>
                <a:ea typeface="Verdana"/>
                <a:cs typeface="Verdana" panose="020B0604030504040204" pitchFamily="34" charset="0"/>
              </a:rPr>
              <a:t>()</a:t>
            </a: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. Obtengamos la columna id y todas las categorías:</a:t>
            </a:r>
            <a:endParaRPr lang="es-CL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>
              <a:latin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50" y="3142124"/>
            <a:ext cx="6592570" cy="275336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12A5E515-BF8F-8CAE-1232-960D9B16DE01}"/>
              </a:ext>
            </a:extLst>
          </p:cNvPr>
          <p:cNvGrpSpPr/>
          <p:nvPr/>
        </p:nvGrpSpPr>
        <p:grpSpPr>
          <a:xfrm>
            <a:off x="2739086" y="2343337"/>
            <a:ext cx="6109916" cy="536983"/>
            <a:chOff x="680696" y="2462090"/>
            <a:chExt cx="6109916" cy="53698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717807C-874D-F66A-4DBF-665280D94F3D}"/>
                </a:ext>
              </a:extLst>
            </p:cNvPr>
            <p:cNvSpPr/>
            <p:nvPr/>
          </p:nvSpPr>
          <p:spPr>
            <a:xfrm>
              <a:off x="680696" y="2462090"/>
              <a:ext cx="6109916" cy="53698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5482E12-F713-BCD1-3CDE-D2CCA671AD4F}"/>
                </a:ext>
              </a:extLst>
            </p:cNvPr>
            <p:cNvSpPr txBox="1"/>
            <p:nvPr/>
          </p:nvSpPr>
          <p:spPr>
            <a:xfrm>
              <a:off x="756062" y="2527465"/>
              <a:ext cx="600891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333333"/>
                  </a:solidFill>
                  <a:latin typeface="Consolas"/>
                </a:rPr>
                <a:t>tabla</a:t>
              </a:r>
              <a:r>
                <a:rPr lang="en-US" dirty="0">
                  <a:solidFill>
                    <a:srgbClr val="333333"/>
                  </a:solidFill>
                  <a:latin typeface="Consolas"/>
                </a:rPr>
                <a:t> %&gt;% select(id, </a:t>
              </a:r>
              <a:r>
                <a:rPr lang="en-US" dirty="0" err="1">
                  <a:solidFill>
                    <a:srgbClr val="333333"/>
                  </a:solidFill>
                  <a:latin typeface="Consolas"/>
                </a:rPr>
                <a:t>starts_with</a:t>
              </a:r>
              <a:r>
                <a:rPr lang="en-US" dirty="0">
                  <a:solidFill>
                    <a:srgbClr val="333333"/>
                  </a:solidFill>
                  <a:latin typeface="Consolas"/>
                </a:rPr>
                <a:t>(</a:t>
              </a:r>
              <a:r>
                <a:rPr lang="en-US" dirty="0">
                  <a:solidFill>
                    <a:srgbClr val="DD1144"/>
                  </a:solidFill>
                  <a:latin typeface="Consolas"/>
                </a:rPr>
                <a:t>'</a:t>
              </a:r>
              <a:r>
                <a:rPr lang="en-US" dirty="0" err="1">
                  <a:solidFill>
                    <a:srgbClr val="DD1144"/>
                  </a:solidFill>
                  <a:latin typeface="Consolas"/>
                </a:rPr>
                <a:t>categoria</a:t>
              </a:r>
              <a:r>
                <a:rPr lang="en-US" dirty="0">
                  <a:solidFill>
                    <a:srgbClr val="DD1144"/>
                  </a:solidFill>
                  <a:latin typeface="Consolas"/>
                </a:rPr>
                <a:t>'</a:t>
              </a:r>
              <a:r>
                <a:rPr lang="en-US" dirty="0">
                  <a:solidFill>
                    <a:srgbClr val="333333"/>
                  </a:solidFill>
                  <a:latin typeface="Consolas"/>
                </a:rPr>
                <a:t>))</a:t>
              </a:r>
              <a:r>
                <a:rPr lang="es-ES" dirty="0">
                  <a:latin typeface="Consolas"/>
                </a:rPr>
                <a:t>​</a:t>
              </a:r>
              <a:endParaRPr lang="es-ES"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017636"/>
            <a:ext cx="6568898" cy="1501201"/>
          </a:xfrm>
        </p:spPr>
        <p:txBody>
          <a:bodyPr>
            <a:normAutofit/>
          </a:bodyPr>
          <a:lstStyle/>
          <a:p>
            <a:r>
              <a:rPr lang="en-US" sz="4500">
                <a:sym typeface="+mn-ea"/>
              </a:rPr>
              <a:t>ends_with</a:t>
            </a:r>
            <a:endParaRPr lang="en-US" sz="450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03.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52482"/>
            <a:ext cx="10888408" cy="496799"/>
          </a:xfrm>
        </p:spPr>
        <p:txBody>
          <a:bodyPr/>
          <a:lstStyle/>
          <a:p>
            <a:r>
              <a:rPr lang="en-US">
                <a:sym typeface="+mn-ea"/>
              </a:rPr>
              <a:t>ends_with</a:t>
            </a:r>
            <a:endParaRPr lang="en-US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ES"/>
          </a:p>
        </p:txBody>
      </p:sp>
      <p:sp>
        <p:nvSpPr>
          <p:cNvPr id="3" name="Text Box 2"/>
          <p:cNvSpPr txBox="1"/>
          <p:nvPr/>
        </p:nvSpPr>
        <p:spPr>
          <a:xfrm>
            <a:off x="799316" y="678855"/>
            <a:ext cx="10808970" cy="15436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También podríamos querer seleccionar las columnas que terminen con un conjunto de caracteres. En este caso usamos </a:t>
            </a:r>
            <a:r>
              <a:rPr lang="es-CL" b="1" dirty="0" err="1">
                <a:latin typeface="Verdana"/>
                <a:ea typeface="Verdana"/>
                <a:cs typeface="Verdana" panose="020B0604030504040204" pitchFamily="34" charset="0"/>
              </a:rPr>
              <a:t>ends_with</a:t>
            </a:r>
            <a:r>
              <a:rPr lang="es-CL" b="1" dirty="0">
                <a:latin typeface="Verdana"/>
                <a:ea typeface="Verdana"/>
                <a:cs typeface="Verdana" panose="020B0604030504040204" pitchFamily="34" charset="0"/>
              </a:rPr>
              <a:t>()</a:t>
            </a: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 dentro del </a:t>
            </a:r>
            <a:r>
              <a:rPr lang="es-CL" b="1" dirty="0" err="1">
                <a:latin typeface="Verdana"/>
                <a:ea typeface="Verdana"/>
                <a:cs typeface="Verdana" panose="020B0604030504040204" pitchFamily="34" charset="0"/>
              </a:rPr>
              <a:t>select</a:t>
            </a:r>
            <a:r>
              <a:rPr lang="es-CL" b="1" dirty="0">
                <a:latin typeface="Verdana"/>
                <a:ea typeface="Verdana"/>
                <a:cs typeface="Verdana" panose="020B0604030504040204" pitchFamily="34" charset="0"/>
              </a:rPr>
              <a:t>()</a:t>
            </a:r>
            <a:r>
              <a:rPr lang="es-CL" dirty="0">
                <a:latin typeface="Verdana"/>
                <a:ea typeface="Verdana"/>
                <a:cs typeface="Verdana" panose="020B0604030504040204" pitchFamily="34" charset="0"/>
              </a:rPr>
              <a:t>. Obtengamos la columna id y todas las columnas terminadas en "_1":</a:t>
            </a:r>
            <a:endParaRPr lang="es-E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tabla</a:t>
            </a:r>
            <a:r>
              <a:rPr lang="en-US" dirty="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%&gt;% select(id,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ends_with</a:t>
            </a:r>
            <a:r>
              <a:rPr lang="en-US" dirty="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(</a:t>
            </a:r>
            <a:r>
              <a:rPr lang="en-US" dirty="0">
                <a:solidFill>
                  <a:srgbClr val="DD1144"/>
                </a:solidFill>
                <a:latin typeface="Consolas"/>
                <a:ea typeface="+mn-lt"/>
                <a:cs typeface="+mn-lt"/>
              </a:rPr>
              <a:t>'_1'</a:t>
            </a:r>
            <a:r>
              <a:rPr lang="en-US" dirty="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))</a:t>
            </a:r>
            <a:endParaRPr lang="en-US">
              <a:latin typeface="Consola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492" y="3310387"/>
            <a:ext cx="4194810" cy="26384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8188D87-FA1B-2FF9-701E-FE12BE6845D1}"/>
              </a:ext>
            </a:extLst>
          </p:cNvPr>
          <p:cNvSpPr/>
          <p:nvPr/>
        </p:nvSpPr>
        <p:spPr>
          <a:xfrm>
            <a:off x="740074" y="2343337"/>
            <a:ext cx="4932279" cy="5369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017636"/>
            <a:ext cx="6568898" cy="1501201"/>
          </a:xfrm>
        </p:spPr>
        <p:txBody>
          <a:bodyPr>
            <a:normAutofit/>
          </a:bodyPr>
          <a:lstStyle/>
          <a:p>
            <a:r>
              <a:rPr lang="en-US" sz="4500"/>
              <a:t>contains</a:t>
            </a:r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04.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88450" y="1011866"/>
            <a:ext cx="10888408" cy="226227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 dirty="0">
                <a:latin typeface="Verdana"/>
                <a:ea typeface="Verdana"/>
              </a:rPr>
              <a:t>Por último, podríamos querer seleccionar las columnas que contengan un conjunto de caracteres. </a:t>
            </a:r>
            <a:endParaRPr lang="es-CL" sz="1800" dirty="0"/>
          </a:p>
          <a:p>
            <a:r>
              <a:rPr lang="es-CL" sz="1800" dirty="0">
                <a:latin typeface="Verdana"/>
                <a:ea typeface="Verdana"/>
              </a:rPr>
              <a:t>En este caso usamos </a:t>
            </a:r>
            <a:r>
              <a:rPr lang="es-CL" sz="1800" b="1" dirty="0" err="1">
                <a:latin typeface="Verdana"/>
                <a:ea typeface="Verdana"/>
              </a:rPr>
              <a:t>contains</a:t>
            </a:r>
            <a:r>
              <a:rPr lang="es-CL" sz="1800" b="1" dirty="0">
                <a:latin typeface="Verdana"/>
                <a:ea typeface="Verdana"/>
              </a:rPr>
              <a:t>()</a:t>
            </a:r>
            <a:r>
              <a:rPr lang="es-CL" sz="1800" dirty="0">
                <a:latin typeface="Verdana"/>
                <a:ea typeface="Verdana"/>
              </a:rPr>
              <a:t> dentro del </a:t>
            </a:r>
            <a:r>
              <a:rPr lang="es-CL" sz="1800" b="1" dirty="0" err="1">
                <a:latin typeface="Verdana"/>
                <a:ea typeface="Verdana"/>
              </a:rPr>
              <a:t>select</a:t>
            </a:r>
            <a:r>
              <a:rPr lang="es-CL" sz="1800" b="1" dirty="0">
                <a:latin typeface="Verdana"/>
                <a:ea typeface="Verdana"/>
              </a:rPr>
              <a:t>()</a:t>
            </a:r>
            <a:r>
              <a:rPr lang="es-CL" sz="1800" dirty="0">
                <a:latin typeface="Verdana"/>
                <a:ea typeface="Verdana"/>
              </a:rPr>
              <a:t>. Todas las columnas que contengan el </a:t>
            </a:r>
            <a:r>
              <a:rPr lang="es-CL" sz="1800" dirty="0" err="1">
                <a:latin typeface="Verdana"/>
                <a:ea typeface="Verdana"/>
              </a:rPr>
              <a:t>caracter</a:t>
            </a:r>
            <a:r>
              <a:rPr lang="es-CL" sz="1800" dirty="0">
                <a:latin typeface="Verdana"/>
                <a:ea typeface="Verdana"/>
              </a:rPr>
              <a:t> "_":</a:t>
            </a:r>
          </a:p>
          <a:p>
            <a:endParaRPr lang="en-US"/>
          </a:p>
          <a:p>
            <a:r>
              <a:rPr lang="en-US" sz="1800" dirty="0" err="1">
                <a:solidFill>
                  <a:srgbClr val="333333"/>
                </a:solidFill>
                <a:latin typeface="Consolas"/>
                <a:ea typeface="Verdana"/>
              </a:rPr>
              <a:t>tabla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%&gt;% select(contains(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'_'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))</a:t>
            </a:r>
            <a:endParaRPr lang="en-US" sz="1800" dirty="0"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2999" y="144862"/>
            <a:ext cx="10888408" cy="496799"/>
          </a:xfrm>
        </p:spPr>
        <p:txBody>
          <a:bodyPr/>
          <a:lstStyle/>
          <a:p>
            <a:r>
              <a:rPr lang="en-US">
                <a:sym typeface="+mn-ea"/>
              </a:rPr>
              <a:t>contains</a:t>
            </a:r>
            <a:endParaRPr lang="en-US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04.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45" y="3513143"/>
            <a:ext cx="8801100" cy="22193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E430927-FF0B-9AEA-92ED-FDC0D5BBC2A9}"/>
              </a:ext>
            </a:extLst>
          </p:cNvPr>
          <p:cNvSpPr/>
          <p:nvPr/>
        </p:nvSpPr>
        <p:spPr>
          <a:xfrm>
            <a:off x="700489" y="2630324"/>
            <a:ext cx="4368202" cy="5369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017636"/>
            <a:ext cx="6568898" cy="1501201"/>
          </a:xfrm>
        </p:spPr>
        <p:txBody>
          <a:bodyPr>
            <a:normAutofit/>
          </a:bodyPr>
          <a:lstStyle/>
          <a:p>
            <a:r>
              <a:rPr lang="en-US" sz="4500"/>
              <a:t>rename</a:t>
            </a:r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05.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0837" y="1709605"/>
            <a:ext cx="10890235" cy="51667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rename(</a:t>
            </a:r>
            <a:r>
              <a:rPr lang="en-US" sz="1800" dirty="0" err="1">
                <a:solidFill>
                  <a:srgbClr val="333333"/>
                </a:solidFill>
                <a:latin typeface="Consolas"/>
                <a:ea typeface="Verdana"/>
              </a:rPr>
              <a:t>data.frame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, nombre_nuevo1 = nombre_viejo1, nombre_nuevo2 = nombre_viejo2, </a:t>
            </a:r>
            <a:r>
              <a:rPr lang="en-US" sz="1800" b="1" dirty="0">
                <a:solidFill>
                  <a:srgbClr val="333333"/>
                </a:solidFill>
                <a:latin typeface="Consolas"/>
                <a:ea typeface="Verdana"/>
              </a:rPr>
              <a:t>...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n-US" sz="1800">
              <a:latin typeface="Consola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30257"/>
            <a:ext cx="10888408" cy="496799"/>
          </a:xfrm>
        </p:spPr>
        <p:txBody>
          <a:bodyPr/>
          <a:lstStyle/>
          <a:p>
            <a:r>
              <a:rPr lang="en-US">
                <a:sym typeface="+mn-ea"/>
              </a:rPr>
              <a:t>rename</a:t>
            </a:r>
            <a:endParaRPr lang="en-US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05.</a:t>
            </a:r>
            <a:endParaRPr lang="es-CL" altLang="en-US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11676021-2364-8A98-4F1A-0CEA072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7" y="3929764"/>
            <a:ext cx="7239000" cy="21113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5CDD76-8064-F730-CB35-41BB7EFB0A41}"/>
              </a:ext>
            </a:extLst>
          </p:cNvPr>
          <p:cNvSpPr txBox="1"/>
          <p:nvPr/>
        </p:nvSpPr>
        <p:spPr>
          <a:xfrm>
            <a:off x="756062" y="864919"/>
            <a:ext cx="105809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 dirty="0">
                <a:latin typeface="Verdana"/>
              </a:rPr>
              <a:t>Otra necesidad común es cambiar los nombres de las variables por unos más prácticos. Para esto utilizamos la función </a:t>
            </a:r>
            <a:r>
              <a:rPr lang="es-CL" b="1" dirty="0" err="1">
                <a:solidFill>
                  <a:srgbClr val="1381B0"/>
                </a:solidFill>
                <a:latin typeface="Consolas"/>
              </a:rPr>
              <a:t>rename</a:t>
            </a:r>
            <a:r>
              <a:rPr lang="es-CL" b="1" dirty="0">
                <a:latin typeface="Verdana"/>
              </a:rPr>
              <a:t> que tiene la siguiente sintaxis</a:t>
            </a:r>
            <a:r>
              <a:rPr lang="es-CL" dirty="0">
                <a:latin typeface="Verdana"/>
              </a:rPr>
              <a:t>:</a:t>
            </a:r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BE42F7-B68E-63D2-7442-91F70FE6A215}"/>
              </a:ext>
            </a:extLst>
          </p:cNvPr>
          <p:cNvSpPr/>
          <p:nvPr/>
        </p:nvSpPr>
        <p:spPr>
          <a:xfrm>
            <a:off x="552048" y="1709986"/>
            <a:ext cx="10988695" cy="5369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7B02BD-ABDF-1EF5-BA68-46EAFC5B386E}"/>
              </a:ext>
            </a:extLst>
          </p:cNvPr>
          <p:cNvSpPr/>
          <p:nvPr/>
        </p:nvSpPr>
        <p:spPr>
          <a:xfrm>
            <a:off x="631216" y="3154818"/>
            <a:ext cx="10197007" cy="5369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E91258-306F-BCE4-E1A5-F17264D39FC1}"/>
              </a:ext>
            </a:extLst>
          </p:cNvPr>
          <p:cNvSpPr txBox="1"/>
          <p:nvPr/>
        </p:nvSpPr>
        <p:spPr>
          <a:xfrm>
            <a:off x="548245" y="2586842"/>
            <a:ext cx="103533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dirty="0">
                <a:latin typeface="Verdana"/>
                <a:ea typeface="Verdana"/>
              </a:rPr>
              <a:t>Probemos a renombrar las columnas de categorías a</a:t>
            </a:r>
            <a:r>
              <a:rPr lang="es-CL" dirty="0">
                <a:solidFill>
                  <a:srgbClr val="000000"/>
                </a:solidFill>
                <a:latin typeface="Verdana"/>
                <a:ea typeface="Verdana"/>
              </a:rPr>
              <a:t> </a:t>
            </a:r>
            <a:r>
              <a:rPr lang="es-CL" dirty="0">
                <a:solidFill>
                  <a:srgbClr val="1381B0"/>
                </a:solidFill>
                <a:latin typeface="Consolas"/>
              </a:rPr>
              <a:t>cat_1</a:t>
            </a:r>
            <a:r>
              <a:rPr lang="es-CL" dirty="0">
                <a:solidFill>
                  <a:srgbClr val="000000"/>
                </a:solidFill>
                <a:latin typeface="Verdana"/>
                <a:ea typeface="Verdana"/>
              </a:rPr>
              <a:t>, </a:t>
            </a:r>
            <a:r>
              <a:rPr lang="es-CL" dirty="0">
                <a:solidFill>
                  <a:srgbClr val="1381B0"/>
                </a:solidFill>
                <a:latin typeface="Consolas"/>
              </a:rPr>
              <a:t>cat_2</a:t>
            </a:r>
            <a:r>
              <a:rPr lang="es-CL" dirty="0">
                <a:solidFill>
                  <a:srgbClr val="000000"/>
                </a:solidFill>
                <a:latin typeface="Verdana"/>
                <a:ea typeface="Verdana"/>
              </a:rPr>
              <a:t>, </a:t>
            </a:r>
            <a:r>
              <a:rPr lang="es-CL" dirty="0">
                <a:solidFill>
                  <a:srgbClr val="1381B0"/>
                </a:solidFill>
                <a:latin typeface="Consolas"/>
              </a:rPr>
              <a:t>cat_3</a:t>
            </a:r>
            <a:r>
              <a:rPr lang="es-CL" dirty="0">
                <a:solidFill>
                  <a:srgbClr val="000000"/>
                </a:solidFill>
                <a:latin typeface="Verdana"/>
                <a:ea typeface="Verdana"/>
              </a:rPr>
              <a:t>:​</a:t>
            </a:r>
            <a:endParaRPr lang="es-CL" dirty="0"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DF1A17-EA65-E62F-AC6E-EE55086307AE}"/>
              </a:ext>
            </a:extLst>
          </p:cNvPr>
          <p:cNvSpPr txBox="1"/>
          <p:nvPr/>
        </p:nvSpPr>
        <p:spPr>
          <a:xfrm rot="-10800000" flipV="1">
            <a:off x="647205" y="3200400"/>
            <a:ext cx="10165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Consolas"/>
              </a:rPr>
              <a:t>tabla %&gt;% rename(cat_1 = categoria_1, cat_2 = categoria_2, cat_3 = categoria_3)</a:t>
            </a:r>
            <a:r>
              <a:rPr lang="es-ES">
                <a:latin typeface="Consolas"/>
              </a:rPr>
              <a:t>​</a:t>
            </a:r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Trabajo básico con columnas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L"/>
              <a:t>rename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/>
              <a:t>starts_with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6093542" y="3181192"/>
            <a:ext cx="5692057" cy="482400"/>
          </a:xfrm>
        </p:spPr>
        <p:txBody>
          <a:bodyPr/>
          <a:lstStyle/>
          <a:p>
            <a:r>
              <a:rPr lang="en-US">
                <a:sym typeface="+mn-ea"/>
              </a:rPr>
              <a:t>ends_with</a:t>
            </a:r>
            <a:endParaRPr lang="en-US"/>
          </a:p>
          <a:p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CL"/>
              <a:t>contains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CL"/>
              <a:t>03.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CL"/>
              <a:t>04.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CL"/>
              <a:t>05.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815071"/>
            <a:ext cx="6568898" cy="1501201"/>
          </a:xfrm>
        </p:spPr>
        <p:txBody>
          <a:bodyPr>
            <a:normAutofit/>
          </a:bodyPr>
          <a:lstStyle/>
          <a:p>
            <a:r>
              <a:rPr lang="es-CL" sz="4500">
                <a:sym typeface="+mn-ea"/>
              </a:rPr>
              <a:t>Trabajo básico con columnas</a:t>
            </a:r>
            <a:endParaRPr lang="es-CL" sz="450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820114" y="685809"/>
            <a:ext cx="9556115" cy="629887"/>
          </a:xfrm>
        </p:spPr>
        <p:txBody>
          <a:bodyPr>
            <a:normAutofit lnSpcReduction="10000"/>
          </a:bodyPr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752044" y="2461485"/>
            <a:ext cx="6210678" cy="3046877"/>
          </a:xfrm>
        </p:spPr>
        <p:txBody>
          <a:bodyPr vert="horz" lIns="0" tIns="45720" rIns="0" bIns="45720" rtlCol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CL" sz="1800"/>
              <a:t>Muchas veces las tablas con las que trabajamos contienen más columnas de las que necesitamos, por lo que nos interesa hacer una selección de estas.</a:t>
            </a:r>
            <a:endParaRPr lang="es-ES"/>
          </a:p>
          <a:p>
            <a:pPr algn="l">
              <a:lnSpc>
                <a:spcPct val="150000"/>
              </a:lnSpc>
            </a:pPr>
            <a:endParaRPr lang="es-CL" sz="1800"/>
          </a:p>
          <a:p>
            <a:pPr algn="l">
              <a:lnSpc>
                <a:spcPct val="150000"/>
              </a:lnSpc>
            </a:pPr>
            <a:r>
              <a:rPr lang="es-CL" sz="1800">
                <a:latin typeface="Verdana"/>
                <a:ea typeface="Verdana"/>
              </a:rPr>
              <a:t>La función</a:t>
            </a:r>
            <a:r>
              <a:rPr lang="es-CL" sz="1800" b="1">
                <a:latin typeface="Verdana"/>
                <a:ea typeface="Verdana"/>
              </a:rPr>
              <a:t> </a:t>
            </a:r>
            <a:r>
              <a:rPr lang="es-CL" sz="1800" b="1" err="1">
                <a:latin typeface="Verdana"/>
                <a:ea typeface="Verdana"/>
              </a:rPr>
              <a:t>select</a:t>
            </a:r>
            <a:r>
              <a:rPr lang="es-CL" sz="1800" b="1">
                <a:latin typeface="Verdana"/>
                <a:ea typeface="Verdana"/>
              </a:rPr>
              <a:t> </a:t>
            </a:r>
            <a:r>
              <a:rPr lang="es-CL" sz="1800">
                <a:latin typeface="Verdana"/>
                <a:ea typeface="Verdana"/>
              </a:rPr>
              <a:t>nos ayudará en estas situaciones.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087" y="2455749"/>
            <a:ext cx="3495675" cy="2819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1724" y="108667"/>
            <a:ext cx="10888408" cy="496799"/>
          </a:xfrm>
        </p:spPr>
        <p:txBody>
          <a:bodyPr/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2023090" y="1505818"/>
            <a:ext cx="8372371" cy="172301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>
                <a:latin typeface="Verdana"/>
                <a:ea typeface="Verdana"/>
              </a:rPr>
              <a:t>Para el ejemplo cargaremos la tabla</a:t>
            </a:r>
            <a:r>
              <a:rPr lang="es-CL" sz="1800" b="1">
                <a:latin typeface="Verdana"/>
                <a:ea typeface="Verdana"/>
              </a:rPr>
              <a:t> ejemplo_select.xlsx:</a:t>
            </a:r>
          </a:p>
          <a:p>
            <a:endParaRPr lang="es-CL" sz="1800" b="1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tabla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readxl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::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read_excel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'data/ejemplo_select.xlsx'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latin typeface="Consolas"/>
            </a:endParaRPr>
          </a:p>
          <a:p>
            <a:endParaRPr lang="es-CL" sz="1800">
              <a:latin typeface="Consola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65093" y="16264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436045"/>
            <a:ext cx="9277350" cy="2209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787C1C8-7494-B34C-D1D2-8DE3BC0F8219}"/>
              </a:ext>
            </a:extLst>
          </p:cNvPr>
          <p:cNvSpPr/>
          <p:nvPr/>
        </p:nvSpPr>
        <p:spPr>
          <a:xfrm>
            <a:off x="1729683" y="2204792"/>
            <a:ext cx="7624020" cy="5864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9425" y="807333"/>
            <a:ext cx="10888408" cy="800649"/>
          </a:xfrm>
        </p:spPr>
        <p:txBody>
          <a:bodyPr vert="horz" lIns="0" tIns="45720" rIns="0" bIns="45720" rtlCol="0" anchor="t">
            <a:normAutofit fontScale="80000" lnSpcReduction="10000"/>
          </a:bodyPr>
          <a:lstStyle/>
          <a:p>
            <a:r>
              <a:rPr lang="es-CL">
                <a:latin typeface="Verdana"/>
                <a:ea typeface="Verdana"/>
                <a:sym typeface="+mn-ea"/>
              </a:rPr>
              <a:t>¿Qué formas tenemos para seleccionar columnas?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416" t="40449" r="34696" b="18941"/>
          <a:stretch/>
        </p:blipFill>
        <p:spPr>
          <a:xfrm>
            <a:off x="4520146" y="3202361"/>
            <a:ext cx="3147897" cy="169393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 altLang="en-US">
                <a:latin typeface="Verdana"/>
                <a:ea typeface="Verdana"/>
              </a:rPr>
              <a:t>01.</a:t>
            </a:r>
            <a:endParaRPr lang="es-CL" alt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D59C2E-EC58-87F5-7130-11236807FD32}"/>
              </a:ext>
            </a:extLst>
          </p:cNvPr>
          <p:cNvSpPr txBox="1"/>
          <p:nvPr/>
        </p:nvSpPr>
        <p:spPr>
          <a:xfrm>
            <a:off x="1226468" y="1920575"/>
            <a:ext cx="937787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>
                <a:latin typeface="Verdana"/>
                <a:ea typeface="Calibri"/>
                <a:cs typeface="Calibri"/>
              </a:rPr>
              <a:t>Por nombre:</a:t>
            </a:r>
            <a:endParaRPr lang="es-ES"/>
          </a:p>
          <a:p>
            <a:endParaRPr lang="es-ES">
              <a:latin typeface="Consolas"/>
              <a:ea typeface="Calibri"/>
              <a:cs typeface="Calibri"/>
            </a:endParaRPr>
          </a:p>
          <a:p>
            <a:r>
              <a:rPr lang="es-ES">
                <a:latin typeface="Consolas"/>
                <a:ea typeface="Calibri"/>
                <a:cs typeface="Calibri"/>
              </a:rPr>
              <a:t>    </a:t>
            </a:r>
            <a:r>
              <a:rPr lang="es-E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tabla %&gt;% </a:t>
            </a:r>
            <a:r>
              <a:rPr lang="es-ES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select</a:t>
            </a:r>
            <a:r>
              <a:rPr lang="es-E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(id, categoria_1, categoria_2)</a:t>
            </a: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endParaRPr lang="es-ES">
              <a:latin typeface="Consolas"/>
              <a:ea typeface="Calibri"/>
              <a:cs typeface="Calibri"/>
            </a:endParaRPr>
          </a:p>
          <a:p>
            <a:r>
              <a:rPr lang="es-ES">
                <a:latin typeface="Consolas"/>
                <a:ea typeface="Calibri"/>
                <a:cs typeface="Calibri"/>
              </a:rPr>
              <a:t>        </a:t>
            </a:r>
          </a:p>
          <a:p>
            <a:r>
              <a:rPr lang="es-ES">
                <a:latin typeface="Consolas"/>
                <a:ea typeface="Calibri"/>
                <a:cs typeface="Calibri"/>
              </a:rPr>
              <a:t>Seleccionamos columnas</a:t>
            </a:r>
            <a:r>
              <a:rPr lang="es-ES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Calibri"/>
                <a:cs typeface="Calibri"/>
              </a:rPr>
              <a:t> id, categoria_1 y categoría_2</a:t>
            </a:r>
            <a:endParaRPr lang="es-E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691FB330-6254-671B-B14D-62CFE42ECD06}"/>
              </a:ext>
            </a:extLst>
          </p:cNvPr>
          <p:cNvSpPr txBox="1">
            <a:spLocks/>
          </p:cNvSpPr>
          <p:nvPr/>
        </p:nvSpPr>
        <p:spPr>
          <a:xfrm>
            <a:off x="765093" y="16264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4866B8-AB11-BDC5-4A9C-C9A17D379E98}"/>
              </a:ext>
            </a:extLst>
          </p:cNvPr>
          <p:cNvSpPr/>
          <p:nvPr/>
        </p:nvSpPr>
        <p:spPr>
          <a:xfrm>
            <a:off x="1690099" y="2353234"/>
            <a:ext cx="6258358" cy="5864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58197"/>
            <a:ext cx="10888408" cy="496799"/>
          </a:xfrm>
        </p:spPr>
        <p:txBody>
          <a:bodyPr/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01.</a:t>
            </a:r>
            <a:endParaRPr lang="es-C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426" t="40000" r="31241" b="24333"/>
          <a:stretch/>
        </p:blipFill>
        <p:spPr>
          <a:xfrm>
            <a:off x="4195487" y="2904258"/>
            <a:ext cx="3408838" cy="15373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7DF1A0-8D3F-5131-A2E6-1E7234FBB4B2}"/>
              </a:ext>
            </a:extLst>
          </p:cNvPr>
          <p:cNvSpPr txBox="1"/>
          <p:nvPr/>
        </p:nvSpPr>
        <p:spPr>
          <a:xfrm>
            <a:off x="1297155" y="1708436"/>
            <a:ext cx="9862968" cy="3703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>
                <a:latin typeface="Verdana"/>
                <a:ea typeface="Calibri"/>
                <a:cs typeface="Calibri"/>
              </a:rPr>
              <a:t>Por posición:</a:t>
            </a:r>
            <a:endParaRPr lang="es-ES" b="1"/>
          </a:p>
          <a:p>
            <a:endParaRPr lang="es-ES">
              <a:latin typeface="Consolas"/>
              <a:ea typeface="Calibri"/>
              <a:cs typeface="Calibri"/>
            </a:endParaRPr>
          </a:p>
          <a:p>
            <a:r>
              <a:rPr lang="es-ES" dirty="0">
                <a:latin typeface="Consolas"/>
                <a:ea typeface="Calibri"/>
                <a:cs typeface="Calibri"/>
              </a:rPr>
              <a:t>       </a:t>
            </a:r>
            <a:r>
              <a:rPr lang="es-ES" dirty="0">
                <a:latin typeface="Consolas"/>
                <a:ea typeface="+mn-lt"/>
                <a:cs typeface="+mn-lt"/>
              </a:rPr>
              <a:t>tabla %&gt;% </a:t>
            </a:r>
            <a:r>
              <a:rPr lang="es-ES" dirty="0" err="1">
                <a:latin typeface="Consolas"/>
                <a:ea typeface="+mn-lt"/>
                <a:cs typeface="+mn-lt"/>
              </a:rPr>
              <a:t>select</a:t>
            </a:r>
            <a:r>
              <a:rPr lang="es-ES" dirty="0">
                <a:latin typeface="Consolas"/>
                <a:ea typeface="+mn-lt"/>
                <a:cs typeface="+mn-lt"/>
              </a:rPr>
              <a:t>(1, 2, 4)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 dirty="0">
                <a:latin typeface="Verdana"/>
                <a:ea typeface="Calibri"/>
                <a:cs typeface="Calibri"/>
              </a:rPr>
              <a:t>En este caso seleccionamos columnas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Calibri"/>
                <a:cs typeface="Calibri"/>
              </a:rPr>
              <a:t> n°1, 2 y 4,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Verdana"/>
                <a:ea typeface="Calibri"/>
                <a:cs typeface="Calibri"/>
              </a:rPr>
              <a:t>según el orden que tengan de izquierda a derecha.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A3F18F6-AEDE-373D-432C-CDDA06248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743" y="787339"/>
            <a:ext cx="10888408" cy="800649"/>
          </a:xfrm>
        </p:spPr>
        <p:txBody>
          <a:bodyPr vert="horz" lIns="0" tIns="45720" rIns="0" bIns="45720" rtlCol="0" anchor="t">
            <a:normAutofit fontScale="80000" lnSpcReduction="10000"/>
          </a:bodyPr>
          <a:lstStyle/>
          <a:p>
            <a:r>
              <a:rPr lang="es-CL">
                <a:latin typeface="Verdana"/>
                <a:ea typeface="Verdana"/>
                <a:sym typeface="+mn-ea"/>
              </a:rPr>
              <a:t>¿Qué formas tenemos para seleccionar columnas?</a:t>
            </a:r>
          </a:p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0D7E7F0-900E-FB15-AAFB-85E8141B2607}"/>
              </a:ext>
            </a:extLst>
          </p:cNvPr>
          <p:cNvSpPr/>
          <p:nvPr/>
        </p:nvSpPr>
        <p:spPr>
          <a:xfrm>
            <a:off x="2125527" y="2185000"/>
            <a:ext cx="3625995" cy="5270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79787"/>
            <a:ext cx="10888408" cy="496799"/>
          </a:xfrm>
        </p:spPr>
        <p:txBody>
          <a:bodyPr/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01.</a:t>
            </a:r>
            <a:endParaRPr lang="es-C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468" t="41197" r="26528" b="20070"/>
          <a:stretch/>
        </p:blipFill>
        <p:spPr>
          <a:xfrm>
            <a:off x="3925203" y="3000841"/>
            <a:ext cx="4347817" cy="158417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52C6DE-73EF-EDCA-BB10-7AE9F6322C7F}"/>
              </a:ext>
            </a:extLst>
          </p:cNvPr>
          <p:cNvSpPr txBox="1"/>
          <p:nvPr/>
        </p:nvSpPr>
        <p:spPr>
          <a:xfrm>
            <a:off x="1510662" y="1824486"/>
            <a:ext cx="937787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>
                <a:latin typeface="Verdana"/>
                <a:ea typeface="Calibri"/>
                <a:cs typeface="Calibri"/>
              </a:rPr>
              <a:t>Por rango:</a:t>
            </a:r>
            <a:endParaRPr lang="es-ES" dirty="0"/>
          </a:p>
          <a:p>
            <a:endParaRPr lang="es-ES">
              <a:latin typeface="Consolas"/>
              <a:ea typeface="Calibri"/>
              <a:cs typeface="Calibri"/>
            </a:endParaRPr>
          </a:p>
          <a:p>
            <a:r>
              <a:rPr lang="es-ES" dirty="0">
                <a:latin typeface="Consolas"/>
                <a:ea typeface="Calibri"/>
                <a:cs typeface="Calibri"/>
              </a:rPr>
              <a:t>       </a:t>
            </a:r>
            <a:r>
              <a:rPr lang="es-ES" dirty="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tabla %&gt;% </a:t>
            </a:r>
            <a:r>
              <a:rPr lang="es-ES" dirty="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select</a:t>
            </a:r>
            <a:r>
              <a:rPr lang="es-ES" dirty="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(id:categoria_3)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latin typeface="Verdana"/>
              <a:ea typeface="Calibri"/>
              <a:cs typeface="Calibri"/>
            </a:endParaRP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 dirty="0">
                <a:latin typeface="Verdana"/>
                <a:ea typeface="Calibri"/>
                <a:cs typeface="Calibri"/>
              </a:rPr>
              <a:t>En este caso seleccionamos desde la columna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Calibri"/>
                <a:cs typeface="Calibri"/>
              </a:rPr>
              <a:t> id </a:t>
            </a:r>
            <a:r>
              <a:rPr lang="es-ES" dirty="0">
                <a:solidFill>
                  <a:srgbClr val="2C427E"/>
                </a:solidFill>
                <a:latin typeface="Verdana"/>
                <a:ea typeface="Calibri"/>
                <a:cs typeface="Calibri"/>
              </a:rPr>
              <a:t>hasta 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Calibri"/>
                <a:cs typeface="Calibri"/>
              </a:rPr>
              <a:t>categoria_3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Verdana"/>
                <a:ea typeface="Calibri"/>
                <a:cs typeface="Calibri"/>
              </a:rPr>
              <a:t>, según el orden que tengan de izquierda a derecha.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B90FE91-5CC5-8D10-8A1D-B2C3F1AA23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743" y="826457"/>
            <a:ext cx="10888408" cy="800649"/>
          </a:xfrm>
        </p:spPr>
        <p:txBody>
          <a:bodyPr vert="horz" lIns="0" tIns="45720" rIns="0" bIns="45720" rtlCol="0" anchor="t">
            <a:normAutofit fontScale="80000" lnSpcReduction="10000"/>
          </a:bodyPr>
          <a:lstStyle/>
          <a:p>
            <a:r>
              <a:rPr lang="es-CL">
                <a:latin typeface="Verdana"/>
                <a:ea typeface="Verdana"/>
                <a:sym typeface="+mn-ea"/>
              </a:rPr>
              <a:t>¿Qué formas tenemos para seleccionar columnas?</a:t>
            </a:r>
          </a:p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45EE94-E9C9-7A57-D0F0-0CF2F6D0BC50}"/>
              </a:ext>
            </a:extLst>
          </p:cNvPr>
          <p:cNvSpPr/>
          <p:nvPr/>
        </p:nvSpPr>
        <p:spPr>
          <a:xfrm>
            <a:off x="2254177" y="2353233"/>
            <a:ext cx="4566125" cy="43802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6547" y="777021"/>
            <a:ext cx="10888408" cy="800649"/>
          </a:xfrm>
        </p:spPr>
        <p:txBody>
          <a:bodyPr>
            <a:normAutofit fontScale="80000"/>
          </a:bodyPr>
          <a:lstStyle/>
          <a:p>
            <a:r>
              <a:rPr lang="en-US">
                <a:sym typeface="+mn-ea"/>
              </a:rPr>
              <a:t>¿Qué formas tenemos para seleccionar columnas?</a:t>
            </a:r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63912"/>
            <a:ext cx="10888408" cy="496799"/>
          </a:xfrm>
        </p:spPr>
        <p:txBody>
          <a:bodyPr/>
          <a:lstStyle/>
          <a:p>
            <a:r>
              <a:rPr lang="es-CL">
                <a:sym typeface="+mn-ea"/>
              </a:rPr>
              <a:t>Trabajo básico con columnas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5806CA-A635-21E2-C238-A55C70A75259}"/>
              </a:ext>
            </a:extLst>
          </p:cNvPr>
          <p:cNvSpPr txBox="1"/>
          <p:nvPr/>
        </p:nvSpPr>
        <p:spPr>
          <a:xfrm>
            <a:off x="1515638" y="1710536"/>
            <a:ext cx="937787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>
                <a:latin typeface="Verdana"/>
                <a:ea typeface="Calibri"/>
                <a:cs typeface="Calibri"/>
              </a:rPr>
              <a:t>Selección negativa:</a:t>
            </a:r>
            <a:endParaRPr lang="es-ES"/>
          </a:p>
          <a:p>
            <a:endParaRPr lang="es-ES">
              <a:latin typeface="Consolas"/>
              <a:ea typeface="Calibri"/>
              <a:cs typeface="Calibri"/>
            </a:endParaRPr>
          </a:p>
          <a:p>
            <a:r>
              <a:rPr lang="es-ES">
                <a:latin typeface="Consolas"/>
                <a:ea typeface="Calibri"/>
                <a:cs typeface="Calibri"/>
              </a:rPr>
              <a:t>       </a:t>
            </a:r>
            <a:r>
              <a:rPr lang="es-ES">
                <a:solidFill>
                  <a:srgbClr val="333333"/>
                </a:solidFill>
                <a:latin typeface="Consolas"/>
                <a:ea typeface="Verdana"/>
                <a:cs typeface="+mn-lt"/>
              </a:rPr>
              <a:t>tabla %&gt;% </a:t>
            </a:r>
            <a:r>
              <a:rPr lang="es-ES" err="1">
                <a:solidFill>
                  <a:srgbClr val="333333"/>
                </a:solidFill>
                <a:latin typeface="Consolas"/>
                <a:ea typeface="Verdana"/>
                <a:cs typeface="+mn-lt"/>
              </a:rPr>
              <a:t>select</a:t>
            </a:r>
            <a:r>
              <a:rPr lang="es-ES">
                <a:solidFill>
                  <a:srgbClr val="333333"/>
                </a:solidFill>
                <a:latin typeface="Consolas"/>
                <a:ea typeface="Verdana"/>
                <a:cs typeface="+mn-lt"/>
              </a:rPr>
              <a:t>(-id, -categoria_2)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latin typeface="Verdana"/>
              <a:ea typeface="Calibri"/>
              <a:cs typeface="Calibri"/>
            </a:endParaRP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>
                <a:latin typeface="Verdana"/>
                <a:ea typeface="Calibri"/>
                <a:cs typeface="Calibri"/>
              </a:rPr>
              <a:t>Con la selección negativa seleccionamos todas las columnas </a:t>
            </a:r>
            <a:r>
              <a:rPr lang="es-ES">
                <a:solidFill>
                  <a:srgbClr val="122361"/>
                </a:solidFill>
                <a:latin typeface="Verdana"/>
                <a:ea typeface="Calibri"/>
                <a:cs typeface="Calibri"/>
              </a:rPr>
              <a:t>menos  las especificadas. En este caso, seleccionamos todas menos </a:t>
            </a:r>
            <a:r>
              <a:rPr lang="es-ES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Calibri"/>
                <a:cs typeface="Calibri"/>
              </a:rPr>
              <a:t>id </a:t>
            </a:r>
            <a:r>
              <a:rPr lang="es-ES">
                <a:latin typeface="Verdana"/>
                <a:ea typeface="Calibri"/>
                <a:cs typeface="Calibri"/>
              </a:rPr>
              <a:t>y </a:t>
            </a:r>
            <a:r>
              <a:rPr lang="es-ES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Calibri"/>
                <a:cs typeface="Calibri"/>
              </a:rPr>
              <a:t>categoría_2</a:t>
            </a:r>
            <a:endParaRPr lang="es-E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03ED06F-EE8B-C7EC-FBF6-F60AF3EB53B6}"/>
              </a:ext>
            </a:extLst>
          </p:cNvPr>
          <p:cNvSpPr/>
          <p:nvPr/>
        </p:nvSpPr>
        <p:spPr>
          <a:xfrm>
            <a:off x="2125527" y="2185000"/>
            <a:ext cx="5041137" cy="5369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B331F4F7-1E3A-9D17-3F35-794EBE83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5" y="2982564"/>
            <a:ext cx="6096000" cy="176373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a369e572-027a-44c0-8f11-2f588a2a1334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fc35979-dbb1-4d4b-8727-6470e0646fe1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/>
</ds:datastoreItem>
</file>

<file path=customXml/itemProps3.xml><?xml version="1.0" encoding="utf-8"?>
<ds:datastoreItem xmlns:ds="http://schemas.openxmlformats.org/officeDocument/2006/customXml" ds:itemID="{A2E012E1-9406-4A37-BF5E-878E31FBD6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546</Words>
  <Application>Microsoft Office PowerPoint</Application>
  <PresentationFormat>Panorámica</PresentationFormat>
  <Paragraphs>124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Avenir Next Demi Bold</vt:lpstr>
      <vt:lpstr>Calibri</vt:lpstr>
      <vt:lpstr>Consolas</vt:lpstr>
      <vt:lpstr>Verdana</vt:lpstr>
      <vt:lpstr>Tema de Office</vt:lpstr>
      <vt:lpstr>2_Tema de Office</vt:lpstr>
      <vt:lpstr>3_Tema de Office</vt:lpstr>
      <vt:lpstr>4_Tema de Office</vt:lpstr>
      <vt:lpstr>6_Tema de Office</vt:lpstr>
      <vt:lpstr>5_Tema de Office</vt:lpstr>
      <vt:lpstr>Trabajo básico con columnas</vt:lpstr>
      <vt:lpstr>Contenidos</vt:lpstr>
      <vt:lpstr>01.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02.</vt:lpstr>
      <vt:lpstr>Presentación de PowerPoint</vt:lpstr>
      <vt:lpstr>03.</vt:lpstr>
      <vt:lpstr>Presentación de PowerPoint</vt:lpstr>
      <vt:lpstr>04.</vt:lpstr>
      <vt:lpstr>Presentación de PowerPoint</vt:lpstr>
      <vt:lpstr>05.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104</cp:revision>
  <dcterms:created xsi:type="dcterms:W3CDTF">2021-02-12T20:31:00Z</dcterms:created>
  <dcterms:modified xsi:type="dcterms:W3CDTF">2024-08-19T20:30:38Z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D823337599244952BB5C9A64CBBACFEB_12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