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</p:sldMasterIdLst>
  <p:notesMasterIdLst>
    <p:notesMasterId r:id="rId32"/>
  </p:notesMasterIdLst>
  <p:handoutMasterIdLst>
    <p:handoutMasterId r:id="rId33"/>
  </p:handoutMasterIdLst>
  <p:sldIdLst>
    <p:sldId id="1195" r:id="rId8"/>
    <p:sldId id="1212" r:id="rId9"/>
    <p:sldId id="1200" r:id="rId10"/>
    <p:sldId id="1201" r:id="rId11"/>
    <p:sldId id="1223" r:id="rId12"/>
    <p:sldId id="1213" r:id="rId13"/>
    <p:sldId id="1237" r:id="rId14"/>
    <p:sldId id="1224" r:id="rId15"/>
    <p:sldId id="1221" r:id="rId16"/>
    <p:sldId id="1238" r:id="rId17"/>
    <p:sldId id="1239" r:id="rId18"/>
    <p:sldId id="1240" r:id="rId19"/>
    <p:sldId id="1241" r:id="rId20"/>
    <p:sldId id="1243" r:id="rId21"/>
    <p:sldId id="1225" r:id="rId22"/>
    <p:sldId id="1222" r:id="rId23"/>
    <p:sldId id="1228" r:id="rId24"/>
    <p:sldId id="1244" r:id="rId25"/>
    <p:sldId id="1245" r:id="rId26"/>
    <p:sldId id="1246" r:id="rId27"/>
    <p:sldId id="1247" r:id="rId28"/>
    <p:sldId id="1248" r:id="rId29"/>
    <p:sldId id="1217" r:id="rId30"/>
    <p:sldId id="1194" r:id="rId3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CE5173-92F7-494C-A453-F84F3355C45B}">
          <p14:sldIdLst>
            <p14:sldId id="1195"/>
            <p14:sldId id="1212"/>
            <p14:sldId id="1200"/>
            <p14:sldId id="1201"/>
            <p14:sldId id="1223"/>
            <p14:sldId id="1213"/>
            <p14:sldId id="1237"/>
            <p14:sldId id="1224"/>
            <p14:sldId id="1221"/>
            <p14:sldId id="1238"/>
            <p14:sldId id="1239"/>
            <p14:sldId id="1240"/>
            <p14:sldId id="1241"/>
            <p14:sldId id="1243"/>
            <p14:sldId id="1225"/>
            <p14:sldId id="1222"/>
            <p14:sldId id="1228"/>
            <p14:sldId id="1244"/>
            <p14:sldId id="1245"/>
            <p14:sldId id="1246"/>
            <p14:sldId id="1247"/>
            <p14:sldId id="1248"/>
            <p14:sldId id="1217"/>
            <p14:sldId id="11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/>
  <p:cmAuthor id="2" name="Bernardita Luz Saona Urmeneta" initials="BU" lastIdx="3" clrIdx="1"/>
  <p:cmAuthor id="3" name="Carolina de la Paz Mascareño Orellana" initials="CO" lastIdx="3" clrIdx="2"/>
  <p:cmAuthor id="4" name="Alex Philip Caro Hidalgo" initials="APCH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4D"/>
    <a:srgbClr val="663C77"/>
    <a:srgbClr val="2C427E"/>
    <a:srgbClr val="1E3C7D"/>
    <a:srgbClr val="E3771E"/>
    <a:srgbClr val="EB7D1D"/>
    <a:srgbClr val="EF7F1C"/>
    <a:srgbClr val="EF9E08"/>
    <a:srgbClr val="F29E02"/>
    <a:srgbClr val="97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51D36-54D2-235B-0831-99786A5BEE5D}" v="270" dt="2024-08-02T19:12:34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23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9637" y="2790449"/>
            <a:ext cx="6063409" cy="1718922"/>
          </a:xfrm>
        </p:spPr>
        <p:txBody>
          <a:bodyPr/>
          <a:lstStyle/>
          <a:p>
            <a:r>
              <a:rPr lang="es-CL" sz="4800" dirty="0">
                <a:latin typeface="Verdana"/>
                <a:ea typeface="Verdana"/>
              </a:rPr>
              <a:t> </a:t>
            </a:r>
            <a:r>
              <a:rPr lang="es-CL" sz="4800" dirty="0"/>
              <a:t/>
            </a:r>
            <a:br>
              <a:rPr lang="es-CL" sz="4800" dirty="0"/>
            </a:br>
            <a:r>
              <a:rPr lang="es-CL" sz="4800" dirty="0">
                <a:latin typeface="Verdana"/>
                <a:ea typeface="Verdana"/>
              </a:rPr>
              <a:t>Trabajo básico con filas</a:t>
            </a:r>
            <a:endParaRPr lang="es-CL" sz="4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596900" y="1711325"/>
            <a:ext cx="9650730" cy="3078480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es-CL" b="1">
              <a:solidFill>
                <a:srgbClr val="000000"/>
              </a:solidFill>
              <a:latin typeface="Verdana" panose="020B0604030504040204"/>
              <a:ea typeface="Verdana" panose="020B0604030504040204"/>
            </a:endParaRPr>
          </a:p>
          <a:p>
            <a:endParaRPr lang="es-CL" sz="560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MX">
                <a:latin typeface="Verdana"/>
                <a:ea typeface="Verdana"/>
              </a:rPr>
              <a:t>Paréntesis: operador pipe (%&gt;%)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</a:t>
            </a:r>
            <a:r>
              <a:rPr lang="es-MX" altLang="es-CL">
                <a:latin typeface="Verdana"/>
                <a:ea typeface="Verdana"/>
              </a:rPr>
              <a:t>3</a:t>
            </a:r>
            <a:r>
              <a:rPr lang="es-CL">
                <a:latin typeface="Verdana"/>
                <a:ea typeface="Verdana"/>
              </a:rPr>
              <a:t>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53745" y="994005"/>
            <a:ext cx="10495280" cy="5383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sz="2400" b="1" dirty="0">
                <a:latin typeface="Verdana"/>
                <a:ea typeface="Verdana"/>
              </a:rPr>
              <a:t>Las </a:t>
            </a:r>
            <a:r>
              <a:rPr lang="en-US" sz="2400" b="1" err="1">
                <a:latin typeface="Verdana"/>
                <a:ea typeface="Verdana"/>
              </a:rPr>
              <a:t>funciones</a:t>
            </a:r>
            <a:r>
              <a:rPr lang="en-US" sz="2400" b="1" dirty="0">
                <a:latin typeface="Verdana"/>
                <a:ea typeface="Verdana"/>
              </a:rPr>
              <a:t> del </a:t>
            </a:r>
            <a:r>
              <a:rPr lang="en-US" sz="2400" b="1" err="1">
                <a:latin typeface="Verdana"/>
                <a:ea typeface="Verdana"/>
              </a:rPr>
              <a:t>tidyverse</a:t>
            </a:r>
            <a:r>
              <a:rPr lang="en-US" sz="2400" b="1" dirty="0">
                <a:latin typeface="Verdana"/>
                <a:ea typeface="Verdana"/>
              </a:rPr>
              <a:t> </a:t>
            </a:r>
            <a:r>
              <a:rPr lang="en-US" sz="2400" b="1" err="1">
                <a:latin typeface="Verdana"/>
                <a:ea typeface="Verdana"/>
              </a:rPr>
              <a:t>están</a:t>
            </a:r>
            <a:r>
              <a:rPr lang="en-US" sz="2400" b="1" dirty="0">
                <a:latin typeface="Verdana"/>
                <a:ea typeface="Verdana"/>
              </a:rPr>
              <a:t> </a:t>
            </a:r>
            <a:r>
              <a:rPr lang="en-US" sz="2400" b="1" err="1">
                <a:latin typeface="Verdana"/>
                <a:ea typeface="Verdana"/>
              </a:rPr>
              <a:t>pensadas</a:t>
            </a:r>
            <a:r>
              <a:rPr lang="en-US" sz="2400" b="1" dirty="0">
                <a:latin typeface="Verdana"/>
                <a:ea typeface="Verdana"/>
              </a:rPr>
              <a:t> de forma que </a:t>
            </a:r>
            <a:r>
              <a:rPr lang="en-US" sz="2400" b="1" err="1">
                <a:latin typeface="Verdana"/>
                <a:ea typeface="Verdana"/>
              </a:rPr>
              <a:t>el</a:t>
            </a:r>
            <a:r>
              <a:rPr lang="en-US" sz="2400" b="1" dirty="0">
                <a:latin typeface="Verdana"/>
                <a:ea typeface="Verdana"/>
              </a:rPr>
              <a:t> primer </a:t>
            </a:r>
            <a:r>
              <a:rPr lang="en-US" sz="2400" b="1" err="1">
                <a:latin typeface="Verdana"/>
                <a:ea typeface="Verdana"/>
              </a:rPr>
              <a:t>argumento</a:t>
            </a:r>
            <a:r>
              <a:rPr lang="en-US" sz="2400" b="1" dirty="0">
                <a:latin typeface="Verdana"/>
                <a:ea typeface="Verdana"/>
              </a:rPr>
              <a:t> de </a:t>
            </a:r>
            <a:r>
              <a:rPr lang="en-US" sz="2400" b="1" err="1">
                <a:latin typeface="Verdana"/>
                <a:ea typeface="Verdana"/>
              </a:rPr>
              <a:t>estas</a:t>
            </a:r>
            <a:r>
              <a:rPr lang="en-US" sz="2400" b="1" dirty="0">
                <a:latin typeface="Verdana"/>
                <a:ea typeface="Verdana"/>
              </a:rPr>
              <a:t> es </a:t>
            </a:r>
            <a:r>
              <a:rPr lang="en-US" sz="2400" b="1" err="1">
                <a:latin typeface="Verdana"/>
                <a:ea typeface="Verdana"/>
              </a:rPr>
              <a:t>siempre</a:t>
            </a:r>
            <a:r>
              <a:rPr lang="en-US" sz="2400" b="1" dirty="0">
                <a:latin typeface="Verdana"/>
                <a:ea typeface="Verdana"/>
              </a:rPr>
              <a:t> </a:t>
            </a:r>
            <a:r>
              <a:rPr lang="en-US" sz="2400" b="1" err="1">
                <a:latin typeface="Verdana"/>
                <a:ea typeface="Verdana"/>
              </a:rPr>
              <a:t>una</a:t>
            </a:r>
            <a:r>
              <a:rPr lang="en-US" sz="2400" b="1" dirty="0">
                <a:latin typeface="Verdana"/>
                <a:ea typeface="Verdana"/>
              </a:rPr>
              <a:t> </a:t>
            </a:r>
            <a:r>
              <a:rPr lang="en-US" sz="2400" b="1" err="1">
                <a:latin typeface="Verdana"/>
                <a:ea typeface="Verdana"/>
              </a:rPr>
              <a:t>tabla</a:t>
            </a:r>
            <a:r>
              <a:rPr lang="en-US" sz="2400" b="1" dirty="0">
                <a:latin typeface="Verdana"/>
                <a:ea typeface="Verdana"/>
              </a:rPr>
              <a:t> de </a:t>
            </a:r>
            <a:r>
              <a:rPr lang="en-US" sz="2400" b="1" err="1">
                <a:latin typeface="Verdana"/>
                <a:ea typeface="Verdana"/>
              </a:rPr>
              <a:t>datos</a:t>
            </a:r>
            <a:r>
              <a:rPr lang="en-US" sz="2400" b="1" dirty="0">
                <a:latin typeface="Verdana"/>
                <a:ea typeface="Verdana"/>
              </a:rPr>
              <a:t>, lo que </a:t>
            </a:r>
            <a:r>
              <a:rPr lang="en-US" sz="2400" b="1" err="1">
                <a:latin typeface="Verdana"/>
                <a:ea typeface="Verdana"/>
              </a:rPr>
              <a:t>implica</a:t>
            </a:r>
            <a:r>
              <a:rPr lang="en-US" sz="2400" b="1" dirty="0">
                <a:latin typeface="Verdana"/>
                <a:ea typeface="Verdana"/>
              </a:rPr>
              <a:t> que </a:t>
            </a:r>
            <a:r>
              <a:rPr lang="en-US" sz="2400" b="1" err="1">
                <a:latin typeface="Verdana"/>
                <a:ea typeface="Verdana"/>
              </a:rPr>
              <a:t>podemos</a:t>
            </a:r>
            <a:r>
              <a:rPr lang="en-US" sz="2400" b="1" dirty="0">
                <a:latin typeface="Verdana"/>
                <a:ea typeface="Verdana"/>
              </a:rPr>
              <a:t> </a:t>
            </a:r>
            <a:r>
              <a:rPr lang="en-US" sz="2400" b="1" err="1">
                <a:latin typeface="Verdana"/>
                <a:ea typeface="Verdana"/>
              </a:rPr>
              <a:t>encadenar</a:t>
            </a:r>
            <a:r>
              <a:rPr lang="en-US" sz="2400" b="1" dirty="0">
                <a:latin typeface="Verdana"/>
                <a:ea typeface="Verdana"/>
              </a:rPr>
              <a:t> </a:t>
            </a:r>
            <a:r>
              <a:rPr lang="en-US" sz="2400" b="1" err="1">
                <a:latin typeface="Verdana"/>
                <a:ea typeface="Verdana"/>
              </a:rPr>
              <a:t>múltiples</a:t>
            </a:r>
            <a:r>
              <a:rPr lang="en-US" sz="2400" b="1" dirty="0">
                <a:latin typeface="Verdana"/>
                <a:ea typeface="Verdana"/>
              </a:rPr>
              <a:t> </a:t>
            </a:r>
            <a:r>
              <a:rPr lang="en-US" sz="2400" b="1" i="1" dirty="0">
                <a:latin typeface="Verdana"/>
                <a:ea typeface="Verdana"/>
              </a:rPr>
              <a:t>pipes</a:t>
            </a:r>
            <a:r>
              <a:rPr lang="en-US" sz="2400" b="1" dirty="0">
                <a:latin typeface="Verdana"/>
                <a:ea typeface="Verdana"/>
              </a:rPr>
              <a:t>:</a:t>
            </a:r>
          </a:p>
          <a:p>
            <a:pPr indent="0">
              <a:buFont typeface="Arial" panose="020B0604020202020204" pitchFamily="34" charset="0"/>
              <a:buNone/>
            </a:pPr>
            <a:endParaRPr lang="en-US" sz="2000" b="1">
              <a:latin typeface="Verdana"/>
              <a:ea typeface="Verdana"/>
              <a:cs typeface="Calibri"/>
            </a:endParaRPr>
          </a:p>
          <a:p>
            <a:pPr>
              <a:buFont typeface="Arial" panose="020B0604020202020204" pitchFamily="34" charset="0"/>
            </a:pPr>
            <a:endParaRPr lang="en-US" sz="2000" b="1">
              <a:solidFill>
                <a:srgbClr val="122361"/>
              </a:solidFill>
              <a:latin typeface="Verdana"/>
              <a:ea typeface="Verdana"/>
              <a:cs typeface="Calibri"/>
            </a:endParaRPr>
          </a:p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</a:rPr>
              <a:t>hospital %&gt;% </a:t>
            </a:r>
            <a:r>
              <a:rPr lang="en-US" err="1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</a:rPr>
              <a:t>slice_head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</a:rPr>
              <a:t>(n = 3) %&gt;% select(</a:t>
            </a:r>
            <a:r>
              <a:rPr lang="en-US" err="1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</a:rPr>
              <a:t>Numero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</a:rPr>
              <a:t>, Genero) %&gt;% filter(Genero == '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/>
              </a:rPr>
              <a:t>Male'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</a:rPr>
              <a:t>)</a:t>
            </a:r>
          </a:p>
          <a:p>
            <a:endParaRPr lang="en-US">
              <a:solidFill>
                <a:srgbClr val="333333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## # A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tibble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: 3 × 2</a:t>
            </a:r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##   </a:t>
            </a:r>
            <a:r>
              <a:rPr lang="en-US" err="1">
                <a:solidFill>
                  <a:srgbClr val="000000"/>
                </a:solidFill>
                <a:latin typeface="Consolas"/>
              </a:rPr>
              <a:t>Numero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Genero</a:t>
            </a:r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##    &lt;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dbl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&gt; &lt;chr&gt; </a:t>
            </a:r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## 1      1 Male  </a:t>
            </a:r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## 2      2 Male  </a:t>
            </a:r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## 3      3 Male</a:t>
            </a:r>
            <a:endParaRPr lang="en-US" dirty="0">
              <a:latin typeface="Consolas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FFF4F8-DCE8-7473-DC2F-95ACE31C05B4}"/>
              </a:ext>
            </a:extLst>
          </p:cNvPr>
          <p:cNvSpPr/>
          <p:nvPr/>
        </p:nvSpPr>
        <p:spPr>
          <a:xfrm>
            <a:off x="756243" y="2665565"/>
            <a:ext cx="10102383" cy="71151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1248410" y="1418063"/>
            <a:ext cx="9686290" cy="2952377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s-CL" sz="2000" dirty="0">
                <a:latin typeface="Verdana"/>
                <a:ea typeface="Verdana"/>
              </a:rPr>
              <a:t>Aquí nos adelantamos un poco con el contenido, pero el código anterior se puede leer como </a:t>
            </a:r>
            <a:r>
              <a:rPr lang="es-CL" sz="2000" b="1" dirty="0">
                <a:latin typeface="Verdana"/>
                <a:ea typeface="Verdana"/>
              </a:rPr>
              <a:t>"del </a:t>
            </a:r>
            <a:r>
              <a:rPr lang="es-CL" sz="2000" b="1" dirty="0" err="1">
                <a:latin typeface="Verdana"/>
                <a:ea typeface="Verdana"/>
              </a:rPr>
              <a:t>dataset</a:t>
            </a:r>
            <a:r>
              <a:rPr lang="es-CL" sz="2000" b="1" dirty="0">
                <a:latin typeface="Verdana"/>
                <a:ea typeface="Verdana"/>
              </a:rPr>
              <a:t> hospital, obtén las 3 primeras filas, luego selecciona las columnas Numero y Genero y finalmente mantén solo las filas cuyo Genero es 'Male'"</a:t>
            </a:r>
            <a:r>
              <a:rPr lang="es-CL" sz="2000" dirty="0">
                <a:latin typeface="Verdana"/>
                <a:ea typeface="Verdana"/>
              </a:rPr>
              <a:t>. </a:t>
            </a:r>
            <a:endParaRPr lang="es-CL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CL" sz="2000" dirty="0">
                <a:latin typeface="Verdana"/>
                <a:ea typeface="Verdana"/>
              </a:rPr>
              <a:t>Esto resulta más fácil de leer que la sintaxis alternativa sin uso de pipes:</a:t>
            </a:r>
            <a:endParaRPr lang="es-CL" dirty="0"/>
          </a:p>
          <a:p>
            <a:endParaRPr lang="en-US" sz="1800">
              <a:latin typeface="Consolas"/>
            </a:endParaRPr>
          </a:p>
          <a:p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Consolas"/>
              <a:ea typeface="Verdan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MX" altLang="en-US">
                <a:latin typeface="Verdana"/>
                <a:ea typeface="Verdana"/>
              </a:rPr>
              <a:t>03.</a:t>
            </a:r>
            <a:endParaRPr lang="es-MX" alt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B67FDB-A0F0-9F06-2453-59B94E37661F}"/>
              </a:ext>
            </a:extLst>
          </p:cNvPr>
          <p:cNvSpPr txBox="1"/>
          <p:nvPr/>
        </p:nvSpPr>
        <p:spPr>
          <a:xfrm>
            <a:off x="586154" y="82061"/>
            <a:ext cx="59904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200">
                <a:latin typeface="Verdana"/>
              </a:rPr>
              <a:t>Paréntesis: operador pipe (%&gt;%)</a:t>
            </a:r>
            <a:endParaRPr lang="es-ES" sz="1200">
              <a:ea typeface="Calibri"/>
              <a:cs typeface="Calibri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8EAC145-6DC2-3DA1-B703-7D3D4D977C79}"/>
              </a:ext>
            </a:extLst>
          </p:cNvPr>
          <p:cNvGrpSpPr/>
          <p:nvPr/>
        </p:nvGrpSpPr>
        <p:grpSpPr>
          <a:xfrm>
            <a:off x="1394833" y="4753062"/>
            <a:ext cx="9748295" cy="780321"/>
            <a:chOff x="1018315" y="4753062"/>
            <a:chExt cx="9748295" cy="78032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751C0071-556D-577E-F09D-3D35319DE225}"/>
                </a:ext>
              </a:extLst>
            </p:cNvPr>
            <p:cNvSpPr/>
            <p:nvPr/>
          </p:nvSpPr>
          <p:spPr>
            <a:xfrm>
              <a:off x="1018315" y="4753062"/>
              <a:ext cx="9359708" cy="780321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31618ED-40A9-4579-D30E-3CFA1AE48FE7}"/>
                </a:ext>
              </a:extLst>
            </p:cNvPr>
            <p:cNvSpPr txBox="1"/>
            <p:nvPr/>
          </p:nvSpPr>
          <p:spPr>
            <a:xfrm>
              <a:off x="1174376" y="4823012"/>
              <a:ext cx="9592234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onsolas"/>
                  <a:cs typeface="Segoe UI"/>
                </a:rPr>
                <a:t>​</a:t>
              </a:r>
              <a:r>
                <a:rPr lang="en-US" dirty="0">
                  <a:solidFill>
                    <a:srgbClr val="375ADA"/>
                  </a:solidFill>
                  <a:latin typeface="Consolas"/>
                  <a:cs typeface="Segoe UI"/>
                </a:rPr>
                <a:t>filter(data = select(data = </a:t>
              </a:r>
              <a:r>
                <a:rPr lang="en-US" dirty="0" err="1">
                  <a:solidFill>
                    <a:srgbClr val="375ADA"/>
                  </a:solidFill>
                  <a:latin typeface="Consolas"/>
                  <a:cs typeface="Segoe UI"/>
                </a:rPr>
                <a:t>slice_head</a:t>
              </a:r>
              <a:r>
                <a:rPr lang="en-US" dirty="0">
                  <a:solidFill>
                    <a:srgbClr val="375ADA"/>
                  </a:solidFill>
                  <a:latin typeface="Consolas"/>
                  <a:cs typeface="Segoe UI"/>
                </a:rPr>
                <a:t>(data = hospital, n = 3), </a:t>
              </a:r>
              <a:r>
                <a:rPr lang="en-US" dirty="0" err="1">
                  <a:solidFill>
                    <a:srgbClr val="375ADA"/>
                  </a:solidFill>
                  <a:latin typeface="Consolas"/>
                  <a:cs typeface="Segoe UI"/>
                </a:rPr>
                <a:t>Numero</a:t>
              </a:r>
              <a:r>
                <a:rPr lang="en-US" dirty="0">
                  <a:solidFill>
                    <a:srgbClr val="375ADA"/>
                  </a:solidFill>
                  <a:latin typeface="Consolas"/>
                  <a:cs typeface="Segoe UI"/>
                </a:rPr>
                <a:t>, Genero), Genero == 'Male')</a:t>
              </a:r>
              <a:endParaRPr lang="es-ES" dirty="0"/>
            </a:p>
          </p:txBody>
        </p:sp>
      </p:grp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7836" y="589314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dirty="0">
                <a:latin typeface="Verdana"/>
                <a:ea typeface="Verdana"/>
              </a:rPr>
              <a:t>Slicing</a:t>
            </a:r>
            <a:endParaRPr lang="es-ES" dirty="0">
              <a:latin typeface="Verdana"/>
              <a:ea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653478" y="1786238"/>
            <a:ext cx="10888408" cy="396588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1800" dirty="0">
                <a:latin typeface="Verdana"/>
                <a:ea typeface="Verdana"/>
              </a:rPr>
              <a:t>Si </a:t>
            </a:r>
            <a:r>
              <a:rPr lang="en-US" sz="1800" dirty="0" err="1">
                <a:latin typeface="Verdana"/>
                <a:ea typeface="Verdana"/>
              </a:rPr>
              <a:t>queremos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los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últimos</a:t>
            </a:r>
            <a:r>
              <a:rPr lang="en-US" sz="1800" dirty="0">
                <a:latin typeface="Verdana"/>
                <a:ea typeface="Verdana"/>
              </a:rPr>
              <a:t> n </a:t>
            </a:r>
            <a:r>
              <a:rPr lang="en-US" sz="1800" dirty="0" err="1">
                <a:latin typeface="Verdana"/>
                <a:ea typeface="Verdana"/>
              </a:rPr>
              <a:t>elementos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usamos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b="1" dirty="0" err="1">
                <a:latin typeface="Verdana"/>
                <a:ea typeface="Verdana"/>
              </a:rPr>
              <a:t>slice_tail</a:t>
            </a:r>
            <a:r>
              <a:rPr lang="en-US" sz="1800" dirty="0">
                <a:latin typeface="Verdana"/>
                <a:ea typeface="Verdana"/>
              </a:rPr>
              <a:t>:</a:t>
            </a:r>
          </a:p>
          <a:p>
            <a:endParaRPr lang="en-US" sz="1800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 hospital %&gt;% </a:t>
            </a:r>
            <a:r>
              <a:rPr lang="en-US" sz="1800" err="1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slice_tail</a:t>
            </a: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(n = 3)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# A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tibble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: 3 × 6</a:t>
            </a:r>
            <a:endParaRPr lang="en-US" sz="1800" dirty="0">
              <a:latin typeface="Consolas"/>
              <a:ea typeface="Verdana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  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Numero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 Ciudad Genero 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Edad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Ingreso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Enfermedad</a:t>
            </a:r>
            <a:endParaRPr lang="en-US" sz="1800" dirty="0" err="1">
              <a:latin typeface="Consolas"/>
              <a:ea typeface="Verdana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    &lt;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&gt; &lt;chr&gt;  &lt;chr&gt;  &lt;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&gt;   &lt;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&gt; &lt;chr&gt;     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1 149998 Austin Male      26  111885 No        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2 149999 Austin Male      25  111878 No        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3 150000 Austin Female    37   87251 No</a:t>
            </a:r>
            <a:endParaRPr lang="en-US" sz="1800" dirty="0">
              <a:ea typeface="Verdana"/>
            </a:endParaRPr>
          </a:p>
          <a:p>
            <a:endParaRPr lang="en-US" sz="7200"/>
          </a:p>
          <a:p>
            <a:endParaRPr lang="en-US" sz="7200"/>
          </a:p>
          <a:p>
            <a:endParaRPr lang="en-US" sz="7200"/>
          </a:p>
          <a:p>
            <a:endParaRPr lang="en-US" sz="7200"/>
          </a:p>
          <a:p>
            <a:endParaRPr lang="en-US" sz="7200"/>
          </a:p>
          <a:p>
            <a:endParaRPr lang="en-US" sz="7200"/>
          </a:p>
          <a:p>
            <a:endParaRPr lang="en-US" sz="7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MX" altLang="en-US">
                <a:latin typeface="Verdana"/>
                <a:ea typeface="Verdana"/>
              </a:rPr>
              <a:t>03.</a:t>
            </a:r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A3C8F2-C2C7-6298-850F-3396D4BE1D66}"/>
              </a:ext>
            </a:extLst>
          </p:cNvPr>
          <p:cNvSpPr txBox="1"/>
          <p:nvPr/>
        </p:nvSpPr>
        <p:spPr>
          <a:xfrm>
            <a:off x="586154" y="82061"/>
            <a:ext cx="59904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200">
                <a:latin typeface="Verdana"/>
              </a:rPr>
              <a:t>Paréntesis: operador pipe (%&gt;%)</a:t>
            </a:r>
            <a:endParaRPr lang="es-ES" sz="1200">
              <a:ea typeface="Calibri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EF0B247-7497-D8C6-38BB-758D5C278A21}"/>
              </a:ext>
            </a:extLst>
          </p:cNvPr>
          <p:cNvSpPr/>
          <p:nvPr/>
        </p:nvSpPr>
        <p:spPr>
          <a:xfrm>
            <a:off x="588009" y="2556708"/>
            <a:ext cx="4402227" cy="3948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6789" y="356232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dirty="0">
                <a:sym typeface="+mn-ea"/>
              </a:rPr>
              <a:t>Slicing</a:t>
            </a:r>
            <a:endParaRPr lang="en-US" dirty="0"/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853440" y="1402080"/>
            <a:ext cx="10888345" cy="3562985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en-US" sz="1800" dirty="0">
                <a:latin typeface="Verdana"/>
                <a:ea typeface="Verdana"/>
              </a:rPr>
              <a:t>Si </a:t>
            </a:r>
            <a:r>
              <a:rPr lang="en-US" sz="1800" dirty="0" err="1">
                <a:latin typeface="Verdana"/>
                <a:ea typeface="Verdana"/>
              </a:rPr>
              <a:t>queremos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una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muestra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aleatoria</a:t>
            </a:r>
            <a:r>
              <a:rPr lang="en-US" sz="1800" dirty="0">
                <a:latin typeface="Verdana"/>
                <a:ea typeface="Verdana"/>
              </a:rPr>
              <a:t> de n </a:t>
            </a:r>
            <a:r>
              <a:rPr lang="en-US" sz="1800" dirty="0" err="1">
                <a:latin typeface="Verdana"/>
                <a:ea typeface="Verdana"/>
              </a:rPr>
              <a:t>elementos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usamos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b="1" dirty="0" err="1">
                <a:latin typeface="Verdana"/>
                <a:ea typeface="Verdana"/>
              </a:rPr>
              <a:t>slice_sample</a:t>
            </a:r>
            <a:r>
              <a:rPr lang="en-US" sz="1800" dirty="0">
                <a:latin typeface="Verdana"/>
                <a:ea typeface="Verdana"/>
              </a:rPr>
              <a:t>:</a:t>
            </a:r>
          </a:p>
          <a:p>
            <a:endParaRPr lang="en-US" sz="1800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 </a:t>
            </a: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hospital %&gt;% </a:t>
            </a:r>
            <a:r>
              <a:rPr lang="en-US" sz="1800" err="1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slice_sample</a:t>
            </a: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(n = 3)</a:t>
            </a:r>
          </a:p>
          <a:p>
            <a:endParaRPr lang="en-US" sz="1800" dirty="0">
              <a:solidFill>
                <a:srgbClr val="000000"/>
              </a:solidFill>
              <a:latin typeface="Consolas"/>
              <a:ea typeface="Verdana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# A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tibble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: 3 × 6</a:t>
            </a:r>
            <a:endParaRPr lang="en-US" sz="1800">
              <a:latin typeface="Consolas"/>
              <a:ea typeface="Verdana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  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Numero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 Ciudad        Genero 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Edad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Ingreso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Enfermedad</a:t>
            </a:r>
            <a:endParaRPr lang="en-US" sz="1800" dirty="0">
              <a:latin typeface="Consolas"/>
              <a:ea typeface="Verdana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    &lt;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&gt; &lt;chr&gt;         &lt;chr&gt;  &lt;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&gt;   &lt;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&gt; &lt;chr&gt;     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1  77307 Los Angeles   Female    59   81456 Yes       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2  19903 New York City Male      48   95380 No        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3  96258 Los Angeles   Female    28   87773 No</a:t>
            </a:r>
            <a:endParaRPr lang="en-US" dirty="0">
              <a:ea typeface="Verdana"/>
            </a:endParaRPr>
          </a:p>
          <a:p>
            <a:endParaRPr lang="en-US" sz="7200"/>
          </a:p>
          <a:p>
            <a:endParaRPr lang="en-US" sz="7200"/>
          </a:p>
          <a:p>
            <a:endParaRPr lang="en-US" sz="7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MX" altLang="en-US">
                <a:latin typeface="Verdana"/>
                <a:ea typeface="Verdana"/>
              </a:rPr>
              <a:t>03.</a:t>
            </a:r>
            <a:endParaRPr lang="es-MX" alt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B93D8D-7506-F248-AC68-22E4943C0D76}"/>
              </a:ext>
            </a:extLst>
          </p:cNvPr>
          <p:cNvSpPr txBox="1"/>
          <p:nvPr/>
        </p:nvSpPr>
        <p:spPr>
          <a:xfrm>
            <a:off x="586154" y="82061"/>
            <a:ext cx="59904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200">
                <a:latin typeface="Verdana"/>
              </a:rPr>
              <a:t>Paréntesis: operador pipe (%&gt;%)</a:t>
            </a:r>
            <a:endParaRPr lang="es-ES" sz="1200">
              <a:ea typeface="Calibri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C3DFE36-AC74-B9CB-250F-1790ECE5B494}"/>
              </a:ext>
            </a:extLst>
          </p:cNvPr>
          <p:cNvSpPr/>
          <p:nvPr/>
        </p:nvSpPr>
        <p:spPr>
          <a:xfrm>
            <a:off x="796759" y="1969812"/>
            <a:ext cx="4447866" cy="4083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1411" y="362585"/>
            <a:ext cx="8386445" cy="800735"/>
          </a:xfrm>
        </p:spPr>
        <p:txBody>
          <a:bodyPr/>
          <a:lstStyle/>
          <a:p>
            <a:pPr algn="ctr"/>
            <a:r>
              <a:rPr lang="en-US">
                <a:sym typeface="+mn-ea"/>
              </a:rPr>
              <a:t>Slicing</a:t>
            </a:r>
            <a:endParaRPr lang="en-US"/>
          </a:p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648970" y="1036320"/>
            <a:ext cx="10888345" cy="5144135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800" dirty="0">
                <a:latin typeface="Verdana"/>
                <a:ea typeface="Verdana"/>
              </a:rPr>
              <a:t>Si </a:t>
            </a:r>
            <a:r>
              <a:rPr lang="en-US" sz="1800" dirty="0" err="1">
                <a:latin typeface="Verdana"/>
                <a:ea typeface="Verdana"/>
              </a:rPr>
              <a:t>queremos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una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selección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propia</a:t>
            </a:r>
            <a:r>
              <a:rPr lang="en-US" sz="1800" dirty="0">
                <a:latin typeface="Verdana"/>
                <a:ea typeface="Verdana"/>
              </a:rPr>
              <a:t> de </a:t>
            </a:r>
            <a:r>
              <a:rPr lang="en-US" sz="1800" dirty="0" err="1">
                <a:latin typeface="Verdana"/>
                <a:ea typeface="Verdana"/>
              </a:rPr>
              <a:t>elementos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usamos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b="1" dirty="0">
                <a:latin typeface="Verdana"/>
                <a:ea typeface="Verdana"/>
              </a:rPr>
              <a:t>slice</a:t>
            </a:r>
            <a:r>
              <a:rPr lang="en-US" sz="1800" dirty="0">
                <a:latin typeface="Verdana"/>
                <a:ea typeface="Verdana"/>
              </a:rPr>
              <a:t>:</a:t>
            </a:r>
          </a:p>
          <a:p>
            <a:endParaRPr lang="en-US" sz="1800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hospital %&gt;% slice(3:7)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# A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tibble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: 5 × 6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  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Numero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 Ciudad Genero 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Edad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Ingreso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Enfermedad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    &lt;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&gt; &lt;chr&gt;  &lt;chr&gt;  &lt;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&gt;   &lt;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&gt; &lt;chr&gt;     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1      3 Dallas Male      42   52483 No        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2      4 Dallas Male      40   40941 No        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3      5 Dallas Male      46   50289 No        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4      6 Dallas Female    36   50786 No        </a:t>
            </a:r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## 5      7 Dallas Female    32   33155 No</a:t>
            </a:r>
            <a:endParaRPr lang="en-US" sz="1800" dirty="0"/>
          </a:p>
          <a:p>
            <a:endParaRPr lang="en-US" sz="1800" b="1">
              <a:latin typeface="Verdana"/>
              <a:ea typeface="Verdana"/>
            </a:endParaRPr>
          </a:p>
          <a:p>
            <a:r>
              <a:rPr lang="en-US" sz="1800" b="1" dirty="0">
                <a:latin typeface="Verdana"/>
                <a:ea typeface="Verdana"/>
              </a:rPr>
              <a:t>En </a:t>
            </a:r>
            <a:r>
              <a:rPr lang="en-US" sz="1800" b="1" dirty="0" err="1">
                <a:latin typeface="Verdana"/>
                <a:ea typeface="Verdana"/>
              </a:rPr>
              <a:t>este</a:t>
            </a:r>
            <a:r>
              <a:rPr lang="en-US" sz="1800" b="1" dirty="0">
                <a:latin typeface="Verdana"/>
                <a:ea typeface="Verdana"/>
              </a:rPr>
              <a:t> </a:t>
            </a:r>
            <a:r>
              <a:rPr lang="en-US" sz="1800" b="1" dirty="0" err="1">
                <a:latin typeface="Verdana"/>
                <a:ea typeface="Verdana"/>
              </a:rPr>
              <a:t>caso</a:t>
            </a:r>
            <a:r>
              <a:rPr lang="en-US" sz="1800" b="1" dirty="0">
                <a:latin typeface="Verdana"/>
                <a:ea typeface="Verdana"/>
              </a:rPr>
              <a:t> </a:t>
            </a:r>
            <a:r>
              <a:rPr lang="en-US" sz="1800" b="1" dirty="0" err="1">
                <a:latin typeface="Verdana"/>
                <a:ea typeface="Verdana"/>
              </a:rPr>
              <a:t>usamos</a:t>
            </a:r>
            <a:r>
              <a:rPr lang="en-US" sz="1800" b="1" dirty="0">
                <a:latin typeface="Verdana"/>
                <a:ea typeface="Verdana"/>
              </a:rPr>
              <a:t> la </a:t>
            </a:r>
            <a:r>
              <a:rPr lang="en-US" sz="1800" b="1" dirty="0" err="1">
                <a:latin typeface="Verdana"/>
                <a:ea typeface="Verdana"/>
              </a:rPr>
              <a:t>notación</a:t>
            </a:r>
            <a:r>
              <a:rPr lang="en-US" sz="1800" b="1" dirty="0">
                <a:latin typeface="Verdana"/>
                <a:ea typeface="Verdana"/>
              </a:rPr>
              <a:t> </a:t>
            </a:r>
            <a:r>
              <a:rPr lang="en-US" sz="1800" b="1" dirty="0" err="1">
                <a:latin typeface="Verdana"/>
                <a:ea typeface="Verdana"/>
              </a:rPr>
              <a:t>a:b</a:t>
            </a:r>
            <a:r>
              <a:rPr lang="en-US" sz="1800" dirty="0">
                <a:latin typeface="Verdana"/>
                <a:ea typeface="Verdana"/>
              </a:rPr>
              <a:t>, que </a:t>
            </a:r>
            <a:r>
              <a:rPr lang="en-US" sz="1800" dirty="0" err="1">
                <a:latin typeface="Verdana"/>
                <a:ea typeface="Verdana"/>
              </a:rPr>
              <a:t>en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el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ejemplo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significa</a:t>
            </a:r>
            <a:r>
              <a:rPr lang="en-US" sz="1800" dirty="0">
                <a:latin typeface="Verdana"/>
                <a:ea typeface="Verdana"/>
              </a:rPr>
              <a:t> "</a:t>
            </a:r>
            <a:r>
              <a:rPr lang="en-US" sz="1800" dirty="0" err="1">
                <a:latin typeface="Verdana"/>
                <a:ea typeface="Verdana"/>
              </a:rPr>
              <a:t>quiero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todos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los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elementos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desde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el</a:t>
            </a:r>
            <a:r>
              <a:rPr lang="en-US" sz="1800" dirty="0">
                <a:latin typeface="Verdana"/>
                <a:ea typeface="Verdana"/>
              </a:rPr>
              <a:t> 3 hasta </a:t>
            </a:r>
            <a:r>
              <a:rPr lang="en-US" sz="1800" dirty="0" err="1">
                <a:latin typeface="Verdana"/>
                <a:ea typeface="Verdana"/>
              </a:rPr>
              <a:t>el</a:t>
            </a:r>
            <a:r>
              <a:rPr lang="en-US" sz="1800" dirty="0">
                <a:latin typeface="Verdana"/>
                <a:ea typeface="Verdana"/>
              </a:rPr>
              <a:t> 7", es </a:t>
            </a:r>
            <a:r>
              <a:rPr lang="en-US" sz="1800" dirty="0" err="1">
                <a:latin typeface="Verdana"/>
                <a:ea typeface="Verdana"/>
              </a:rPr>
              <a:t>decir</a:t>
            </a:r>
            <a:r>
              <a:rPr lang="en-US" sz="1800" dirty="0">
                <a:latin typeface="Verdana"/>
                <a:ea typeface="Verdana"/>
              </a:rPr>
              <a:t>, </a:t>
            </a:r>
            <a:r>
              <a:rPr lang="en-US" sz="1800" dirty="0" err="1">
                <a:latin typeface="Verdana"/>
                <a:ea typeface="Verdana"/>
              </a:rPr>
              <a:t>los</a:t>
            </a:r>
            <a:r>
              <a:rPr lang="en-US" sz="1800" dirty="0">
                <a:latin typeface="Verdana"/>
                <a:ea typeface="Verdana"/>
              </a:rPr>
              <a:t> </a:t>
            </a:r>
            <a:r>
              <a:rPr lang="en-US" sz="1800" dirty="0" err="1">
                <a:latin typeface="Verdana"/>
                <a:ea typeface="Verdana"/>
              </a:rPr>
              <a:t>elementos</a:t>
            </a:r>
            <a:r>
              <a:rPr lang="en-US" sz="1800" dirty="0">
                <a:latin typeface="Verdana"/>
                <a:ea typeface="Verdana"/>
              </a:rPr>
              <a:t> 3, 4, 5, 6 y 7.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MX" altLang="en-US">
                <a:latin typeface="Verdana"/>
                <a:ea typeface="Verdana"/>
              </a:rPr>
              <a:t>03.</a:t>
            </a:r>
            <a:endParaRPr lang="es-MX" alt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0E0CDB-C2E3-8C6A-BE8A-47B4E00BF37E}"/>
              </a:ext>
            </a:extLst>
          </p:cNvPr>
          <p:cNvSpPr txBox="1"/>
          <p:nvPr/>
        </p:nvSpPr>
        <p:spPr>
          <a:xfrm>
            <a:off x="586154" y="82061"/>
            <a:ext cx="59904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200">
                <a:latin typeface="Verdana"/>
              </a:rPr>
              <a:t>Paréntesis: operador pipe (%&gt;%)</a:t>
            </a:r>
            <a:endParaRPr lang="es-ES" sz="1200">
              <a:ea typeface="Calibri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775F90-AAFF-E710-0406-281AE8D4676F}"/>
              </a:ext>
            </a:extLst>
          </p:cNvPr>
          <p:cNvSpPr/>
          <p:nvPr/>
        </p:nvSpPr>
        <p:spPr>
          <a:xfrm>
            <a:off x="480084" y="1791681"/>
            <a:ext cx="3290020" cy="46772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/>
          </a:bodyPr>
          <a:lstStyle/>
          <a:p>
            <a:r>
              <a:rPr lang="es-MX" altLang="es-CL" sz="6000" dirty="0" err="1">
                <a:latin typeface="Verdana" panose="020B0604030504040204"/>
                <a:ea typeface="Verdana" panose="020B0604030504040204"/>
              </a:rPr>
              <a:t>Filter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 panose="020B0604030504040204"/>
                <a:ea typeface="Verdana" panose="020B0604030504040204"/>
              </a:rPr>
              <a:t>04.</a:t>
            </a: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750570" y="1305538"/>
            <a:ext cx="9649502" cy="524088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 sz="1800" b="1" dirty="0">
                <a:latin typeface="Verdana" panose="020B0604030504040204"/>
                <a:ea typeface="Verdana" panose="020B0604030504040204"/>
              </a:rPr>
              <a:t>Por ejemplo: ¿Cómo puedo seleccionar las personas que están enfermas?</a:t>
            </a:r>
          </a:p>
          <a:p>
            <a:endParaRPr lang="es-CL" sz="1800" dirty="0">
              <a:solidFill>
                <a:schemeClr val="tx1">
                  <a:lumMod val="60000"/>
                  <a:lumOff val="40000"/>
                </a:schemeClr>
              </a:solidFill>
              <a:latin typeface="Consolas"/>
              <a:ea typeface="Verdana" panose="020B0604030504040204"/>
            </a:endParaRPr>
          </a:p>
          <a:p>
            <a:r>
              <a:rPr lang="es-CL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 panose="020B0604030504040204"/>
              </a:rPr>
              <a:t>hospital %&gt;% </a:t>
            </a:r>
            <a:r>
              <a:rPr lang="es-CL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 panose="020B0604030504040204"/>
              </a:rPr>
              <a:t>filter</a:t>
            </a:r>
            <a:r>
              <a:rPr lang="es-CL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 panose="020B0604030504040204"/>
              </a:rPr>
              <a:t>(Enfermedad == '</a:t>
            </a:r>
            <a:r>
              <a:rPr lang="es-CL" sz="1800" dirty="0">
                <a:solidFill>
                  <a:srgbClr val="FF0000"/>
                </a:solidFill>
                <a:latin typeface="Consolas"/>
                <a:ea typeface="Verdana" panose="020B0604030504040204"/>
              </a:rPr>
              <a:t>Yes</a:t>
            </a:r>
            <a:r>
              <a:rPr lang="es-CL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 panose="020B0604030504040204"/>
              </a:rPr>
              <a:t>') %&gt;% </a:t>
            </a:r>
            <a:r>
              <a:rPr lang="es-CL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 panose="020B0604030504040204"/>
              </a:rPr>
              <a:t>slice_head</a:t>
            </a:r>
            <a:r>
              <a:rPr lang="es-CL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Verdana" panose="020B0604030504040204"/>
              </a:rPr>
              <a:t>(n = 5)</a:t>
            </a:r>
            <a:endParaRPr lang="es-CL" sz="1800">
              <a:solidFill>
                <a:schemeClr val="tx1">
                  <a:lumMod val="60000"/>
                  <a:lumOff val="40000"/>
                </a:schemeClr>
              </a:solidFill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## # A 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 panose="020B0604030504040204"/>
              </a:rPr>
              <a:t>tibble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: 5 × 6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##   Numero Ciudad Genero  Edad Ingreso Enfermedad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##   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 panose="020B0604030504040204"/>
              </a:rPr>
              <a:t>dbl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&gt;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 panose="020B0604030504040204"/>
              </a:rPr>
              <a:t>chr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&gt; 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 panose="020B0604030504040204"/>
              </a:rPr>
              <a:t>chr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&gt; 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 panose="020B0604030504040204"/>
              </a:rPr>
              <a:t>dbl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&gt;  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 panose="020B0604030504040204"/>
              </a:rPr>
              <a:t>dbl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&gt;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 panose="020B0604030504040204"/>
              </a:rPr>
              <a:t>chr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&gt;     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## 1     11 Dallas 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 panose="020B0604030504040204"/>
              </a:rPr>
              <a:t>Female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    48   41524 Yes       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## 2     18 Dallas Male      38   46373 Yes       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## 3     24 Dallas 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 panose="020B0604030504040204"/>
              </a:rPr>
              <a:t>Female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    27   34292 Yes       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## 4     30 Dallas Male      45   47421 Yes       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## 5     39 Dallas 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 panose="020B0604030504040204"/>
              </a:rPr>
              <a:t>Female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 panose="020B0604030504040204"/>
              </a:rPr>
              <a:t>    61   39881 Yes</a:t>
            </a:r>
            <a:endParaRPr lang="es-CL" sz="1800" dirty="0"/>
          </a:p>
          <a:p>
            <a:endParaRPr lang="es-CL" sz="1800">
              <a:solidFill>
                <a:srgbClr val="000000"/>
              </a:solidFill>
              <a:latin typeface="Consolas"/>
              <a:ea typeface="Verdana" panose="020B0604030504040204"/>
            </a:endParaRPr>
          </a:p>
          <a:p>
            <a:r>
              <a:rPr lang="es-CL" sz="1800" dirty="0">
                <a:latin typeface="Verdana" panose="020B0604030504040204"/>
                <a:ea typeface="Verdana" panose="020B0604030504040204"/>
              </a:rPr>
              <a:t>Seguimos usando </a:t>
            </a:r>
            <a:r>
              <a:rPr lang="es-CL" sz="1800" dirty="0" err="1">
                <a:latin typeface="Verdana" panose="020B0604030504040204"/>
                <a:ea typeface="Verdana" panose="020B0604030504040204"/>
              </a:rPr>
              <a:t>slice_head</a:t>
            </a:r>
            <a:r>
              <a:rPr lang="es-CL" sz="1800" dirty="0">
                <a:latin typeface="Verdana" panose="020B0604030504040204"/>
                <a:ea typeface="Verdana" panose="020B0604030504040204"/>
              </a:rPr>
              <a:t> para controlar el tamaño de la tabla.</a:t>
            </a:r>
            <a:endParaRPr lang="es-CL" sz="5600" dirty="0">
              <a:latin typeface="Verdana" panose="020B0604030504040204"/>
              <a:ea typeface="Verdana" panose="020B0604030504040204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err="1">
                <a:latin typeface="Verdana"/>
                <a:ea typeface="Verdana"/>
              </a:rPr>
              <a:t>filter</a:t>
            </a:r>
            <a:endParaRPr lang="es-CL" err="1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</a:t>
            </a:r>
            <a:r>
              <a:rPr lang="es-MX" altLang="es-CL">
                <a:latin typeface="Verdana"/>
                <a:ea typeface="Verdana"/>
              </a:rPr>
              <a:t>4</a:t>
            </a:r>
            <a:r>
              <a:rPr lang="es-CL">
                <a:latin typeface="Verdana"/>
                <a:ea typeface="Verdana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3BDC2D-36F1-DA5F-28EB-9D6EFDC6B887}"/>
              </a:ext>
            </a:extLst>
          </p:cNvPr>
          <p:cNvSpPr txBox="1"/>
          <p:nvPr/>
        </p:nvSpPr>
        <p:spPr>
          <a:xfrm>
            <a:off x="756063" y="558141"/>
            <a:ext cx="103236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dirty="0">
                <a:latin typeface="Verdana"/>
                <a:ea typeface="Verdana"/>
              </a:rPr>
              <a:t>Muchas veces no queremos una selección de filas por su posición, sino que queremos que cumplan cierta condición. Para estos casos utilizaremos la función </a:t>
            </a:r>
            <a:r>
              <a:rPr lang="es-CL" b="1" err="1">
                <a:latin typeface="Verdana"/>
                <a:ea typeface="Verdana"/>
              </a:rPr>
              <a:t>filter</a:t>
            </a:r>
            <a:r>
              <a:rPr lang="es-CL" dirty="0">
                <a:latin typeface="Verdana"/>
                <a:ea typeface="Verdana"/>
              </a:rPr>
              <a:t>.</a:t>
            </a:r>
            <a:endParaRPr lang="es-ES" dirty="0">
              <a:latin typeface="Verdana"/>
              <a:ea typeface="Verdana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B554173-576E-6ACF-62FA-82F04DCD6BC9}"/>
              </a:ext>
            </a:extLst>
          </p:cNvPr>
          <p:cNvSpPr/>
          <p:nvPr/>
        </p:nvSpPr>
        <p:spPr>
          <a:xfrm>
            <a:off x="499877" y="2058876"/>
            <a:ext cx="8495371" cy="4479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55519" y="405127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 err="1">
                <a:latin typeface="Verdana" panose="020B0604030504040204"/>
                <a:ea typeface="Verdana" panose="020B0604030504040204"/>
              </a:rPr>
              <a:t>Filter</a:t>
            </a:r>
            <a:r>
              <a:rPr lang="es-CL">
                <a:latin typeface="Verdana" panose="020B0604030504040204"/>
                <a:ea typeface="Verdana" panose="020B0604030504040204"/>
              </a:rPr>
              <a:t> y operadores lógicos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err="1">
                <a:latin typeface="Verdana"/>
                <a:ea typeface="Verdana"/>
              </a:rPr>
              <a:t>filter</a:t>
            </a:r>
            <a:endParaRPr lang="es-CL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</a:t>
            </a:r>
            <a:r>
              <a:rPr lang="es-MX" altLang="es-CL">
                <a:latin typeface="Verdana"/>
                <a:ea typeface="Verdana"/>
              </a:rPr>
              <a:t>4</a:t>
            </a:r>
            <a:r>
              <a:rPr lang="es-CL">
                <a:latin typeface="Verdana"/>
                <a:ea typeface="Verdana"/>
              </a:rPr>
              <a:t>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53745" y="1282065"/>
            <a:ext cx="10628630" cy="4303395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ES" sz="1800" dirty="0">
                <a:latin typeface="Verdana"/>
                <a:ea typeface="Verdana"/>
              </a:rPr>
              <a:t>En el ejemplo anterior utilizamos el operador lógico </a:t>
            </a:r>
            <a:r>
              <a:rPr lang="es-ES" sz="1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==</a:t>
            </a:r>
            <a:r>
              <a:rPr lang="es-ES" sz="1800" dirty="0">
                <a:latin typeface="Verdana"/>
                <a:ea typeface="Verdana"/>
              </a:rPr>
              <a:t>, que significa igualdad entre dos valores. Otros operadores lógicos de uso común son:</a:t>
            </a:r>
          </a:p>
          <a:p>
            <a:endParaRPr lang="es-ES" sz="1800"/>
          </a:p>
          <a:p>
            <a:r>
              <a:rPr lang="es-ES" sz="1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!=</a:t>
            </a:r>
            <a:r>
              <a:rPr lang="es-ES" sz="1800" dirty="0">
                <a:latin typeface="Verdana"/>
                <a:ea typeface="Verdana"/>
              </a:rPr>
              <a:t> distinto a</a:t>
            </a:r>
          </a:p>
          <a:p>
            <a:r>
              <a:rPr lang="es-ES" sz="1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&gt;, &gt;=</a:t>
            </a:r>
            <a:r>
              <a:rPr lang="es-ES" sz="1800" dirty="0">
                <a:latin typeface="Verdana"/>
                <a:ea typeface="Verdana"/>
              </a:rPr>
              <a:t> mayor a y mayor o igual a</a:t>
            </a:r>
          </a:p>
          <a:p>
            <a:r>
              <a:rPr lang="es-ES" sz="1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&lt;, &lt;=</a:t>
            </a:r>
            <a:r>
              <a:rPr lang="es-ES" sz="1800" dirty="0">
                <a:latin typeface="Verdana"/>
                <a:ea typeface="Verdana"/>
              </a:rPr>
              <a:t> menor y menor o igual a</a:t>
            </a:r>
          </a:p>
          <a:p>
            <a:r>
              <a:rPr lang="es-ES" sz="1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%in%</a:t>
            </a:r>
            <a:r>
              <a:rPr lang="es-ES" sz="1800" dirty="0">
                <a:latin typeface="Verdana"/>
                <a:ea typeface="Verdana"/>
              </a:rPr>
              <a:t> pertenece al conjunto</a:t>
            </a:r>
          </a:p>
          <a:p>
            <a:endParaRPr lang="es-ES" sz="1800"/>
          </a:p>
          <a:p>
            <a:r>
              <a:rPr lang="es-ES" sz="1800" dirty="0">
                <a:latin typeface="Verdana"/>
                <a:ea typeface="Verdana"/>
              </a:rPr>
              <a:t>Probemos algunas de estas condiciones:</a:t>
            </a:r>
          </a:p>
          <a:p>
            <a:endParaRPr lang="es-E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latin typeface="Verdana"/>
                <a:ea typeface="Verdana"/>
              </a:rPr>
              <a:t>Personas con 41 o más años</a:t>
            </a:r>
            <a:r>
              <a:rPr lang="es-ES" sz="1800" dirty="0">
                <a:latin typeface="Verdana"/>
                <a:ea typeface="Verdana"/>
              </a:rPr>
              <a:t>:</a:t>
            </a:r>
          </a:p>
          <a:p>
            <a:endParaRPr lang="es-ES" sz="1800"/>
          </a:p>
          <a:p>
            <a:r>
              <a:rPr lang="es-ES" sz="1800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hospital %&gt;% </a:t>
            </a:r>
            <a:r>
              <a:rPr lang="es-ES" sz="18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filter</a:t>
            </a:r>
            <a:r>
              <a:rPr lang="es-ES" sz="1800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(Edad &gt;= 41) %&gt;% </a:t>
            </a:r>
            <a:r>
              <a:rPr lang="es-ES" sz="18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slice_head</a:t>
            </a:r>
            <a:r>
              <a:rPr lang="es-ES" sz="1800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(n = 4)</a:t>
            </a:r>
            <a:endParaRPr lang="es-ES" sz="1400">
              <a:solidFill>
                <a:schemeClr val="tx1">
                  <a:lumMod val="40000"/>
                  <a:lumOff val="60000"/>
                </a:schemeClr>
              </a:solidFill>
              <a:latin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510" y="2480945"/>
            <a:ext cx="5394325" cy="191135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1FADF1D-7780-559B-2E0F-437B1AA12D05}"/>
              </a:ext>
            </a:extLst>
          </p:cNvPr>
          <p:cNvSpPr/>
          <p:nvPr/>
        </p:nvSpPr>
        <p:spPr>
          <a:xfrm>
            <a:off x="509772" y="5809500"/>
            <a:ext cx="7753163" cy="64585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53629" y="495629"/>
            <a:ext cx="10888408" cy="172301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2000" dirty="0" err="1">
                <a:latin typeface="Verdana"/>
                <a:ea typeface="Verdana"/>
              </a:rPr>
              <a:t>Probemos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algunas</a:t>
            </a:r>
            <a:r>
              <a:rPr lang="en-US" sz="2000" dirty="0">
                <a:latin typeface="Verdana"/>
                <a:ea typeface="Verdana"/>
              </a:rPr>
              <a:t> de </a:t>
            </a:r>
            <a:r>
              <a:rPr lang="en-US" sz="2000" dirty="0" err="1">
                <a:latin typeface="Verdana"/>
                <a:ea typeface="Verdana"/>
              </a:rPr>
              <a:t>estas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condiciones</a:t>
            </a:r>
            <a:r>
              <a:rPr lang="en-US" sz="2000" dirty="0">
                <a:latin typeface="Verdana"/>
                <a:ea typeface="Verdana"/>
              </a:rPr>
              <a:t>:</a:t>
            </a:r>
          </a:p>
          <a:p>
            <a:endParaRPr lang="en-US" sz="18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/>
                <a:ea typeface="Verdana"/>
              </a:rPr>
              <a:t>Personas de Austin o Boston</a:t>
            </a:r>
            <a:r>
              <a:rPr lang="en-US" sz="1800" dirty="0">
                <a:latin typeface="Verdana"/>
                <a:ea typeface="Verdana"/>
              </a:rPr>
              <a:t>:</a:t>
            </a:r>
          </a:p>
          <a:p>
            <a:endParaRPr lang="en-US" sz="1800"/>
          </a:p>
          <a:p>
            <a:endParaRPr lang="en-US" sz="1800">
              <a:latin typeface="Verdana"/>
              <a:ea typeface="Verdana"/>
            </a:endParaRPr>
          </a:p>
          <a:p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hospital %&gt;% filter(Ciudad %</a:t>
            </a:r>
            <a:r>
              <a:rPr lang="en-US" sz="1800" b="1" dirty="0">
                <a:solidFill>
                  <a:srgbClr val="333333"/>
                </a:solidFill>
                <a:latin typeface="Consolas"/>
                <a:ea typeface="Verdana"/>
              </a:rPr>
              <a:t>in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% c(</a:t>
            </a:r>
            <a:r>
              <a:rPr lang="en-US" sz="1800" dirty="0">
                <a:solidFill>
                  <a:srgbClr val="DD1144"/>
                </a:solidFill>
                <a:latin typeface="Consolas"/>
                <a:ea typeface="Verdana"/>
              </a:rPr>
              <a:t>'Austin'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n-US" sz="1800" dirty="0">
                <a:solidFill>
                  <a:srgbClr val="DD1144"/>
                </a:solidFill>
                <a:latin typeface="Consolas"/>
                <a:ea typeface="Verdana"/>
              </a:rPr>
              <a:t>'Boston'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)) %&gt;% </a:t>
            </a:r>
            <a:r>
              <a:rPr lang="en-US" sz="1800" dirty="0" err="1">
                <a:solidFill>
                  <a:srgbClr val="333333"/>
                </a:solidFill>
                <a:latin typeface="Consolas"/>
                <a:ea typeface="Verdana"/>
              </a:rPr>
              <a:t>slice_head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(n = </a:t>
            </a:r>
            <a:r>
              <a:rPr lang="en-US" sz="1800" dirty="0">
                <a:solidFill>
                  <a:srgbClr val="008080"/>
                </a:solidFill>
                <a:latin typeface="Consolas"/>
                <a:ea typeface="Verdana"/>
              </a:rPr>
              <a:t>4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n-US" sz="1800" dirty="0">
              <a:latin typeface="Consolas"/>
              <a:ea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filter</a:t>
            </a:r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95" y="3293110"/>
            <a:ext cx="6353175" cy="2105025"/>
          </a:xfrm>
          <a:prstGeom prst="rect">
            <a:avLst/>
          </a:prstGeom>
        </p:spPr>
      </p:pic>
      <p:sp>
        <p:nvSpPr>
          <p:cNvPr id="9" name="Marcador de texto 5"/>
          <p:cNvSpPr>
            <a:spLocks noGrp="1"/>
          </p:cNvSpPr>
          <p:nvPr/>
        </p:nvSpPr>
        <p:spPr>
          <a:xfrm>
            <a:off x="-138" y="71133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0</a:t>
            </a:r>
            <a:r>
              <a:rPr lang="es-MX" altLang="es-CL">
                <a:latin typeface="Verdana"/>
                <a:ea typeface="Verdana"/>
              </a:rPr>
              <a:t>4</a:t>
            </a:r>
            <a:r>
              <a:rPr lang="es-CL">
                <a:latin typeface="Verdana"/>
                <a:ea typeface="Verdana"/>
              </a:rPr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C17804E-2D6B-69EF-B259-085355C54070}"/>
              </a:ext>
            </a:extLst>
          </p:cNvPr>
          <p:cNvSpPr/>
          <p:nvPr/>
        </p:nvSpPr>
        <p:spPr>
          <a:xfrm>
            <a:off x="579045" y="2395344"/>
            <a:ext cx="10058955" cy="64585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51724" y="493089"/>
            <a:ext cx="10888408" cy="172301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2000" dirty="0" err="1">
                <a:latin typeface="Verdana"/>
                <a:ea typeface="Verdana"/>
              </a:rPr>
              <a:t>Probemos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algunas</a:t>
            </a:r>
            <a:r>
              <a:rPr lang="en-US" sz="2000" dirty="0">
                <a:latin typeface="Verdana"/>
                <a:ea typeface="Verdana"/>
              </a:rPr>
              <a:t> de </a:t>
            </a:r>
            <a:r>
              <a:rPr lang="en-US" sz="2000" dirty="0" err="1">
                <a:latin typeface="Verdana"/>
                <a:ea typeface="Verdana"/>
              </a:rPr>
              <a:t>estas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condiciones</a:t>
            </a:r>
            <a:r>
              <a:rPr lang="en-US" sz="2000" dirty="0">
                <a:latin typeface="Verdana"/>
                <a:ea typeface="Verdana"/>
              </a:rPr>
              <a:t>:</a:t>
            </a:r>
          </a:p>
          <a:p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/>
                <a:ea typeface="Verdana"/>
              </a:rPr>
              <a:t>Personas </a:t>
            </a:r>
            <a:r>
              <a:rPr lang="en-US" sz="1800" b="1" dirty="0" err="1">
                <a:latin typeface="Verdana"/>
                <a:ea typeface="Verdana"/>
              </a:rPr>
              <a:t>cuyo</a:t>
            </a:r>
            <a:r>
              <a:rPr lang="en-US" sz="1800" b="1" dirty="0">
                <a:latin typeface="Verdana"/>
                <a:ea typeface="Verdana"/>
              </a:rPr>
              <a:t> </a:t>
            </a:r>
            <a:r>
              <a:rPr lang="en-US" sz="1800" b="1" dirty="0" err="1">
                <a:latin typeface="Verdana"/>
                <a:ea typeface="Verdana"/>
              </a:rPr>
              <a:t>sexo</a:t>
            </a:r>
            <a:r>
              <a:rPr lang="en-US" sz="1800" b="1" dirty="0">
                <a:latin typeface="Verdana"/>
                <a:ea typeface="Verdana"/>
              </a:rPr>
              <a:t> no es </a:t>
            </a:r>
            <a:r>
              <a:rPr lang="en-US" sz="1800" b="1" dirty="0" err="1">
                <a:latin typeface="Verdana"/>
                <a:ea typeface="Verdana"/>
              </a:rPr>
              <a:t>masculino</a:t>
            </a:r>
            <a:r>
              <a:rPr lang="en-US" sz="1800" dirty="0">
                <a:latin typeface="Verdana"/>
                <a:ea typeface="Verdana"/>
              </a:rPr>
              <a:t>:</a:t>
            </a:r>
          </a:p>
          <a:p>
            <a:endParaRPr lang="en-US" sz="1800"/>
          </a:p>
          <a:p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 hospital %&gt;% filter(Genero != </a:t>
            </a:r>
            <a:r>
              <a:rPr lang="en-US" sz="1800" dirty="0">
                <a:solidFill>
                  <a:srgbClr val="DD1144"/>
                </a:solidFill>
                <a:latin typeface="Consolas"/>
                <a:ea typeface="Verdana"/>
              </a:rPr>
              <a:t>'Male'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) %&gt;% </a:t>
            </a:r>
            <a:r>
              <a:rPr lang="en-US" sz="1800" dirty="0" err="1">
                <a:solidFill>
                  <a:srgbClr val="333333"/>
                </a:solidFill>
                <a:latin typeface="Consolas"/>
                <a:ea typeface="Verdana"/>
              </a:rPr>
              <a:t>slice_head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(n = </a:t>
            </a:r>
            <a:r>
              <a:rPr lang="en-US" sz="1800" dirty="0">
                <a:solidFill>
                  <a:srgbClr val="008080"/>
                </a:solidFill>
                <a:latin typeface="Consolas"/>
                <a:ea typeface="Verdana"/>
              </a:rPr>
              <a:t>4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n-US" sz="1800" dirty="0">
              <a:latin typeface="Consolas"/>
              <a:ea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filter</a:t>
            </a:r>
            <a:endParaRPr lang="es-E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MX" altLang="en-US">
                <a:latin typeface="Verdana"/>
                <a:ea typeface="Verdana"/>
              </a:rPr>
              <a:t>04.</a:t>
            </a:r>
            <a:endParaRPr lang="es-MX" altLang="en-US" sz="1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95" y="3734435"/>
            <a:ext cx="6353175" cy="21621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3EFD3C0-6B7F-B23D-F977-D82738C78BD1}"/>
              </a:ext>
            </a:extLst>
          </p:cNvPr>
          <p:cNvSpPr/>
          <p:nvPr/>
        </p:nvSpPr>
        <p:spPr>
          <a:xfrm>
            <a:off x="805723" y="2071800"/>
            <a:ext cx="7578876" cy="4542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5835636" y="1713473"/>
            <a:ext cx="5692058" cy="482251"/>
          </a:xfrm>
        </p:spPr>
        <p:txBody>
          <a:bodyPr>
            <a:normAutofit/>
          </a:bodyPr>
          <a:lstStyle/>
          <a:p>
            <a:r>
              <a:rPr lang="es-MX" altLang="es-CL">
                <a:latin typeface="Verdana" panose="020B0604030504040204"/>
                <a:ea typeface="Verdana" panose="020B0604030504040204"/>
              </a:rPr>
              <a:t>Trabajo básico con filas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5835635" y="2480726"/>
            <a:ext cx="5692057" cy="482400"/>
          </a:xfrm>
        </p:spPr>
        <p:txBody>
          <a:bodyPr>
            <a:normAutofit/>
          </a:bodyPr>
          <a:lstStyle/>
          <a:p>
            <a:r>
              <a:rPr lang="es-MX" altLang="es-CL" err="1">
                <a:latin typeface="Verdana" panose="020B0604030504040204"/>
                <a:ea typeface="Verdana" panose="020B0604030504040204"/>
              </a:rPr>
              <a:t>Slicing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0"/>
          </p:nvPr>
        </p:nvSpPr>
        <p:spPr>
          <a:xfrm>
            <a:off x="4782132" y="1713324"/>
            <a:ext cx="1053503" cy="482400"/>
          </a:xfrm>
        </p:spPr>
        <p:txBody>
          <a:bodyPr/>
          <a:lstStyle/>
          <a:p>
            <a:r>
              <a:rPr lang="es-CL"/>
              <a:t>01.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1"/>
          </p:nvPr>
        </p:nvSpPr>
        <p:spPr>
          <a:xfrm>
            <a:off x="4782132" y="2480726"/>
            <a:ext cx="1053503" cy="482400"/>
          </a:xfrm>
        </p:spPr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/>
              <a:t>Contenidos</a:t>
            </a:r>
          </a:p>
        </p:txBody>
      </p:sp>
      <p:sp>
        <p:nvSpPr>
          <p:cNvPr id="6" name="Marcador de texto 3"/>
          <p:cNvSpPr txBox="1"/>
          <p:nvPr/>
        </p:nvSpPr>
        <p:spPr>
          <a:xfrm>
            <a:off x="5823912" y="3195834"/>
            <a:ext cx="5692057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CL">
                <a:latin typeface="Verdana" panose="020B0604030504040204"/>
                <a:ea typeface="Verdana" panose="020B0604030504040204"/>
              </a:rPr>
              <a:t>Paréntesis: operador pipe (%&gt;%)</a:t>
            </a:r>
          </a:p>
        </p:txBody>
      </p:sp>
      <p:sp>
        <p:nvSpPr>
          <p:cNvPr id="12" name="Marcador de texto 8"/>
          <p:cNvSpPr txBox="1"/>
          <p:nvPr/>
        </p:nvSpPr>
        <p:spPr>
          <a:xfrm>
            <a:off x="4782132" y="3899219"/>
            <a:ext cx="1053503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 panose="020B0604030504040204"/>
                <a:ea typeface="Verdana" panose="020B0604030504040204"/>
              </a:rPr>
              <a:t>04.</a:t>
            </a:r>
          </a:p>
        </p:txBody>
      </p:sp>
      <p:sp>
        <p:nvSpPr>
          <p:cNvPr id="13" name="Marcador de texto 3"/>
          <p:cNvSpPr txBox="1"/>
          <p:nvPr/>
        </p:nvSpPr>
        <p:spPr>
          <a:xfrm>
            <a:off x="5835634" y="3899218"/>
            <a:ext cx="5692057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ES"/>
              <a:t>Filter</a:t>
            </a:r>
          </a:p>
        </p:txBody>
      </p:sp>
      <p:sp>
        <p:nvSpPr>
          <p:cNvPr id="5" name="Marcador de texto 8">
            <a:extLst>
              <a:ext uri="{FF2B5EF4-FFF2-40B4-BE49-F238E27FC236}">
                <a16:creationId xmlns:a16="http://schemas.microsoft.com/office/drawing/2014/main" id="{E4E8CD93-95B5-7310-6C75-C1119406A87C}"/>
              </a:ext>
            </a:extLst>
          </p:cNvPr>
          <p:cNvSpPr txBox="1"/>
          <p:nvPr/>
        </p:nvSpPr>
        <p:spPr>
          <a:xfrm>
            <a:off x="4782132" y="3190693"/>
            <a:ext cx="1053503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 panose="020B0604030504040204"/>
                <a:ea typeface="Verdana" panose="020B0604030504040204"/>
              </a:rPr>
              <a:t>03.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2014" y="406397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latin typeface="Verdana"/>
                <a:ea typeface="Verdana"/>
                <a:sym typeface="+mn-ea"/>
              </a:rPr>
              <a:t>Filter y </a:t>
            </a:r>
            <a:r>
              <a:rPr lang="en-US" err="1">
                <a:latin typeface="Verdana"/>
                <a:ea typeface="Verdana"/>
                <a:sym typeface="+mn-ea"/>
              </a:rPr>
              <a:t>operadores</a:t>
            </a:r>
            <a:r>
              <a:rPr lang="en-US">
                <a:latin typeface="Verdana"/>
                <a:ea typeface="Verdana"/>
                <a:sym typeface="+mn-ea"/>
              </a:rPr>
              <a:t> </a:t>
            </a:r>
            <a:r>
              <a:rPr lang="en-US" err="1">
                <a:latin typeface="Verdana"/>
                <a:ea typeface="Verdana"/>
                <a:sym typeface="+mn-ea"/>
              </a:rPr>
              <a:t>lógicos</a:t>
            </a:r>
            <a:endParaRPr lang="en-US" err="1">
              <a:latin typeface="Verdana"/>
              <a:ea typeface="Verdana"/>
            </a:endParaRPr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51840" y="1313180"/>
            <a:ext cx="10888345" cy="3217545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1500" dirty="0">
                <a:latin typeface="Verdana"/>
                <a:ea typeface="Verdana"/>
              </a:rPr>
              <a:t>También podríamos querer que se cumpla más de una condición o bien alguna condición de varias. Para esto tenemos los operadores lógicos </a:t>
            </a:r>
            <a:r>
              <a:rPr lang="es-CL" sz="1500" b="1" dirty="0">
                <a:latin typeface="Verdana"/>
                <a:ea typeface="Verdana"/>
              </a:rPr>
              <a:t>"&amp;" y "|"</a:t>
            </a:r>
            <a:r>
              <a:rPr lang="es-CL" sz="1500" dirty="0">
                <a:latin typeface="Verdana"/>
                <a:ea typeface="Verdana"/>
              </a:rPr>
              <a:t>:</a:t>
            </a:r>
          </a:p>
          <a:p>
            <a:endParaRPr lang="en-US" sz="1500"/>
          </a:p>
          <a:p>
            <a:r>
              <a:rPr lang="en-US" sz="1500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condicion1 &amp; condicion2</a:t>
            </a:r>
            <a:r>
              <a:rPr lang="en-US" sz="1500" dirty="0">
                <a:latin typeface="Verdana"/>
                <a:ea typeface="Verdana"/>
              </a:rPr>
              <a:t> </a:t>
            </a:r>
            <a:r>
              <a:rPr lang="en-US" sz="1500" err="1">
                <a:latin typeface="Verdana"/>
                <a:ea typeface="Verdana"/>
              </a:rPr>
              <a:t>operador</a:t>
            </a:r>
            <a:r>
              <a:rPr lang="en-US" sz="1500" dirty="0">
                <a:latin typeface="Verdana"/>
                <a:ea typeface="Verdana"/>
              </a:rPr>
              <a:t> "y", </a:t>
            </a:r>
            <a:r>
              <a:rPr lang="en-US" sz="1500" err="1">
                <a:latin typeface="Verdana"/>
                <a:ea typeface="Verdana"/>
              </a:rPr>
              <a:t>mantenemos</a:t>
            </a:r>
            <a:r>
              <a:rPr lang="en-US" sz="1500" dirty="0">
                <a:latin typeface="Verdana"/>
                <a:ea typeface="Verdana"/>
              </a:rPr>
              <a:t> </a:t>
            </a:r>
            <a:r>
              <a:rPr lang="en-US" sz="1500" err="1">
                <a:latin typeface="Verdana"/>
                <a:ea typeface="Verdana"/>
              </a:rPr>
              <a:t>filas</a:t>
            </a:r>
            <a:r>
              <a:rPr lang="en-US" sz="1500" dirty="0">
                <a:latin typeface="Verdana"/>
                <a:ea typeface="Verdana"/>
              </a:rPr>
              <a:t> que </a:t>
            </a:r>
            <a:r>
              <a:rPr lang="en-US" sz="1500" err="1">
                <a:latin typeface="Verdana"/>
                <a:ea typeface="Verdana"/>
              </a:rPr>
              <a:t>cumplen</a:t>
            </a:r>
            <a:r>
              <a:rPr lang="en-US" sz="1500" dirty="0">
                <a:latin typeface="Verdana"/>
                <a:ea typeface="Verdana"/>
              </a:rPr>
              <a:t> las dos </a:t>
            </a:r>
            <a:r>
              <a:rPr lang="en-US" sz="1500" err="1">
                <a:latin typeface="Verdana"/>
                <a:ea typeface="Verdana"/>
              </a:rPr>
              <a:t>condiciones</a:t>
            </a:r>
            <a:r>
              <a:rPr lang="en-US" sz="1500" dirty="0">
                <a:latin typeface="Verdana"/>
                <a:ea typeface="Verdana"/>
              </a:rPr>
              <a:t> al </a:t>
            </a:r>
            <a:r>
              <a:rPr lang="en-US" sz="1500" err="1">
                <a:latin typeface="Verdana"/>
                <a:ea typeface="Verdana"/>
              </a:rPr>
              <a:t>mismo</a:t>
            </a:r>
            <a:r>
              <a:rPr lang="en-US" sz="1500" dirty="0">
                <a:latin typeface="Verdana"/>
                <a:ea typeface="Verdana"/>
              </a:rPr>
              <a:t> </a:t>
            </a:r>
            <a:r>
              <a:rPr lang="en-US" sz="1500" err="1">
                <a:latin typeface="Verdana"/>
                <a:ea typeface="Verdana"/>
              </a:rPr>
              <a:t>tiempo</a:t>
            </a:r>
            <a:r>
              <a:rPr lang="en-US" sz="1500" dirty="0">
                <a:latin typeface="Verdana"/>
                <a:ea typeface="Verdana"/>
              </a:rPr>
              <a:t>.</a:t>
            </a:r>
          </a:p>
          <a:p>
            <a:r>
              <a:rPr lang="en-US" sz="1500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condicion1 | condicion2</a:t>
            </a:r>
            <a:r>
              <a:rPr lang="en-US" sz="1500" dirty="0">
                <a:latin typeface="Verdana"/>
                <a:ea typeface="Verdana"/>
              </a:rPr>
              <a:t> </a:t>
            </a:r>
            <a:r>
              <a:rPr lang="en-US" sz="1500" err="1">
                <a:latin typeface="Verdana"/>
                <a:ea typeface="Verdana"/>
              </a:rPr>
              <a:t>operador</a:t>
            </a:r>
            <a:r>
              <a:rPr lang="en-US" sz="1500" dirty="0">
                <a:latin typeface="Verdana"/>
                <a:ea typeface="Verdana"/>
              </a:rPr>
              <a:t> "o", </a:t>
            </a:r>
            <a:r>
              <a:rPr lang="en-US" sz="1500" err="1">
                <a:latin typeface="Verdana"/>
                <a:ea typeface="Verdana"/>
              </a:rPr>
              <a:t>mantenemos</a:t>
            </a:r>
            <a:r>
              <a:rPr lang="en-US" sz="1500" dirty="0">
                <a:latin typeface="Verdana"/>
                <a:ea typeface="Verdana"/>
              </a:rPr>
              <a:t> </a:t>
            </a:r>
            <a:r>
              <a:rPr lang="en-US" sz="1500" err="1">
                <a:latin typeface="Verdana"/>
                <a:ea typeface="Verdana"/>
              </a:rPr>
              <a:t>filas</a:t>
            </a:r>
            <a:r>
              <a:rPr lang="en-US" sz="1500" dirty="0">
                <a:latin typeface="Verdana"/>
                <a:ea typeface="Verdana"/>
              </a:rPr>
              <a:t> que </a:t>
            </a:r>
            <a:r>
              <a:rPr lang="en-US" sz="1500" err="1">
                <a:latin typeface="Verdana"/>
                <a:ea typeface="Verdana"/>
              </a:rPr>
              <a:t>cumplen</a:t>
            </a:r>
            <a:r>
              <a:rPr lang="en-US" sz="1500" dirty="0">
                <a:latin typeface="Verdana"/>
                <a:ea typeface="Verdana"/>
              </a:rPr>
              <a:t> </a:t>
            </a:r>
            <a:r>
              <a:rPr lang="en-US" sz="1500" err="1">
                <a:latin typeface="Verdana"/>
                <a:ea typeface="Verdana"/>
              </a:rPr>
              <a:t>cualquiera</a:t>
            </a:r>
            <a:r>
              <a:rPr lang="en-US" sz="1500" dirty="0">
                <a:latin typeface="Verdana"/>
                <a:ea typeface="Verdana"/>
              </a:rPr>
              <a:t> de las </a:t>
            </a:r>
            <a:r>
              <a:rPr lang="en-US" sz="1500" err="1">
                <a:latin typeface="Verdana"/>
                <a:ea typeface="Verdana"/>
              </a:rPr>
              <a:t>condiciones</a:t>
            </a:r>
            <a:r>
              <a:rPr lang="en-US" sz="1500" dirty="0">
                <a:latin typeface="Verdana"/>
                <a:ea typeface="Verdana"/>
              </a:rPr>
              <a:t>.</a:t>
            </a:r>
          </a:p>
          <a:p>
            <a:endParaRPr lang="en-US" sz="1500" b="1">
              <a:latin typeface="Verdana"/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Verdana"/>
                <a:ea typeface="Verdana"/>
              </a:rPr>
              <a:t>Hombres </a:t>
            </a:r>
            <a:r>
              <a:rPr lang="en-US" sz="1500" b="1" dirty="0" err="1">
                <a:latin typeface="Verdana"/>
                <a:ea typeface="Verdana"/>
              </a:rPr>
              <a:t>mayores</a:t>
            </a:r>
            <a:r>
              <a:rPr lang="en-US" sz="1500" b="1" dirty="0">
                <a:latin typeface="Verdana"/>
                <a:ea typeface="Verdana"/>
              </a:rPr>
              <a:t> de 64 </a:t>
            </a:r>
            <a:r>
              <a:rPr lang="en-US" sz="1500" b="1" dirty="0" err="1">
                <a:latin typeface="Verdana"/>
                <a:ea typeface="Verdana"/>
              </a:rPr>
              <a:t>años</a:t>
            </a:r>
            <a:r>
              <a:rPr lang="en-US" sz="1500" b="1" dirty="0">
                <a:latin typeface="Verdana"/>
                <a:ea typeface="Verdana"/>
              </a:rPr>
              <a:t>:</a:t>
            </a:r>
          </a:p>
          <a:p>
            <a:endParaRPr lang="en-US" sz="1800">
              <a:latin typeface="Consolas"/>
            </a:endParaRPr>
          </a:p>
          <a:p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hospital %&gt;% filter(Genero == </a:t>
            </a:r>
            <a:r>
              <a:rPr lang="en-US" sz="1800" dirty="0">
                <a:solidFill>
                  <a:srgbClr val="DD1144"/>
                </a:solidFill>
                <a:latin typeface="Consolas"/>
                <a:ea typeface="Verdana"/>
              </a:rPr>
              <a:t>'Male'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 &amp; </a:t>
            </a:r>
            <a:r>
              <a:rPr lang="en-US" sz="1800" dirty="0" err="1">
                <a:solidFill>
                  <a:srgbClr val="333333"/>
                </a:solidFill>
                <a:latin typeface="Consolas"/>
                <a:ea typeface="Verdana"/>
              </a:rPr>
              <a:t>Edad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 &gt; </a:t>
            </a:r>
            <a:r>
              <a:rPr lang="en-US" sz="1800" dirty="0">
                <a:solidFill>
                  <a:srgbClr val="008080"/>
                </a:solidFill>
                <a:latin typeface="Consolas"/>
                <a:ea typeface="Verdana"/>
              </a:rPr>
              <a:t>64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n-US" dirty="0">
              <a:latin typeface="Consola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filter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MX" altLang="en-US">
                <a:latin typeface="Verdana"/>
                <a:ea typeface="Verdana"/>
              </a:rPr>
              <a:t>04.</a:t>
            </a:r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35" y="4528185"/>
            <a:ext cx="6457950" cy="21336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6F8B8C7-B57F-AFDC-248F-30EB7893A072}"/>
              </a:ext>
            </a:extLst>
          </p:cNvPr>
          <p:cNvSpPr/>
          <p:nvPr/>
        </p:nvSpPr>
        <p:spPr>
          <a:xfrm>
            <a:off x="686970" y="3991644"/>
            <a:ext cx="6381448" cy="4542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51840" y="587744"/>
            <a:ext cx="10762848" cy="1722755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sz="2000" b="1" dirty="0">
                <a:latin typeface="Verdana"/>
                <a:ea typeface="Verdana"/>
              </a:rPr>
              <a:t>Mujeres </a:t>
            </a:r>
            <a:r>
              <a:rPr lang="en-US" sz="2000" b="1" dirty="0" err="1">
                <a:latin typeface="Verdana"/>
                <a:ea typeface="Verdana"/>
              </a:rPr>
              <a:t>en</a:t>
            </a:r>
            <a:r>
              <a:rPr lang="en-US" sz="2000" b="1" dirty="0">
                <a:latin typeface="Verdana"/>
                <a:ea typeface="Verdana"/>
              </a:rPr>
              <a:t> Dallas o Boston:</a:t>
            </a:r>
            <a:endParaRPr lang="es-ES" dirty="0"/>
          </a:p>
          <a:p>
            <a:endParaRPr lang="en-US" sz="1800"/>
          </a:p>
          <a:p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hospital %&gt;% filter(Genero == </a:t>
            </a:r>
            <a:r>
              <a:rPr lang="en-US" sz="1800" dirty="0">
                <a:solidFill>
                  <a:srgbClr val="DD1144"/>
                </a:solidFill>
                <a:latin typeface="Consolas"/>
                <a:ea typeface="Verdana"/>
              </a:rPr>
              <a:t>'Female'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 &amp; (Ciudad == </a:t>
            </a:r>
            <a:r>
              <a:rPr lang="en-US" sz="1800" dirty="0">
                <a:solidFill>
                  <a:srgbClr val="DD1144"/>
                </a:solidFill>
                <a:latin typeface="Consolas"/>
                <a:ea typeface="Verdana"/>
              </a:rPr>
              <a:t>'Dallas'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 | Ciudad == </a:t>
            </a:r>
            <a:r>
              <a:rPr lang="en-US" sz="1800" dirty="0">
                <a:solidFill>
                  <a:srgbClr val="DD1144"/>
                </a:solidFill>
                <a:latin typeface="Consolas"/>
                <a:ea typeface="Verdana"/>
              </a:rPr>
              <a:t>'Boston'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))</a:t>
            </a:r>
            <a:endParaRPr lang="en-US" sz="1800" dirty="0">
              <a:latin typeface="Consolas"/>
              <a:ea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filter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MX" altLang="en-US">
                <a:latin typeface="Verdana"/>
                <a:ea typeface="Verdana"/>
              </a:rPr>
              <a:t>04.</a:t>
            </a:r>
            <a:endParaRPr lang="es-MX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395" y="2538730"/>
            <a:ext cx="8102600" cy="266954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81CE768-445F-E001-83EB-EB030B4483CD}"/>
              </a:ext>
            </a:extLst>
          </p:cNvPr>
          <p:cNvSpPr/>
          <p:nvPr/>
        </p:nvSpPr>
        <p:spPr>
          <a:xfrm>
            <a:off x="657282" y="1369176"/>
            <a:ext cx="10626876" cy="4542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51840" y="697732"/>
            <a:ext cx="10507345" cy="1722755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sz="2000" b="1" dirty="0">
                <a:latin typeface="Verdana"/>
                <a:ea typeface="Verdana"/>
              </a:rPr>
              <a:t>Mujeres </a:t>
            </a:r>
            <a:r>
              <a:rPr lang="en-US" sz="2000" b="1" dirty="0" err="1">
                <a:latin typeface="Verdana"/>
                <a:ea typeface="Verdana"/>
              </a:rPr>
              <a:t>en</a:t>
            </a:r>
            <a:r>
              <a:rPr lang="en-US" sz="2000" b="1" dirty="0">
                <a:latin typeface="Verdana"/>
                <a:ea typeface="Verdana"/>
              </a:rPr>
              <a:t> Dallas o Boston:</a:t>
            </a:r>
            <a:endParaRPr lang="es-ES" dirty="0"/>
          </a:p>
          <a:p>
            <a:endParaRPr lang="en-US" sz="1800">
              <a:latin typeface="Consolas"/>
            </a:endParaRPr>
          </a:p>
          <a:p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hospital %&gt;% filter((Genero == </a:t>
            </a:r>
            <a:r>
              <a:rPr lang="en-US" sz="1800" dirty="0">
                <a:solidFill>
                  <a:srgbClr val="DD1144"/>
                </a:solidFill>
                <a:latin typeface="Consolas"/>
                <a:ea typeface="Verdana"/>
              </a:rPr>
              <a:t>'Female'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 &amp; Ciudad == </a:t>
            </a:r>
            <a:r>
              <a:rPr lang="en-US" sz="1800" dirty="0">
                <a:solidFill>
                  <a:srgbClr val="DD1144"/>
                </a:solidFill>
                <a:latin typeface="Consolas"/>
                <a:ea typeface="Verdana"/>
              </a:rPr>
              <a:t>'Dallas'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) | Ciudad == </a:t>
            </a:r>
            <a:r>
              <a:rPr lang="en-US" sz="1800" dirty="0">
                <a:solidFill>
                  <a:srgbClr val="DD1144"/>
                </a:solidFill>
                <a:latin typeface="Consolas"/>
                <a:ea typeface="Verdana"/>
              </a:rPr>
              <a:t>'Boston'</a:t>
            </a:r>
            <a:r>
              <a:rPr lang="en-US" sz="1800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n-US" sz="1800">
              <a:latin typeface="Consolas"/>
              <a:ea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filter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MX" altLang="en-US">
                <a:latin typeface="Verdana"/>
                <a:ea typeface="Verdana"/>
              </a:rPr>
              <a:t>04.</a:t>
            </a:r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08" y="2680425"/>
            <a:ext cx="7873365" cy="27070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60BBDCA-307D-C859-9E2F-6F19DABD2FB4}"/>
              </a:ext>
            </a:extLst>
          </p:cNvPr>
          <p:cNvSpPr/>
          <p:nvPr/>
        </p:nvSpPr>
        <p:spPr>
          <a:xfrm>
            <a:off x="696867" y="1487929"/>
            <a:ext cx="10626876" cy="4542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/>
          </a:bodyPr>
          <a:lstStyle/>
          <a:p>
            <a:r>
              <a:rPr lang="es-CL" sz="3600"/>
              <a:t>Trabajo básico con filas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 panose="020B0604030504040204"/>
                <a:ea typeface="Verdana" panose="020B0604030504040204"/>
              </a:rPr>
              <a:t>01.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41"/>
          </p:nvPr>
        </p:nvSpPr>
        <p:spPr>
          <a:xfrm>
            <a:off x="892943" y="1199588"/>
            <a:ext cx="10617835" cy="421132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2000">
                <a:latin typeface="Verdana"/>
                <a:ea typeface="Verdana"/>
              </a:rPr>
              <a:t>Una vez logramos cargar los datos con los que trabajamos, vamos a querer explorarlos, cortarlos, modificarlos. Para estas tareas, utilizaremos el </a:t>
            </a:r>
            <a:r>
              <a:rPr lang="es-CL" sz="2000" b="1">
                <a:latin typeface="Verdana"/>
                <a:ea typeface="Verdana"/>
              </a:rPr>
              <a:t>paquete </a:t>
            </a:r>
            <a:r>
              <a:rPr lang="es-CL" sz="2000" b="1" err="1">
                <a:latin typeface="Verdana"/>
                <a:ea typeface="Verdana"/>
              </a:rPr>
              <a:t>dplyr</a:t>
            </a:r>
            <a:r>
              <a:rPr lang="es-CL" sz="2000">
                <a:latin typeface="Verdana"/>
                <a:ea typeface="Verdana"/>
              </a:rPr>
              <a:t>:</a:t>
            </a:r>
          </a:p>
          <a:p>
            <a:endParaRPr lang="es-CL" sz="1800">
              <a:latin typeface="Verdana" panose="020B0604030504040204"/>
            </a:endParaRPr>
          </a:p>
          <a:p>
            <a:endParaRPr lang="es-CL" sz="1800">
              <a:latin typeface="Verdana" panose="020B0604030504040204"/>
            </a:endParaRPr>
          </a:p>
          <a:p>
            <a:endParaRPr lang="es-CL" sz="1800">
              <a:latin typeface="Verdana" panose="020B0604030504040204"/>
            </a:endParaRPr>
          </a:p>
          <a:p>
            <a:endParaRPr lang="es-CL" sz="1800">
              <a:latin typeface="Verdana" panose="020B0604030504040204"/>
            </a:endParaRPr>
          </a:p>
          <a:p>
            <a:endParaRPr lang="es-CL" sz="1800"/>
          </a:p>
          <a:p>
            <a:endParaRPr lang="es-CL" sz="1800"/>
          </a:p>
          <a:p>
            <a:endParaRPr lang="es-CL" sz="1800">
              <a:latin typeface="Verdana"/>
              <a:ea typeface="Verdana"/>
            </a:endParaRPr>
          </a:p>
          <a:p>
            <a:r>
              <a:rPr lang="es-CL" sz="2000">
                <a:latin typeface="Verdana"/>
                <a:ea typeface="Verdana"/>
              </a:rPr>
              <a:t>Para esta cápsula nos centraremos en la familia de funciones </a:t>
            </a:r>
            <a:r>
              <a:rPr lang="es-CL" sz="2000" b="1" err="1">
                <a:latin typeface="Verdana"/>
                <a:ea typeface="Verdana"/>
              </a:rPr>
              <a:t>slice</a:t>
            </a:r>
            <a:r>
              <a:rPr lang="es-CL" sz="2000">
                <a:latin typeface="Verdana"/>
                <a:ea typeface="Verdana"/>
              </a:rPr>
              <a:t> y en la función </a:t>
            </a:r>
            <a:r>
              <a:rPr lang="es-CL" sz="2000" b="1">
                <a:latin typeface="Verdana"/>
                <a:ea typeface="Verdana"/>
              </a:rPr>
              <a:t>filter</a:t>
            </a:r>
            <a:r>
              <a:rPr lang="es-CL" sz="2000">
                <a:latin typeface="Verdana"/>
                <a:ea typeface="Verdana"/>
              </a:rPr>
              <a:t>.</a:t>
            </a:r>
            <a:endParaRPr lang="es-CL" sz="200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MX">
                <a:latin typeface="Verdana"/>
                <a:ea typeface="Verdana"/>
              </a:rPr>
              <a:t>Trabajo básico con filas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</a:t>
            </a:r>
            <a:r>
              <a:rPr lang="es-MX" altLang="es-CL">
                <a:latin typeface="Verdana"/>
                <a:ea typeface="Verdana"/>
              </a:rPr>
              <a:t>1</a:t>
            </a:r>
            <a:r>
              <a:rPr lang="es-CL">
                <a:latin typeface="Verdana"/>
                <a:ea typeface="Verdana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743" y="1813493"/>
            <a:ext cx="1687830" cy="1898650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5C04E860-A329-0B3C-3280-BC179F08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19" y="2057883"/>
            <a:ext cx="1609725" cy="165735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2BD2F78-F2FB-1026-6B85-FCA762BB2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775" y="2049902"/>
            <a:ext cx="1866900" cy="18192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/>
          </a:bodyPr>
          <a:lstStyle/>
          <a:p>
            <a:r>
              <a:rPr lang="es-CL" sz="6000">
                <a:latin typeface="Verdana" panose="020B0604030504040204"/>
                <a:ea typeface="Verdana" panose="020B0604030504040204"/>
              </a:rPr>
              <a:t>Slicing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 panose="020B0604030504040204"/>
                <a:ea typeface="Verdana" panose="020B0604030504040204"/>
              </a:rPr>
              <a:t>02.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750570" y="484505"/>
            <a:ext cx="10343515" cy="433608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2400" b="1">
                <a:latin typeface="Verdana"/>
                <a:ea typeface="Verdana"/>
              </a:rPr>
              <a:t>El slicing se refiere a seleccionar un subconjunto de los elementos de un objeto</a:t>
            </a:r>
          </a:p>
          <a:p>
            <a:endParaRPr lang="es-CL" sz="1800"/>
          </a:p>
          <a:p>
            <a:r>
              <a:rPr lang="es-CL" sz="1800">
                <a:latin typeface="Verdana"/>
                <a:ea typeface="Verdana"/>
              </a:rPr>
              <a:t>En nuestro caso, queremos seleccionar un número determinado de filas. Para ejemplificar, volvamos a cargar la tabla hospital.csv de la cápsula anterior. Aprovechamos de traducir las columnas al español:</a:t>
            </a:r>
          </a:p>
          <a:p>
            <a:endParaRPr lang="es-CL" sz="1800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s-CL" sz="1800" b="1" err="1">
                <a:solidFill>
                  <a:srgbClr val="333333"/>
                </a:solidFill>
                <a:latin typeface="Consolas"/>
                <a:ea typeface="Verdana"/>
              </a:rPr>
              <a:t>library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readr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sz="1800">
              <a:latin typeface="Consolas"/>
              <a:ea typeface="Verdana"/>
            </a:endParaRPr>
          </a:p>
          <a:p>
            <a:endParaRPr lang="es-CL" sz="1800">
              <a:solidFill>
                <a:srgbClr val="333333"/>
              </a:solidFill>
              <a:latin typeface="Consolas"/>
              <a:ea typeface="Verdana"/>
            </a:endParaRPr>
          </a:p>
          <a:p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hospital &lt;- 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read_csv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(file = 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"data/hospital.csv"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sz="1800">
              <a:latin typeface="Consolas"/>
              <a:ea typeface="Verdana"/>
            </a:endParaRPr>
          </a:p>
          <a:p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names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(hospital) = c(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'Numero'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'Ciudad'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'Genero'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'Edad'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'Ingreso'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'Enfermedad'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sz="1800">
              <a:latin typeface="Consolas"/>
              <a:ea typeface="Verdana"/>
            </a:endParaRPr>
          </a:p>
          <a:p>
            <a:endParaRPr lang="es-CL" sz="1800"/>
          </a:p>
          <a:p>
            <a:endParaRPr lang="es-CL" sz="1800">
              <a:latin typeface="Verdana"/>
              <a:ea typeface="Verdana"/>
            </a:endParaRPr>
          </a:p>
          <a:p>
            <a:r>
              <a:rPr lang="es-CL" sz="1800">
                <a:latin typeface="Verdana"/>
                <a:ea typeface="Verdana"/>
              </a:rPr>
              <a:t>Si quisiéramos imprimir la tabla, esto sería demandante para R, pues tiene 150.000 filas.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MX" err="1">
                <a:latin typeface="Verdana"/>
                <a:ea typeface="Verdana"/>
              </a:rPr>
              <a:t>Slicing</a:t>
            </a:r>
            <a:endParaRPr lang="es-ES" err="1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</a:t>
            </a:r>
            <a:r>
              <a:rPr lang="es-MX" altLang="es-CL">
                <a:latin typeface="Verdana"/>
                <a:ea typeface="Verdana"/>
              </a:rPr>
              <a:t>2</a:t>
            </a:r>
            <a:r>
              <a:rPr lang="es-CL">
                <a:latin typeface="Verdana"/>
                <a:ea typeface="Verdana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D230F98-2137-2239-1932-53100CC53FEB}"/>
              </a:ext>
            </a:extLst>
          </p:cNvPr>
          <p:cNvSpPr/>
          <p:nvPr/>
        </p:nvSpPr>
        <p:spPr>
          <a:xfrm>
            <a:off x="667178" y="3843202"/>
            <a:ext cx="6163733" cy="3948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F047EC-A323-B5BF-9E22-8D400FFF6505}"/>
              </a:ext>
            </a:extLst>
          </p:cNvPr>
          <p:cNvSpPr/>
          <p:nvPr/>
        </p:nvSpPr>
        <p:spPr>
          <a:xfrm>
            <a:off x="667177" y="4308318"/>
            <a:ext cx="10508123" cy="3948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699CC7-3A48-D50E-5134-F232AF93B58D}"/>
              </a:ext>
            </a:extLst>
          </p:cNvPr>
          <p:cNvSpPr/>
          <p:nvPr/>
        </p:nvSpPr>
        <p:spPr>
          <a:xfrm>
            <a:off x="667178" y="3091098"/>
            <a:ext cx="1928202" cy="3948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1176929" y="1975627"/>
            <a:ext cx="9841421" cy="430841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hospital %&gt;% </a:t>
            </a:r>
            <a:r>
              <a:rPr lang="es-CL" sz="1800" b="1" err="1">
                <a:solidFill>
                  <a:schemeClr val="accent2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slice_head</a:t>
            </a:r>
            <a:r>
              <a:rPr lang="es-CL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(n = 5)</a:t>
            </a:r>
            <a:endParaRPr lang="es-CL" sz="1800" b="1">
              <a:solidFill>
                <a:schemeClr val="accent2">
                  <a:lumMod val="60000"/>
                  <a:lumOff val="40000"/>
                </a:schemeClr>
              </a:solidFill>
              <a:latin typeface="Consolas"/>
              <a:ea typeface="Verdana"/>
            </a:endParaRPr>
          </a:p>
          <a:p>
            <a:endParaRPr lang="es-CL" sz="1800">
              <a:solidFill>
                <a:srgbClr val="333333"/>
              </a:solidFill>
              <a:latin typeface="Consolas"/>
              <a:ea typeface="Verdana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## # A 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/>
              </a:rPr>
              <a:t>tibble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: 5 × 6</a:t>
            </a:r>
            <a:endParaRPr lang="es-CL" sz="1800" dirty="0">
              <a:latin typeface="Consolas"/>
              <a:ea typeface="Verdana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##   Numero Ciudad Genero  Edad Ingreso Enfermedad</a:t>
            </a:r>
            <a:endParaRPr lang="es-CL" sz="1800" dirty="0">
              <a:latin typeface="Consolas"/>
              <a:ea typeface="Verdana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##   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&gt;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/>
              </a:rPr>
              <a:t>chr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&gt; 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/>
              </a:rPr>
              <a:t>chr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&gt; 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&gt;  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&gt; &lt;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/>
              </a:rPr>
              <a:t>chr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&gt;     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## 1      1 Dallas Male      41   40367 No        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## 2      2 Dallas Male      54   45084 No        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## 3      3 Dallas Male      42   52483 No        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## 4      4 Dallas Male      40   40941 No        </a:t>
            </a:r>
            <a:endParaRPr lang="es-CL" sz="1800" dirty="0">
              <a:latin typeface="Consolas"/>
            </a:endParaRPr>
          </a:p>
          <a:p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## 5      5 Dallas Male      46   50289 No</a:t>
            </a:r>
            <a:endParaRPr lang="es-CL" sz="1800" dirty="0">
              <a:ea typeface="Verdana"/>
            </a:endParaRPr>
          </a:p>
          <a:p>
            <a:endParaRPr lang="es-CL"/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MX" err="1">
                <a:latin typeface="Verdana"/>
                <a:ea typeface="Verdana"/>
              </a:rPr>
              <a:t>Slicing</a:t>
            </a:r>
            <a:endParaRPr lang="es-ES" err="1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</a:t>
            </a:r>
            <a:r>
              <a:rPr lang="es-MX" altLang="es-CL">
                <a:latin typeface="Verdana"/>
                <a:ea typeface="Verdana"/>
              </a:rPr>
              <a:t>2</a:t>
            </a:r>
            <a:r>
              <a:rPr lang="es-CL">
                <a:latin typeface="Verdana"/>
                <a:ea typeface="Verdana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0984C34-99AE-069B-AAC6-0C4EEFDC3F5F}"/>
              </a:ext>
            </a:extLst>
          </p:cNvPr>
          <p:cNvSpPr txBox="1"/>
          <p:nvPr/>
        </p:nvSpPr>
        <p:spPr>
          <a:xfrm>
            <a:off x="963880" y="696685"/>
            <a:ext cx="1046216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Verdana"/>
                <a:ea typeface="Verdana"/>
              </a:rPr>
              <a:t>Una </a:t>
            </a:r>
            <a:r>
              <a:rPr lang="en-US" sz="2000" b="1" dirty="0" err="1">
                <a:latin typeface="Verdana"/>
                <a:ea typeface="Verdana"/>
              </a:rPr>
              <a:t>alternativa</a:t>
            </a:r>
            <a:r>
              <a:rPr lang="en-US" sz="2000" b="1" dirty="0">
                <a:latin typeface="Verdana"/>
                <a:ea typeface="Verdana"/>
              </a:rPr>
              <a:t> para </a:t>
            </a:r>
            <a:r>
              <a:rPr lang="en-US" sz="2000" b="1" dirty="0" err="1">
                <a:latin typeface="Verdana"/>
                <a:ea typeface="Verdana"/>
              </a:rPr>
              <a:t>explorar</a:t>
            </a:r>
            <a:r>
              <a:rPr lang="en-US" sz="2000" b="1" dirty="0">
                <a:latin typeface="Verdana"/>
                <a:ea typeface="Verdana"/>
              </a:rPr>
              <a:t> las </a:t>
            </a:r>
            <a:r>
              <a:rPr lang="en-US" sz="2000" b="1" dirty="0" err="1">
                <a:latin typeface="Verdana"/>
                <a:ea typeface="Verdana"/>
              </a:rPr>
              <a:t>primeras</a:t>
            </a:r>
            <a:r>
              <a:rPr lang="en-US" sz="2000" b="1" dirty="0">
                <a:latin typeface="Verdana"/>
                <a:ea typeface="Verdana"/>
              </a:rPr>
              <a:t> </a:t>
            </a:r>
            <a:r>
              <a:rPr lang="en-US" sz="2000" b="1" dirty="0" err="1">
                <a:latin typeface="Verdana"/>
                <a:ea typeface="Verdana"/>
              </a:rPr>
              <a:t>filas</a:t>
            </a:r>
            <a:r>
              <a:rPr lang="en-US" sz="2000" b="1" dirty="0">
                <a:latin typeface="Verdana"/>
                <a:ea typeface="Verdana"/>
              </a:rPr>
              <a:t> de </a:t>
            </a:r>
            <a:r>
              <a:rPr lang="en-US" sz="2000" b="1" dirty="0" err="1">
                <a:latin typeface="Verdana"/>
                <a:ea typeface="Verdana"/>
              </a:rPr>
              <a:t>una</a:t>
            </a:r>
            <a:r>
              <a:rPr lang="en-US" sz="2000" b="1" dirty="0">
                <a:latin typeface="Verdana"/>
                <a:ea typeface="Verdana"/>
              </a:rPr>
              <a:t> </a:t>
            </a:r>
            <a:r>
              <a:rPr lang="en-US" sz="2000" b="1" dirty="0" err="1">
                <a:latin typeface="Verdana"/>
                <a:ea typeface="Verdana"/>
              </a:rPr>
              <a:t>tabla</a:t>
            </a:r>
            <a:r>
              <a:rPr lang="en-US" sz="2000" b="1" dirty="0">
                <a:latin typeface="Verdana"/>
                <a:ea typeface="Verdana"/>
              </a:rPr>
              <a:t> es usar la </a:t>
            </a:r>
            <a:r>
              <a:rPr lang="en-US" sz="2000" b="1" dirty="0" err="1">
                <a:latin typeface="Verdana"/>
                <a:ea typeface="Verdana"/>
              </a:rPr>
              <a:t>función</a:t>
            </a:r>
            <a:r>
              <a:rPr lang="en-US" sz="2000" b="1" dirty="0">
                <a:latin typeface="Verdana"/>
                <a:ea typeface="Verdana"/>
              </a:rPr>
              <a:t> </a:t>
            </a:r>
            <a:r>
              <a:rPr lang="en-US" sz="2000" b="1" dirty="0" err="1">
                <a:latin typeface="Verdana"/>
                <a:ea typeface="Verdana"/>
              </a:rPr>
              <a:t>slice_head</a:t>
            </a:r>
            <a:r>
              <a:rPr lang="en-US" sz="2000" b="1" dirty="0">
                <a:latin typeface="Verdana"/>
                <a:ea typeface="Verdana"/>
              </a:rPr>
              <a:t>(), que </a:t>
            </a:r>
            <a:r>
              <a:rPr lang="en-US" sz="2000" b="1" dirty="0" err="1">
                <a:latin typeface="Verdana"/>
                <a:ea typeface="Verdana"/>
              </a:rPr>
              <a:t>nos</a:t>
            </a:r>
            <a:r>
              <a:rPr lang="en-US" sz="2000" b="1" dirty="0">
                <a:latin typeface="Verdana"/>
                <a:ea typeface="Verdana"/>
              </a:rPr>
              <a:t> </a:t>
            </a:r>
            <a:r>
              <a:rPr lang="en-US" sz="2000" b="1" dirty="0" err="1">
                <a:latin typeface="Verdana"/>
                <a:ea typeface="Verdana"/>
              </a:rPr>
              <a:t>entrega</a:t>
            </a:r>
            <a:r>
              <a:rPr lang="en-US" sz="2000" b="1" dirty="0">
                <a:latin typeface="Verdana"/>
                <a:ea typeface="Verdana"/>
              </a:rPr>
              <a:t> </a:t>
            </a:r>
            <a:r>
              <a:rPr lang="en-US" sz="2000" b="1" dirty="0" err="1">
                <a:latin typeface="Verdana"/>
                <a:ea typeface="Verdana"/>
              </a:rPr>
              <a:t>los</a:t>
            </a:r>
            <a:r>
              <a:rPr lang="en-US" sz="2000" b="1" dirty="0">
                <a:latin typeface="Verdana"/>
                <a:ea typeface="Verdana"/>
              </a:rPr>
              <a:t> n </a:t>
            </a:r>
            <a:r>
              <a:rPr lang="en-US" sz="2000" b="1" dirty="0" err="1">
                <a:latin typeface="Verdana"/>
                <a:ea typeface="Verdana"/>
              </a:rPr>
              <a:t>primeros</a:t>
            </a:r>
            <a:r>
              <a:rPr lang="en-US" sz="2000" b="1" dirty="0">
                <a:latin typeface="Verdana"/>
                <a:ea typeface="Verdana"/>
              </a:rPr>
              <a:t> </a:t>
            </a:r>
            <a:r>
              <a:rPr lang="en-US" sz="2000" b="1" dirty="0" err="1">
                <a:latin typeface="Verdana"/>
                <a:ea typeface="Verdana"/>
              </a:rPr>
              <a:t>elementos</a:t>
            </a:r>
            <a:r>
              <a:rPr lang="en-US" sz="2000" b="1" dirty="0">
                <a:latin typeface="Verdana"/>
                <a:ea typeface="Verdana"/>
              </a:rPr>
              <a:t> de un </a:t>
            </a:r>
            <a:r>
              <a:rPr lang="en-US" sz="2000" b="1" dirty="0" err="1">
                <a:latin typeface="Verdana"/>
                <a:ea typeface="Verdana"/>
              </a:rPr>
              <a:t>dataframe</a:t>
            </a:r>
            <a:r>
              <a:rPr lang="en-US" sz="2000" b="1" dirty="0">
                <a:latin typeface="Verdana"/>
                <a:ea typeface="Verdana"/>
              </a:rPr>
              <a:t>:</a:t>
            </a:r>
            <a:endParaRPr lang="es-ES" dirty="0">
              <a:latin typeface="Verdana"/>
              <a:ea typeface="Verdana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858B51F-7790-481C-570B-60BCE8DB3661}"/>
              </a:ext>
            </a:extLst>
          </p:cNvPr>
          <p:cNvSpPr/>
          <p:nvPr/>
        </p:nvSpPr>
        <p:spPr>
          <a:xfrm>
            <a:off x="1082814" y="1972838"/>
            <a:ext cx="4085552" cy="3948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 fontScale="70000"/>
          </a:bodyPr>
          <a:lstStyle/>
          <a:p>
            <a:r>
              <a:rPr lang="es-CL" sz="6000">
                <a:latin typeface="Verdana" panose="020B0604030504040204"/>
                <a:ea typeface="Verdana" panose="020B0604030504040204"/>
              </a:rPr>
              <a:t>Paréntesis: operador pipe (%&gt;%)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 panose="020B0604030504040204"/>
                <a:ea typeface="Verdana" panose="020B0604030504040204"/>
              </a:rPr>
              <a:t>03.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80919" y="850452"/>
            <a:ext cx="10532808" cy="864149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2400" dirty="0">
                <a:latin typeface="Verdana"/>
                <a:ea typeface="Verdana"/>
              </a:rPr>
              <a:t>Este </a:t>
            </a:r>
            <a:r>
              <a:rPr lang="en-US" sz="2400" err="1">
                <a:latin typeface="Verdana"/>
                <a:ea typeface="Verdana"/>
              </a:rPr>
              <a:t>operador</a:t>
            </a:r>
            <a:r>
              <a:rPr lang="en-US" sz="2400" dirty="0">
                <a:latin typeface="Verdana"/>
                <a:ea typeface="Verdana"/>
              </a:rPr>
              <a:t> es </a:t>
            </a:r>
            <a:r>
              <a:rPr lang="en-US" sz="2400" err="1">
                <a:latin typeface="Verdana"/>
                <a:ea typeface="Verdana"/>
              </a:rPr>
              <a:t>básico</a:t>
            </a:r>
            <a:r>
              <a:rPr lang="en-US" sz="2400" dirty="0">
                <a:latin typeface="Verdana"/>
                <a:ea typeface="Verdana"/>
              </a:rPr>
              <a:t> para la </a:t>
            </a:r>
            <a:r>
              <a:rPr lang="en-US" sz="2400" err="1">
                <a:latin typeface="Verdana"/>
                <a:ea typeface="Verdana"/>
              </a:rPr>
              <a:t>sintaxis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utilizando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i="1" err="1">
                <a:latin typeface="Verdana"/>
                <a:ea typeface="Verdana"/>
              </a:rPr>
              <a:t>tidyverse</a:t>
            </a:r>
            <a:r>
              <a:rPr lang="en-US" sz="2400" i="1" dirty="0">
                <a:latin typeface="Verdana"/>
                <a:ea typeface="Verdana"/>
              </a:rPr>
              <a:t> </a:t>
            </a:r>
            <a:r>
              <a:rPr lang="en-US" sz="2400" dirty="0">
                <a:latin typeface="Verdana"/>
                <a:ea typeface="Verdana"/>
              </a:rPr>
              <a:t>y </a:t>
            </a:r>
            <a:r>
              <a:rPr lang="en-US" sz="2400" err="1">
                <a:latin typeface="Verdana"/>
                <a:ea typeface="Verdana"/>
              </a:rPr>
              <a:t>viene</a:t>
            </a:r>
            <a:r>
              <a:rPr lang="en-US" sz="2400" dirty="0">
                <a:latin typeface="Verdana"/>
                <a:ea typeface="Verdana"/>
              </a:rPr>
              <a:t> del </a:t>
            </a:r>
            <a:r>
              <a:rPr lang="en-US" sz="2400" err="1">
                <a:latin typeface="Verdana"/>
                <a:ea typeface="Verdana"/>
              </a:rPr>
              <a:t>paquete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i="1" err="1">
                <a:latin typeface="Verdana"/>
                <a:ea typeface="Verdana"/>
              </a:rPr>
              <a:t>magrittr</a:t>
            </a:r>
            <a:endParaRPr lang="en-US" sz="2400" i="1" err="1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MX">
                <a:latin typeface="Verdana"/>
                <a:ea typeface="Verdana"/>
              </a:rPr>
              <a:t>Paréntesis: operador pipe (%&gt;%)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</a:t>
            </a:r>
            <a:r>
              <a:rPr lang="es-MX" altLang="es-CL">
                <a:latin typeface="Verdana"/>
                <a:ea typeface="Verdana"/>
              </a:rPr>
              <a:t>3</a:t>
            </a:r>
            <a:r>
              <a:rPr lang="es-CL">
                <a:latin typeface="Verdana"/>
                <a:ea typeface="Verdana"/>
              </a:rPr>
              <a:t>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80745" y="1586530"/>
            <a:ext cx="10342880" cy="4286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endParaRPr lang="en-US">
              <a:latin typeface="Verdana"/>
              <a:ea typeface="Verdana"/>
            </a:endParaRPr>
          </a:p>
          <a:p>
            <a:endParaRPr lang="es-CL" dirty="0">
              <a:latin typeface="Verdana"/>
              <a:ea typeface="Verdana"/>
            </a:endParaRPr>
          </a:p>
          <a:p>
            <a:r>
              <a:rPr lang="es-CL" dirty="0">
                <a:latin typeface="Verdana"/>
                <a:ea typeface="Verdana"/>
              </a:rPr>
              <a:t>Permite hacer el código más legible. En la práctica simplemente utiliza el elemento de la izquierda, como el primer argumento de la función de la derecha:</a:t>
            </a:r>
          </a:p>
          <a:p>
            <a:endParaRPr lang="es-CL" dirty="0">
              <a:latin typeface="Consolas"/>
              <a:ea typeface="Verdana"/>
            </a:endParaRPr>
          </a:p>
          <a:p>
            <a:r>
              <a:rPr lang="es-CL" dirty="0">
                <a:solidFill>
                  <a:schemeClr val="tx1">
                    <a:lumMod val="60000"/>
                    <a:lumOff val="40000"/>
                  </a:schemeClr>
                </a:solidFill>
                <a:latin typeface="Consolas"/>
                <a:ea typeface="+mn-lt"/>
                <a:cs typeface="+mn-lt"/>
              </a:rPr>
              <a:t>x %&gt;% f == f(x)</a:t>
            </a:r>
            <a:endParaRPr lang="es-CL" dirty="0">
              <a:solidFill>
                <a:schemeClr val="tx1">
                  <a:lumMod val="60000"/>
                  <a:lumOff val="40000"/>
                </a:schemeClr>
              </a:solidFill>
              <a:latin typeface="Consolas"/>
            </a:endParaRPr>
          </a:p>
          <a:p>
            <a:endParaRPr lang="es-CL" dirty="0">
              <a:latin typeface="Verdana"/>
              <a:ea typeface="Verdana"/>
            </a:endParaRPr>
          </a:p>
          <a:p>
            <a:r>
              <a:rPr lang="es-CL" dirty="0">
                <a:latin typeface="Verdana"/>
                <a:ea typeface="Verdana"/>
              </a:rPr>
              <a:t>En el ejemplo anterior teníamos </a:t>
            </a:r>
            <a:r>
              <a:rPr lang="es-CL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hospital %&gt;% </a:t>
            </a:r>
            <a:r>
              <a:rPr lang="es-CL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slice_head</a:t>
            </a:r>
            <a:r>
              <a:rPr lang="es-CL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(n = 5)</a:t>
            </a:r>
            <a:r>
              <a:rPr lang="es-CL" dirty="0">
                <a:latin typeface="Verdana"/>
                <a:ea typeface="Verdana"/>
              </a:rPr>
              <a:t>, lo que es equivalente a </a:t>
            </a:r>
            <a:r>
              <a:rPr lang="es-CL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slice_head</a:t>
            </a:r>
            <a:r>
              <a:rPr lang="es-CL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(data = hospital, n = 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latin typeface="Verdana"/>
              <a:ea typeface="Verdana"/>
            </a:endParaRPr>
          </a:p>
          <a:p>
            <a:r>
              <a:rPr lang="es-CL" dirty="0">
                <a:latin typeface="Verdana"/>
                <a:ea typeface="Verdana"/>
              </a:rPr>
              <a:t>La sintaxis usando </a:t>
            </a:r>
            <a:r>
              <a:rPr lang="es-CL" i="1" dirty="0">
                <a:latin typeface="Verdana"/>
                <a:ea typeface="Verdana"/>
              </a:rPr>
              <a:t>pipe </a:t>
            </a:r>
            <a:r>
              <a:rPr lang="es-CL" dirty="0">
                <a:latin typeface="Verdana"/>
                <a:ea typeface="Verdana"/>
              </a:rPr>
              <a:t>permite leer el código de izquierda a derecha, casi como texto escrito. En este caso podríamos leerlo como: "al </a:t>
            </a:r>
            <a:r>
              <a:rPr lang="es-CL" err="1">
                <a:latin typeface="Verdana"/>
                <a:ea typeface="Verdana"/>
              </a:rPr>
              <a:t>dataset</a:t>
            </a:r>
            <a:r>
              <a:rPr lang="es-CL" dirty="0">
                <a:latin typeface="Verdana"/>
                <a:ea typeface="Verdana"/>
              </a:rPr>
              <a:t> </a:t>
            </a:r>
            <a:r>
              <a:rPr lang="es-CL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hospital </a:t>
            </a:r>
            <a:r>
              <a:rPr lang="es-CL" dirty="0">
                <a:latin typeface="Verdana"/>
                <a:ea typeface="Verdana"/>
              </a:rPr>
              <a:t>aplícale la función </a:t>
            </a:r>
            <a:r>
              <a:rPr lang="es-CL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slice_head</a:t>
            </a:r>
            <a:r>
              <a:rPr lang="es-CL" dirty="0">
                <a:latin typeface="Verdana"/>
                <a:ea typeface="Verdana"/>
              </a:rPr>
              <a:t>".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9BC6E9C-B6E8-7B44-3C02-72E08555178E}"/>
              </a:ext>
            </a:extLst>
          </p:cNvPr>
          <p:cNvSpPr/>
          <p:nvPr/>
        </p:nvSpPr>
        <p:spPr>
          <a:xfrm>
            <a:off x="884892" y="2942656"/>
            <a:ext cx="2155812" cy="3948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4BEFE-46A2-4460-9301-790EB8E72089}">
  <ds:schemaRefs/>
</ds:datastoreItem>
</file>

<file path=customXml/itemProps2.xml><?xml version="1.0" encoding="utf-8"?>
<ds:datastoreItem xmlns:ds="http://schemas.openxmlformats.org/officeDocument/2006/customXml" ds:itemID="{31D2BDAD-513B-4B88-892F-43642AA53E55}">
  <ds:schemaRefs>
    <ds:schemaRef ds:uri="http://purl.org/dc/terms/"/>
    <ds:schemaRef ds:uri="6fc35979-dbb1-4d4b-8727-6470e0646fe1"/>
    <ds:schemaRef ds:uri="http://purl.org/dc/dcmitype/"/>
    <ds:schemaRef ds:uri="a369e572-027a-44c0-8f11-2f588a2a1334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E012E1-9406-4A37-BF5E-878E31FBD63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1871</Words>
  <Application>Microsoft Office PowerPoint</Application>
  <PresentationFormat>Panorámica</PresentationFormat>
  <Paragraphs>207</Paragraphs>
  <Slides>24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Avenir Next Demi Bold</vt:lpstr>
      <vt:lpstr>Calibri</vt:lpstr>
      <vt:lpstr>Consolas</vt:lpstr>
      <vt:lpstr>Segoe UI</vt:lpstr>
      <vt:lpstr>Verdana</vt:lpstr>
      <vt:lpstr>Tema de Office</vt:lpstr>
      <vt:lpstr>1_Tema de Office</vt:lpstr>
      <vt:lpstr>2_Tema de Office</vt:lpstr>
      <vt:lpstr>3_Tema de Office</vt:lpstr>
      <vt:lpstr>  Trabajo básico con filas</vt:lpstr>
      <vt:lpstr>Contenidos</vt:lpstr>
      <vt:lpstr>01.</vt:lpstr>
      <vt:lpstr>Presentación de PowerPoint</vt:lpstr>
      <vt:lpstr>02.</vt:lpstr>
      <vt:lpstr>Presentación de PowerPoint</vt:lpstr>
      <vt:lpstr>Presentación de PowerPoint</vt:lpstr>
      <vt:lpstr>03.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04.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153</cp:revision>
  <dcterms:created xsi:type="dcterms:W3CDTF">2021-02-12T20:31:00Z</dcterms:created>
  <dcterms:modified xsi:type="dcterms:W3CDTF">2024-08-19T20:29:23Z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ICV">
    <vt:lpwstr>D1BD5A55D05B416CBE185560C7A79A92_12</vt:lpwstr>
  </property>
  <property fmtid="{D5CDD505-2E9C-101B-9397-08002B2CF9AE}" pid="5" name="KSOProductBuildVer">
    <vt:lpwstr>1033-12.2.0.16909</vt:lpwstr>
  </property>
  <property fmtid="{D5CDD505-2E9C-101B-9397-08002B2CF9AE}" pid="6" name="_MarkAsFinal">
    <vt:bool>true</vt:bool>
  </property>
</Properties>
</file>