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notesMasterIdLst>
    <p:notesMasterId r:id="rId25"/>
  </p:notesMasterIdLst>
  <p:handoutMasterIdLst>
    <p:handoutMasterId r:id="rId26"/>
  </p:handoutMasterIdLst>
  <p:sldIdLst>
    <p:sldId id="1195" r:id="rId7"/>
    <p:sldId id="1212" r:id="rId8"/>
    <p:sldId id="1200" r:id="rId9"/>
    <p:sldId id="1201" r:id="rId10"/>
    <p:sldId id="1223" r:id="rId11"/>
    <p:sldId id="1213" r:id="rId12"/>
    <p:sldId id="1224" r:id="rId13"/>
    <p:sldId id="1221" r:id="rId14"/>
    <p:sldId id="1225" r:id="rId15"/>
    <p:sldId id="1222" r:id="rId16"/>
    <p:sldId id="1228" r:id="rId17"/>
    <p:sldId id="1226" r:id="rId18"/>
    <p:sldId id="1227" r:id="rId19"/>
    <p:sldId id="1231" r:id="rId20"/>
    <p:sldId id="1229" r:id="rId21"/>
    <p:sldId id="1230" r:id="rId22"/>
    <p:sldId id="1217" r:id="rId23"/>
    <p:sldId id="1194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CE5173-92F7-494C-A453-F84F3355C45B}">
          <p14:sldIdLst>
            <p14:sldId id="1195"/>
            <p14:sldId id="1212"/>
            <p14:sldId id="1200"/>
            <p14:sldId id="1201"/>
            <p14:sldId id="1223"/>
            <p14:sldId id="1213"/>
            <p14:sldId id="1224"/>
            <p14:sldId id="1221"/>
            <p14:sldId id="1225"/>
            <p14:sldId id="1222"/>
            <p14:sldId id="1228"/>
            <p14:sldId id="1226"/>
            <p14:sldId id="1227"/>
            <p14:sldId id="1231"/>
            <p14:sldId id="1229"/>
            <p14:sldId id="1230"/>
            <p14:sldId id="1217"/>
            <p14:sldId id="11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/>
  <p:cmAuthor id="2" name="Bernardita Luz Saona Urmeneta" initials="BU" lastIdx="3" clrIdx="1"/>
  <p:cmAuthor id="3" name="Carolina de la Paz Mascareño Orellana" initials="CO" lastIdx="3" clrIdx="2"/>
  <p:cmAuthor id="4" name="Alex Philip Caro Hidalgo" initials="APCH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4D"/>
    <a:srgbClr val="663C77"/>
    <a:srgbClr val="2C427E"/>
    <a:srgbClr val="1E3C7D"/>
    <a:srgbClr val="E3771E"/>
    <a:srgbClr val="EB7D1D"/>
    <a:srgbClr val="EF7F1C"/>
    <a:srgbClr val="EF9E08"/>
    <a:srgbClr val="F29E02"/>
    <a:srgbClr val="97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942FC-979B-3880-2507-3AF6571B7ABE}" v="152" dt="2024-08-02T14:57:38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66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378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745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6156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135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17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999" y="2568506"/>
            <a:ext cx="6357285" cy="2200016"/>
          </a:xfrm>
        </p:spPr>
        <p:txBody>
          <a:bodyPr/>
          <a:lstStyle/>
          <a:p>
            <a:r>
              <a:rPr lang="es-CL" sz="5400" dirty="0">
                <a:latin typeface="Verdana"/>
                <a:ea typeface="Verdana"/>
                <a:cs typeface="Times New Roman"/>
              </a:rPr>
              <a:t>Importación </a:t>
            </a:r>
            <a:br>
              <a:rPr lang="es-CL" sz="5400" dirty="0">
                <a:latin typeface="Verdana"/>
                <a:ea typeface="Verdana"/>
                <a:cs typeface="Times New Roman"/>
              </a:rPr>
            </a:br>
            <a:r>
              <a:rPr lang="es-CL" sz="5400" dirty="0">
                <a:latin typeface="Verdana"/>
                <a:ea typeface="Verdana"/>
                <a:cs typeface="Times New Roman"/>
              </a:rPr>
              <a:t>de datos</a:t>
            </a:r>
            <a:endParaRPr lang="es-ES" sz="5400" dirty="0">
              <a:latin typeface="Verdana"/>
              <a:ea typeface="Verdana"/>
            </a:endParaRPr>
          </a:p>
          <a:p>
            <a:endParaRPr lang="es-CL" sz="4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  <a:endParaRPr lang="es-CL"/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9687" y="405127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>
                <a:latin typeface="Verdana"/>
                <a:ea typeface="Verdana"/>
              </a:rPr>
              <a:t>Tablas delimitadas por otro </a:t>
            </a:r>
            <a:r>
              <a:rPr lang="es-CL" err="1">
                <a:latin typeface="Verdana"/>
                <a:ea typeface="Verdana"/>
              </a:rPr>
              <a:t>caracter</a:t>
            </a:r>
            <a:endParaRPr lang="es-CL" err="1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585470" y="2192688"/>
            <a:ext cx="11335873" cy="151007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tabla_delim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 &lt;- 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read_delim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(file = 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"data/tabla_delim.txt"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1800">
              <a:latin typeface="Consolas"/>
            </a:endParaRPr>
          </a:p>
          <a:p>
            <a:endParaRPr lang="es-CL" sz="5600">
              <a:latin typeface="Verdana"/>
              <a:ea typeface="Verdana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readr</a:t>
            </a:r>
            <a:r>
              <a:rPr lang="es-CL">
                <a:latin typeface="Verdana"/>
                <a:ea typeface="Verdana"/>
              </a:rPr>
              <a:t> II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BF2615ED-4CC0-53B8-0CA2-48FD7413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534" y="1310369"/>
            <a:ext cx="3518235" cy="222901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D7A3B9E-FA62-6279-784A-28142895BDCC}"/>
              </a:ext>
            </a:extLst>
          </p:cNvPr>
          <p:cNvSpPr txBox="1">
            <a:spLocks/>
          </p:cNvSpPr>
          <p:nvPr/>
        </p:nvSpPr>
        <p:spPr>
          <a:xfrm>
            <a:off x="608917" y="3540174"/>
            <a:ext cx="2461504" cy="1521802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>
                <a:latin typeface="Verdana"/>
                <a:ea typeface="Verdana"/>
              </a:rPr>
              <a:t>¿Qué pasó?</a:t>
            </a:r>
            <a:endParaRPr lang="es-ES" sz="1800" b="1">
              <a:ea typeface="Verdana"/>
            </a:endParaRPr>
          </a:p>
          <a:p>
            <a:endParaRPr lang="es-CL" sz="5600">
              <a:latin typeface="Verdana"/>
              <a:ea typeface="Verdana"/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D9035F4C-B31E-0DA1-1548-4DDDA1C41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0" y="3954706"/>
            <a:ext cx="7500571" cy="2148985"/>
          </a:xfrm>
          <a:prstGeom prst="rect">
            <a:avLst/>
          </a:prstGeom>
        </p:spPr>
      </p:pic>
      <p:pic>
        <p:nvPicPr>
          <p:cNvPr id="10" name="Imagen 9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6E1643A-A53A-09A6-46E1-BD320C669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6" t="4678" r="222" b="796"/>
          <a:stretch/>
        </p:blipFill>
        <p:spPr>
          <a:xfrm>
            <a:off x="8280740" y="4061802"/>
            <a:ext cx="3359800" cy="20431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5C9B46-99B5-ED14-B8BE-F73301AD21A1}"/>
              </a:ext>
            </a:extLst>
          </p:cNvPr>
          <p:cNvSpPr txBox="1"/>
          <p:nvPr/>
        </p:nvSpPr>
        <p:spPr>
          <a:xfrm>
            <a:off x="586427" y="1343332"/>
            <a:ext cx="8873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Calibri"/>
                <a:cs typeface="Calibri"/>
              </a:rPr>
              <a:t>Escribimos código y ejecutamos:</a:t>
            </a:r>
            <a:endParaRPr lang="es-ES" b="1">
              <a:latin typeface="Verdana"/>
            </a:endParaRP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033319" y="405127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>
                <a:latin typeface="Verdana"/>
                <a:ea typeface="Verdana"/>
              </a:rPr>
              <a:t>Tablas delimitadas por otro </a:t>
            </a:r>
            <a:r>
              <a:rPr lang="es-CL" err="1">
                <a:latin typeface="Verdana"/>
                <a:ea typeface="Verdana"/>
              </a:rPr>
              <a:t>caracter</a:t>
            </a:r>
            <a:endParaRPr lang="es-ES" err="1">
              <a:latin typeface="Verdana"/>
              <a:ea typeface="Verdana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readr</a:t>
            </a:r>
            <a:r>
              <a:rPr lang="es-CL">
                <a:latin typeface="Verdana"/>
                <a:ea typeface="Verdana"/>
              </a:rPr>
              <a:t> II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307CB53-CD31-95A9-20AD-0F9616C0876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81739" y="1377248"/>
            <a:ext cx="9528532" cy="1723018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s-ES" sz="1800">
              <a:latin typeface="Verdana"/>
              <a:ea typeface="Verdana"/>
            </a:endParaRPr>
          </a:p>
          <a:p>
            <a:endParaRPr lang="es-ES" sz="1800">
              <a:solidFill>
                <a:srgbClr val="000000"/>
              </a:solidFill>
              <a:latin typeface="Consolas"/>
              <a:ea typeface="Verdana"/>
            </a:endParaRPr>
          </a:p>
          <a:p>
            <a:r>
              <a:rPr lang="es-ES" sz="1800" err="1">
                <a:solidFill>
                  <a:srgbClr val="333333"/>
                </a:solidFill>
                <a:latin typeface="Consolas"/>
                <a:ea typeface="Verdana"/>
              </a:rPr>
              <a:t>tabla_delim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 &lt;- </a:t>
            </a:r>
            <a:r>
              <a:rPr lang="es-ES" sz="1800" err="1">
                <a:solidFill>
                  <a:srgbClr val="333333"/>
                </a:solidFill>
                <a:latin typeface="Consolas"/>
                <a:ea typeface="Verdana"/>
              </a:rPr>
              <a:t>read_delim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(file = </a:t>
            </a:r>
            <a:r>
              <a:rPr lang="es-ES" sz="1800">
                <a:solidFill>
                  <a:srgbClr val="DD1144"/>
                </a:solidFill>
                <a:latin typeface="Consolas"/>
                <a:ea typeface="Verdana"/>
              </a:rPr>
              <a:t>"data/tabla_delim.txt"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ES" sz="1800" err="1">
                <a:solidFill>
                  <a:srgbClr val="333333"/>
                </a:solidFill>
                <a:latin typeface="Consolas"/>
                <a:ea typeface="Verdana"/>
              </a:rPr>
              <a:t>delim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ES" sz="1800">
                <a:solidFill>
                  <a:srgbClr val="DD1144"/>
                </a:solidFill>
                <a:latin typeface="Consolas"/>
                <a:ea typeface="Verdana"/>
              </a:rPr>
              <a:t>'%'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ES" sz="1800">
              <a:latin typeface="Consolas"/>
              <a:ea typeface="Verdana"/>
            </a:endParaRPr>
          </a:p>
          <a:p>
            <a:endParaRPr lang="es-ES"/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DD909362-D34A-9AED-6AF8-FC07624B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0" y="2941931"/>
            <a:ext cx="4089887" cy="2676524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4697BCBA-54DD-6FEC-B4E8-88FEBF85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699" y="2833807"/>
            <a:ext cx="2261287" cy="226128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E4B0AB7-C5D8-13BF-C168-2A6E25FC04FF}"/>
              </a:ext>
            </a:extLst>
          </p:cNvPr>
          <p:cNvSpPr txBox="1"/>
          <p:nvPr/>
        </p:nvSpPr>
        <p:spPr>
          <a:xfrm>
            <a:off x="586427" y="1517121"/>
            <a:ext cx="8873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Calibri"/>
                <a:cs typeface="Calibri"/>
              </a:rPr>
              <a:t>Escribimos código y ejecutamos:</a:t>
            </a:r>
            <a:endParaRPr lang="es-ES" b="1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5777372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/>
          </a:bodyPr>
          <a:lstStyle/>
          <a:p>
            <a:r>
              <a:rPr lang="es-CL" sz="6000" err="1">
                <a:latin typeface="Verdana"/>
                <a:ea typeface="Verdana"/>
              </a:rPr>
              <a:t>haven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05.</a:t>
            </a:r>
          </a:p>
        </p:txBody>
      </p:sp>
    </p:spTree>
    <p:extLst>
      <p:ext uri="{BB962C8B-B14F-4D97-AF65-F5344CB8AC3E}">
        <p14:creationId xmlns:p14="http://schemas.microsoft.com/office/powerpoint/2010/main" val="331249483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haven</a:t>
            </a:r>
            <a:endParaRPr lang="es-CL" err="1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05.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307CB53-CD31-95A9-20AD-0F9616C0876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3422" y="486213"/>
            <a:ext cx="9795951" cy="4603632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ES" sz="2400" b="1">
                <a:latin typeface="Verdana"/>
                <a:ea typeface="Verdana"/>
              </a:rPr>
              <a:t>Este paquete permite principalmente la carga de tablas de datos provenientes de otros softwares estadísticos. En particular:</a:t>
            </a:r>
          </a:p>
          <a:p>
            <a:endParaRPr lang="es-ES" sz="2400" b="1">
              <a:latin typeface="Verdana"/>
              <a:ea typeface="Verdana"/>
            </a:endParaRPr>
          </a:p>
          <a:p>
            <a:pPr marL="285750" indent="-285750">
              <a:buChar char="•"/>
            </a:pPr>
            <a:r>
              <a:rPr lang="es-ES" sz="1800" b="1">
                <a:latin typeface="Verdana"/>
                <a:ea typeface="Verdana"/>
              </a:rPr>
              <a:t>Stata (archivos .</a:t>
            </a:r>
            <a:r>
              <a:rPr lang="es-ES" sz="1800" b="1" err="1">
                <a:latin typeface="Verdana"/>
                <a:ea typeface="Verdana"/>
              </a:rPr>
              <a:t>dta</a:t>
            </a:r>
            <a:r>
              <a:rPr lang="es-ES" sz="1800" b="1">
                <a:latin typeface="Verdana"/>
                <a:ea typeface="Verdana"/>
              </a:rPr>
              <a:t>):</a:t>
            </a:r>
          </a:p>
          <a:p>
            <a:endParaRPr lang="es-ES" sz="1800" b="1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s-ES" sz="1800" b="1" err="1">
                <a:solidFill>
                  <a:srgbClr val="333333"/>
                </a:solidFill>
                <a:latin typeface="Consolas"/>
                <a:ea typeface="Verdana"/>
              </a:rPr>
              <a:t>library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ES" sz="1800" err="1">
                <a:solidFill>
                  <a:srgbClr val="333333"/>
                </a:solidFill>
                <a:latin typeface="Consolas"/>
                <a:ea typeface="Verdana"/>
              </a:rPr>
              <a:t>haven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ES" sz="1800">
              <a:latin typeface="Consolas"/>
              <a:ea typeface="Verdana"/>
            </a:endParaRPr>
          </a:p>
          <a:p>
            <a:r>
              <a:rPr lang="es-ES" sz="1800" err="1">
                <a:solidFill>
                  <a:srgbClr val="333333"/>
                </a:solidFill>
                <a:latin typeface="Consolas"/>
                <a:ea typeface="Verdana"/>
              </a:rPr>
              <a:t>esi_dta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ES" sz="1800" err="1">
                <a:solidFill>
                  <a:srgbClr val="333333"/>
                </a:solidFill>
                <a:latin typeface="Consolas"/>
                <a:ea typeface="Verdana"/>
              </a:rPr>
              <a:t>read_dta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ES" sz="1800">
                <a:solidFill>
                  <a:srgbClr val="DD1144"/>
                </a:solidFill>
                <a:latin typeface="Consolas"/>
                <a:ea typeface="Verdana"/>
              </a:rPr>
              <a:t>'https://www.ine.gob.cl/docs/default-source/encuesta-suplementaria-de-ingresos/bbdd/stata_esi/2021/esi-2021---personas.dta?sfvrsn=b04b324c_4&amp;download=true'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ES" sz="1800">
              <a:ea typeface="Verdana"/>
            </a:endParaRPr>
          </a:p>
          <a:p>
            <a:endParaRPr lang="es-ES" sz="18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045002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haven</a:t>
            </a:r>
            <a:endParaRPr lang="es-CL" err="1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05.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307CB53-CD31-95A9-20AD-0F9616C0876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51724" y="489328"/>
            <a:ext cx="11204931" cy="5047413"/>
          </a:xfrm>
        </p:spPr>
        <p:txBody>
          <a:bodyPr vert="horz" lIns="0" tIns="45720" rIns="0" bIns="45720" rtlCol="0" anchor="t">
            <a:noAutofit/>
          </a:bodyPr>
          <a:lstStyle/>
          <a:p>
            <a:endParaRPr lang="es-ES" sz="1800">
              <a:ea typeface="Verdana"/>
            </a:endParaRPr>
          </a:p>
          <a:p>
            <a:pPr marL="285750" indent="-285750">
              <a:buChar char="•"/>
            </a:pPr>
            <a:r>
              <a:rPr lang="es-ES" sz="1800" b="1">
                <a:latin typeface="Verdana"/>
                <a:ea typeface="Verdana"/>
              </a:rPr>
              <a:t>SPSS (archivos .</a:t>
            </a:r>
            <a:r>
              <a:rPr lang="es-ES" sz="1800" b="1" err="1">
                <a:latin typeface="Verdana"/>
                <a:ea typeface="Verdana"/>
              </a:rPr>
              <a:t>sav</a:t>
            </a:r>
            <a:r>
              <a:rPr lang="es-ES" sz="1800" b="1">
                <a:latin typeface="Verdana"/>
                <a:ea typeface="Verdana"/>
              </a:rPr>
              <a:t>):</a:t>
            </a:r>
          </a:p>
          <a:p>
            <a:r>
              <a:rPr lang="es-ES" sz="1800" err="1">
                <a:solidFill>
                  <a:srgbClr val="333333"/>
                </a:solidFill>
                <a:latin typeface="Consolas"/>
                <a:ea typeface="Verdana"/>
              </a:rPr>
              <a:t>esi_sav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ES" sz="1800" err="1">
                <a:solidFill>
                  <a:srgbClr val="333333"/>
                </a:solidFill>
                <a:latin typeface="Consolas"/>
                <a:ea typeface="Verdana"/>
              </a:rPr>
              <a:t>read_sav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ES" sz="1800">
                <a:solidFill>
                  <a:srgbClr val="DD1144"/>
                </a:solidFill>
                <a:latin typeface="Consolas"/>
                <a:ea typeface="Verdana"/>
              </a:rPr>
              <a:t>'https://www.ine.gob.cl/docs/default-source/encuesta-suplementaria-de-ingresos/bbdd/spss_esi/2021/esi-2021---personas.sav?sfvrsn=1d2ec611_4&amp;download=true'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ES" sz="1800">
              <a:ea typeface="Verdana"/>
            </a:endParaRPr>
          </a:p>
          <a:p>
            <a:endParaRPr lang="es-ES" sz="1800">
              <a:solidFill>
                <a:srgbClr val="333333"/>
              </a:solidFill>
              <a:latin typeface="Consolas"/>
              <a:ea typeface="Verdana"/>
            </a:endParaRPr>
          </a:p>
          <a:p>
            <a:pPr marL="285750" indent="-285750">
              <a:buChar char="•"/>
            </a:pPr>
            <a:r>
              <a:rPr lang="es-ES" sz="1800" b="1">
                <a:latin typeface="Verdana"/>
                <a:ea typeface="Verdana"/>
              </a:rPr>
              <a:t>SAS (archivos .sas7bdat):</a:t>
            </a:r>
          </a:p>
          <a:p>
            <a:r>
              <a:rPr lang="es-ES" sz="1800" err="1">
                <a:solidFill>
                  <a:srgbClr val="333333"/>
                </a:solidFill>
                <a:latin typeface="Consolas"/>
                <a:ea typeface="Verdana"/>
              </a:rPr>
              <a:t>tabla_sas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ES" sz="1800" err="1">
                <a:solidFill>
                  <a:srgbClr val="333333"/>
                </a:solidFill>
                <a:latin typeface="Consolas"/>
                <a:ea typeface="Verdana"/>
              </a:rPr>
              <a:t>read_sas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ES" sz="1800">
                <a:solidFill>
                  <a:srgbClr val="DD1144"/>
                </a:solidFill>
                <a:latin typeface="Consolas"/>
                <a:ea typeface="Verdana"/>
              </a:rPr>
              <a:t>'data/airline.sas7bdat'</a:t>
            </a:r>
            <a:r>
              <a:rPr lang="es-ES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ES" sz="1800">
              <a:ea typeface="Verdana"/>
            </a:endParaRPr>
          </a:p>
          <a:p>
            <a:endParaRPr lang="es-ES" sz="1800">
              <a:solidFill>
                <a:srgbClr val="333333"/>
              </a:solidFill>
              <a:latin typeface="Consolas"/>
              <a:ea typeface="Verdana"/>
            </a:endParaRPr>
          </a:p>
          <a:p>
            <a:endParaRPr lang="es-ES" sz="1800">
              <a:solidFill>
                <a:srgbClr val="333333"/>
              </a:solidFill>
              <a:latin typeface="Consolas"/>
              <a:ea typeface="Verdana"/>
            </a:endParaRPr>
          </a:p>
          <a:p>
            <a:pPr algn="ctr"/>
            <a:endParaRPr lang="es-ES" sz="1800" b="1">
              <a:latin typeface="Verdana"/>
              <a:ea typeface="Verdana"/>
            </a:endParaRPr>
          </a:p>
          <a:p>
            <a:pPr algn="ctr"/>
            <a:r>
              <a:rPr lang="es-ES" sz="2400" b="1">
                <a:latin typeface="Verdana"/>
                <a:ea typeface="Verdana"/>
              </a:rPr>
              <a:t>¡Noten que también es posible cargar tablas de datos desde una URL en vez de un archivo en nuestro directorio de trabajo!</a:t>
            </a:r>
            <a:endParaRPr lang="es-ES" sz="1800">
              <a:ea typeface="Verdana"/>
            </a:endParaRPr>
          </a:p>
          <a:p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89534475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 fontScale="92500" lnSpcReduction="20000"/>
          </a:bodyPr>
          <a:lstStyle/>
          <a:p>
            <a:r>
              <a:rPr lang="es-CL" sz="6000" dirty="0" err="1">
                <a:latin typeface="Verdana"/>
                <a:ea typeface="Verdana"/>
              </a:rPr>
              <a:t>feather</a:t>
            </a:r>
            <a:r>
              <a:rPr lang="es-CL" sz="6000" dirty="0">
                <a:latin typeface="Verdana"/>
                <a:ea typeface="Verdana"/>
              </a:rPr>
              <a:t> y </a:t>
            </a:r>
            <a:r>
              <a:rPr lang="es-CL" sz="6000" dirty="0" err="1">
                <a:latin typeface="Verdana"/>
                <a:ea typeface="Verdana"/>
              </a:rPr>
              <a:t>read_rds</a:t>
            </a:r>
            <a:r>
              <a:rPr lang="es-CL" sz="6000" dirty="0">
                <a:latin typeface="Verdana"/>
                <a:ea typeface="Verdana"/>
              </a:rPr>
              <a:t>()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06.</a:t>
            </a:r>
          </a:p>
        </p:txBody>
      </p:sp>
    </p:spTree>
    <p:extLst>
      <p:ext uri="{BB962C8B-B14F-4D97-AF65-F5344CB8AC3E}">
        <p14:creationId xmlns:p14="http://schemas.microsoft.com/office/powerpoint/2010/main" val="254747147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feather</a:t>
            </a:r>
            <a:r>
              <a:rPr lang="es-CL">
                <a:latin typeface="Verdana"/>
                <a:ea typeface="Verdana"/>
              </a:rPr>
              <a:t> y load() 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06.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307CB53-CD31-95A9-20AD-0F9616C0876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46931" y="1202034"/>
            <a:ext cx="11079309" cy="3346729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ES" sz="1800" dirty="0">
                <a:latin typeface="Verdana"/>
                <a:ea typeface="Verdana"/>
              </a:rPr>
              <a:t>El paquete</a:t>
            </a:r>
            <a:r>
              <a:rPr lang="es-ES" sz="1800" b="1" dirty="0">
                <a:latin typeface="Verdana"/>
                <a:ea typeface="Verdana"/>
              </a:rPr>
              <a:t> </a:t>
            </a:r>
            <a:r>
              <a:rPr lang="es-ES" sz="1800" b="1" dirty="0" err="1">
                <a:latin typeface="Verdana"/>
                <a:ea typeface="Verdana"/>
              </a:rPr>
              <a:t>feather</a:t>
            </a:r>
            <a:r>
              <a:rPr lang="es-ES" sz="1800" dirty="0">
                <a:latin typeface="Verdana"/>
                <a:ea typeface="Verdana"/>
              </a:rPr>
              <a:t> y el comando </a:t>
            </a:r>
            <a:r>
              <a:rPr lang="es-ES" sz="1800" dirty="0" err="1">
                <a:latin typeface="Verdana"/>
                <a:ea typeface="Verdana"/>
              </a:rPr>
              <a:t>read_rds</a:t>
            </a:r>
            <a:r>
              <a:rPr lang="es-ES" sz="1800" b="1" dirty="0">
                <a:latin typeface="Verdana"/>
                <a:ea typeface="Verdana"/>
              </a:rPr>
              <a:t>()</a:t>
            </a:r>
            <a:r>
              <a:rPr lang="es-ES" sz="1800" dirty="0">
                <a:latin typeface="Verdana"/>
                <a:ea typeface="Verdana"/>
              </a:rPr>
              <a:t> de R base permiten la carga eficiente de tablas de datos que se encuentren en los formatos que soportan (.</a:t>
            </a:r>
            <a:r>
              <a:rPr lang="es-ES" sz="1800" dirty="0" err="1">
                <a:latin typeface="Verdana"/>
                <a:ea typeface="Verdana"/>
              </a:rPr>
              <a:t>feather</a:t>
            </a:r>
            <a:r>
              <a:rPr lang="es-ES" sz="1800" dirty="0">
                <a:latin typeface="Verdana"/>
                <a:ea typeface="Verdana"/>
              </a:rPr>
              <a:t> el primero y .</a:t>
            </a:r>
            <a:r>
              <a:rPr lang="es-ES" sz="1800" dirty="0" err="1">
                <a:latin typeface="Verdana"/>
                <a:ea typeface="Verdana"/>
              </a:rPr>
              <a:t>rds</a:t>
            </a:r>
            <a:r>
              <a:rPr lang="es-ES" sz="1800" dirty="0">
                <a:latin typeface="Verdana"/>
                <a:ea typeface="Verdana"/>
              </a:rPr>
              <a:t> el último).</a:t>
            </a:r>
            <a:endParaRPr lang="es-ES" sz="1500">
              <a:solidFill>
                <a:srgbClr val="000000"/>
              </a:solidFill>
              <a:latin typeface="Verdana"/>
              <a:ea typeface="Verdana"/>
            </a:endParaRPr>
          </a:p>
          <a:p>
            <a:endParaRPr lang="es-ES" sz="1800">
              <a:latin typeface="Verdana"/>
              <a:ea typeface="Verdana"/>
            </a:endParaRPr>
          </a:p>
          <a:p>
            <a:pPr marL="285750" indent="-285750">
              <a:buChar char="•"/>
            </a:pPr>
            <a:r>
              <a:rPr lang="es-ES" sz="1800" b="1" err="1">
                <a:latin typeface="Verdana"/>
                <a:ea typeface="Verdana"/>
              </a:rPr>
              <a:t>Feather</a:t>
            </a:r>
            <a:endParaRPr lang="es-ES" sz="1800" b="1">
              <a:latin typeface="Verdana"/>
              <a:ea typeface="Verdana"/>
            </a:endParaRPr>
          </a:p>
          <a:p>
            <a:endParaRPr lang="es-ES" sz="1800" b="1">
              <a:latin typeface="Verdana"/>
              <a:ea typeface="Verdana"/>
            </a:endParaRPr>
          </a:p>
          <a:p>
            <a:r>
              <a:rPr lang="es-ES" sz="1800" b="1" dirty="0" err="1">
                <a:solidFill>
                  <a:srgbClr val="333333"/>
                </a:solidFill>
                <a:latin typeface="Consolas"/>
                <a:ea typeface="Verdana"/>
              </a:rPr>
              <a:t>library</a:t>
            </a:r>
            <a:r>
              <a:rPr lang="es-ES" sz="1800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ES" sz="1800" dirty="0" err="1">
                <a:solidFill>
                  <a:srgbClr val="333333"/>
                </a:solidFill>
                <a:latin typeface="Consolas"/>
                <a:ea typeface="Verdana"/>
              </a:rPr>
              <a:t>feather</a:t>
            </a:r>
            <a:r>
              <a:rPr lang="es-ES" sz="1800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ES" sz="1800" dirty="0">
              <a:latin typeface="Consolas"/>
            </a:endParaRPr>
          </a:p>
          <a:p>
            <a:r>
              <a:rPr lang="es-ES" sz="1800" dirty="0" err="1">
                <a:solidFill>
                  <a:srgbClr val="333333"/>
                </a:solidFill>
                <a:latin typeface="Consolas"/>
                <a:ea typeface="Verdana"/>
              </a:rPr>
              <a:t>tabla_feather</a:t>
            </a:r>
            <a:r>
              <a:rPr lang="es-ES" sz="1800" dirty="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ES" sz="1800" dirty="0" err="1">
                <a:solidFill>
                  <a:srgbClr val="333333"/>
                </a:solidFill>
                <a:latin typeface="Consolas"/>
                <a:ea typeface="Verdana"/>
              </a:rPr>
              <a:t>read_feather</a:t>
            </a:r>
            <a:r>
              <a:rPr lang="es-ES" sz="1800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ES" sz="1800" dirty="0">
                <a:solidFill>
                  <a:srgbClr val="DD1144"/>
                </a:solidFill>
                <a:latin typeface="Consolas"/>
                <a:ea typeface="Verdana"/>
              </a:rPr>
              <a:t>'data/</a:t>
            </a:r>
            <a:r>
              <a:rPr lang="es-ES" sz="1800" dirty="0" err="1">
                <a:solidFill>
                  <a:srgbClr val="DD1144"/>
                </a:solidFill>
                <a:latin typeface="Consolas"/>
                <a:ea typeface="Verdana"/>
              </a:rPr>
              <a:t>tabla_feather.feather</a:t>
            </a:r>
            <a:r>
              <a:rPr lang="es-ES" sz="1800" dirty="0">
                <a:solidFill>
                  <a:srgbClr val="DD1144"/>
                </a:solidFill>
                <a:latin typeface="Consolas"/>
                <a:ea typeface="Verdana"/>
              </a:rPr>
              <a:t>'</a:t>
            </a:r>
            <a:r>
              <a:rPr lang="es-ES" sz="1800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ES" sz="1800" dirty="0">
              <a:latin typeface="Consolas"/>
            </a:endParaRPr>
          </a:p>
          <a:p>
            <a:endParaRPr lang="es-ES" sz="18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B1DA5B-4EDC-AE65-7178-C60A2B583833}"/>
              </a:ext>
            </a:extLst>
          </p:cNvPr>
          <p:cNvSpPr txBox="1"/>
          <p:nvPr/>
        </p:nvSpPr>
        <p:spPr>
          <a:xfrm>
            <a:off x="591919" y="4427537"/>
            <a:ext cx="9598693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1000"/>
              </a:spcBef>
            </a:pPr>
            <a:endParaRPr lang="es-ES" sz="1500" dirty="0">
              <a:latin typeface="Verdana"/>
              <a:ea typeface="Verdana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s-ES" b="1" dirty="0">
                <a:latin typeface="Verdana"/>
                <a:ea typeface="Verdana"/>
              </a:rPr>
              <a:t>Objetos de R (.</a:t>
            </a:r>
            <a:r>
              <a:rPr lang="es-ES" b="1" dirty="0" err="1">
                <a:latin typeface="Verdana"/>
                <a:ea typeface="Verdana"/>
              </a:rPr>
              <a:t>rds</a:t>
            </a:r>
            <a:r>
              <a:rPr lang="es-ES" b="1" dirty="0">
                <a:latin typeface="Verdana"/>
                <a:ea typeface="Verdana"/>
              </a:rPr>
              <a:t>)</a:t>
            </a:r>
            <a:endParaRPr lang="en-US" dirty="0">
              <a:latin typeface="Verdana"/>
              <a:ea typeface="Verdana"/>
            </a:endParaRPr>
          </a:p>
          <a:p>
            <a:pPr>
              <a:spcBef>
                <a:spcPts val="1000"/>
              </a:spcBef>
            </a:pPr>
            <a:endParaRPr lang="es-ES" dirty="0">
              <a:latin typeface="Verdana"/>
              <a:ea typeface="Verdana"/>
            </a:endParaRPr>
          </a:p>
          <a:p>
            <a:pPr>
              <a:spcBef>
                <a:spcPts val="1000"/>
              </a:spcBef>
            </a:pPr>
            <a:r>
              <a:rPr lang="es-ES" dirty="0" err="1">
                <a:solidFill>
                  <a:srgbClr val="333333"/>
                </a:solidFill>
                <a:latin typeface="Consolas"/>
              </a:rPr>
              <a:t>copia_tabla_sas</a:t>
            </a:r>
            <a:r>
              <a:rPr lang="es-ES" dirty="0">
                <a:solidFill>
                  <a:srgbClr val="333333"/>
                </a:solidFill>
                <a:latin typeface="Consolas"/>
              </a:rPr>
              <a:t> = </a:t>
            </a:r>
            <a:r>
              <a:rPr lang="es-ES" dirty="0" err="1">
                <a:solidFill>
                  <a:srgbClr val="333333"/>
                </a:solidFill>
                <a:latin typeface="Consolas"/>
              </a:rPr>
              <a:t>read_rds</a:t>
            </a:r>
            <a:r>
              <a:rPr lang="es-ES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s-ES" dirty="0">
                <a:solidFill>
                  <a:srgbClr val="DD1144"/>
                </a:solidFill>
                <a:latin typeface="Consolas"/>
              </a:rPr>
              <a:t>'data/</a:t>
            </a:r>
            <a:r>
              <a:rPr lang="es-ES" dirty="0" err="1">
                <a:solidFill>
                  <a:srgbClr val="DD1144"/>
                </a:solidFill>
                <a:latin typeface="Consolas"/>
              </a:rPr>
              <a:t>tabla_sas.rds</a:t>
            </a:r>
            <a:r>
              <a:rPr lang="es-ES" dirty="0">
                <a:solidFill>
                  <a:srgbClr val="DD1144"/>
                </a:solidFill>
                <a:latin typeface="Consolas"/>
              </a:rPr>
              <a:t>'</a:t>
            </a:r>
            <a:r>
              <a:rPr lang="es-ES" dirty="0">
                <a:solidFill>
                  <a:srgbClr val="333333"/>
                </a:solidFill>
                <a:latin typeface="Consolas"/>
              </a:rPr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47206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5835636" y="1713473"/>
            <a:ext cx="5692058" cy="482251"/>
          </a:xfrm>
        </p:spPr>
        <p:txBody>
          <a:bodyPr>
            <a:normAutofit/>
          </a:bodyPr>
          <a:lstStyle/>
          <a:p>
            <a:r>
              <a:rPr lang="es-CL" sz="1800">
                <a:latin typeface="Verdana"/>
                <a:ea typeface="Verdana"/>
              </a:rPr>
              <a:t>Importación de datos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5835635" y="2480726"/>
            <a:ext cx="5692057" cy="482400"/>
          </a:xfrm>
        </p:spPr>
        <p:txBody>
          <a:bodyPr>
            <a:normAutofit/>
          </a:bodyPr>
          <a:lstStyle/>
          <a:p>
            <a:r>
              <a:rPr lang="es-CL" sz="1800" err="1">
                <a:latin typeface="Verdana"/>
                <a:ea typeface="Verdana"/>
              </a:rPr>
              <a:t>readxl</a:t>
            </a:r>
            <a:endParaRPr lang="es-CL" sz="1800">
              <a:latin typeface="Verdana"/>
              <a:ea typeface="Verdana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0"/>
          </p:nvPr>
        </p:nvSpPr>
        <p:spPr>
          <a:xfrm>
            <a:off x="4782132" y="1713324"/>
            <a:ext cx="1053503" cy="482400"/>
          </a:xfrm>
        </p:spPr>
        <p:txBody>
          <a:bodyPr/>
          <a:lstStyle/>
          <a:p>
            <a:r>
              <a:rPr lang="es-CL"/>
              <a:t>01.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1"/>
          </p:nvPr>
        </p:nvSpPr>
        <p:spPr>
          <a:xfrm>
            <a:off x="4782132" y="2480726"/>
            <a:ext cx="1053503" cy="482400"/>
          </a:xfrm>
        </p:spPr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/>
              <a:t>Contenidos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8C6FD1EE-CBD4-B927-373E-F3D85AEED933}"/>
              </a:ext>
            </a:extLst>
          </p:cNvPr>
          <p:cNvSpPr txBox="1">
            <a:spLocks/>
          </p:cNvSpPr>
          <p:nvPr/>
        </p:nvSpPr>
        <p:spPr>
          <a:xfrm>
            <a:off x="5823912" y="3195834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err="1">
                <a:latin typeface="Verdana"/>
                <a:ea typeface="Verdana"/>
              </a:rPr>
              <a:t>readr</a:t>
            </a:r>
            <a:r>
              <a:rPr lang="es-CL" sz="1800">
                <a:latin typeface="Verdana"/>
                <a:ea typeface="Verdana"/>
              </a:rPr>
              <a:t> I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79083854-3E07-F633-81DA-75E0921A2F3A}"/>
              </a:ext>
            </a:extLst>
          </p:cNvPr>
          <p:cNvSpPr txBox="1">
            <a:spLocks/>
          </p:cNvSpPr>
          <p:nvPr/>
        </p:nvSpPr>
        <p:spPr>
          <a:xfrm>
            <a:off x="4782132" y="3899219"/>
            <a:ext cx="1053503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69D072B4-F33F-E5D8-5626-80B0C5E789D1}"/>
              </a:ext>
            </a:extLst>
          </p:cNvPr>
          <p:cNvSpPr txBox="1">
            <a:spLocks/>
          </p:cNvSpPr>
          <p:nvPr/>
        </p:nvSpPr>
        <p:spPr>
          <a:xfrm>
            <a:off x="5835634" y="3899218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err="1">
                <a:latin typeface="Verdana"/>
                <a:ea typeface="Verdana"/>
              </a:rPr>
              <a:t>readr</a:t>
            </a:r>
            <a:r>
              <a:rPr lang="es-CL" sz="1800">
                <a:latin typeface="Verdana"/>
                <a:ea typeface="Verdana"/>
              </a:rPr>
              <a:t> II</a:t>
            </a:r>
            <a:endParaRPr lang="es-ES" sz="1800"/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DB6EA4CC-8401-D908-ADCB-7BD2C5C62808}"/>
              </a:ext>
            </a:extLst>
          </p:cNvPr>
          <p:cNvSpPr txBox="1">
            <a:spLocks/>
          </p:cNvSpPr>
          <p:nvPr/>
        </p:nvSpPr>
        <p:spPr>
          <a:xfrm>
            <a:off x="4782131" y="4520541"/>
            <a:ext cx="1053503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05.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2E140E71-D21D-C393-0FB6-3B9E17534901}"/>
              </a:ext>
            </a:extLst>
          </p:cNvPr>
          <p:cNvSpPr txBox="1">
            <a:spLocks/>
          </p:cNvSpPr>
          <p:nvPr/>
        </p:nvSpPr>
        <p:spPr>
          <a:xfrm>
            <a:off x="5835633" y="4520540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err="1">
                <a:latin typeface="Verdana"/>
                <a:ea typeface="Verdana"/>
              </a:rPr>
              <a:t>haven</a:t>
            </a:r>
            <a:endParaRPr lang="es-CL" sz="1800">
              <a:latin typeface="Verdana"/>
              <a:ea typeface="Verdana"/>
            </a:endParaRPr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10AE96B3-9E9F-A79C-EAD2-19BE991E7A63}"/>
              </a:ext>
            </a:extLst>
          </p:cNvPr>
          <p:cNvSpPr txBox="1">
            <a:spLocks/>
          </p:cNvSpPr>
          <p:nvPr/>
        </p:nvSpPr>
        <p:spPr>
          <a:xfrm>
            <a:off x="4782130" y="5177032"/>
            <a:ext cx="1053503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06.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2B72035F-441B-0E3F-98B7-B10888940881}"/>
              </a:ext>
            </a:extLst>
          </p:cNvPr>
          <p:cNvSpPr txBox="1">
            <a:spLocks/>
          </p:cNvSpPr>
          <p:nvPr/>
        </p:nvSpPr>
        <p:spPr>
          <a:xfrm>
            <a:off x="5835632" y="5177031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dirty="0" err="1">
                <a:latin typeface="Verdana"/>
                <a:ea typeface="Verdana"/>
              </a:rPr>
              <a:t>feather</a:t>
            </a:r>
            <a:r>
              <a:rPr lang="es-CL" sz="1800" dirty="0">
                <a:latin typeface="Verdana"/>
                <a:ea typeface="Verdana"/>
              </a:rPr>
              <a:t> y </a:t>
            </a:r>
            <a:r>
              <a:rPr lang="es-CL" sz="1800" dirty="0" err="1">
                <a:latin typeface="Verdana"/>
                <a:ea typeface="Verdana"/>
              </a:rPr>
              <a:t>read_rds</a:t>
            </a:r>
            <a:r>
              <a:rPr lang="es-CL" sz="1800" dirty="0">
                <a:latin typeface="Verdana"/>
                <a:ea typeface="Verdana"/>
              </a:rPr>
              <a:t>() </a:t>
            </a:r>
          </a:p>
        </p:txBody>
      </p:sp>
      <p:sp>
        <p:nvSpPr>
          <p:cNvPr id="7" name="Marcador de texto 8">
            <a:extLst>
              <a:ext uri="{FF2B5EF4-FFF2-40B4-BE49-F238E27FC236}">
                <a16:creationId xmlns:a16="http://schemas.microsoft.com/office/drawing/2014/main" id="{1057F19C-8A63-642D-B506-7B9F39E0458E}"/>
              </a:ext>
            </a:extLst>
          </p:cNvPr>
          <p:cNvSpPr txBox="1">
            <a:spLocks/>
          </p:cNvSpPr>
          <p:nvPr/>
        </p:nvSpPr>
        <p:spPr>
          <a:xfrm>
            <a:off x="4787479" y="3181231"/>
            <a:ext cx="1053503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03.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/>
          </a:bodyPr>
          <a:lstStyle/>
          <a:p>
            <a:r>
              <a:rPr lang="es-CL" sz="3600">
                <a:latin typeface="Verdana"/>
                <a:ea typeface="Verdana"/>
              </a:rPr>
              <a:t>Importación de datos</a:t>
            </a:r>
            <a:endParaRPr lang="es-CL" sz="36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758120" y="486163"/>
            <a:ext cx="10888408" cy="800649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r>
              <a:rPr lang="es-CL">
                <a:latin typeface="Verdana"/>
                <a:ea typeface="Verdana"/>
              </a:rPr>
              <a:t>Queremos traer a R datos que muchas veces provienen de fuentes externas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1"/>
          </p:nvPr>
        </p:nvSpPr>
        <p:spPr>
          <a:xfrm>
            <a:off x="763447" y="1522912"/>
            <a:ext cx="10876685" cy="2789818"/>
          </a:xfrm>
        </p:spPr>
        <p:txBody>
          <a:bodyPr vert="horz" lIns="0" tIns="45720" rIns="0" bIns="45720" rtlCol="0" anchor="t">
            <a:noAutofit/>
          </a:bodyPr>
          <a:lstStyle/>
          <a:p>
            <a:endParaRPr lang="es-CL" sz="1800">
              <a:latin typeface="Verdana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s-CL" sz="1800" dirty="0">
                <a:latin typeface="Verdana"/>
                <a:ea typeface="Verdana"/>
                <a:cs typeface="Times New Roman"/>
              </a:rPr>
              <a:t>De softwares ofimáticos como Excel (.xlsx, xls)</a:t>
            </a:r>
            <a:endParaRPr lang="es-CL" sz="1800" dirty="0"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s-CL" sz="1800" dirty="0">
                <a:latin typeface="Verdana"/>
                <a:ea typeface="Verdana"/>
                <a:cs typeface="Times New Roman"/>
              </a:rPr>
              <a:t>Formatos genéricos (.</a:t>
            </a:r>
            <a:r>
              <a:rPr lang="es-CL" sz="1800" dirty="0" err="1">
                <a:latin typeface="Verdana"/>
                <a:ea typeface="Verdana"/>
                <a:cs typeface="Times New Roman"/>
              </a:rPr>
              <a:t>csv</a:t>
            </a:r>
            <a:r>
              <a:rPr lang="es-CL" sz="1800" dirty="0">
                <a:latin typeface="Verdana"/>
                <a:ea typeface="Verdana"/>
                <a:cs typeface="Times New Roman"/>
              </a:rPr>
              <a:t>, .</a:t>
            </a:r>
            <a:r>
              <a:rPr lang="es-CL" sz="1800" dirty="0" err="1">
                <a:latin typeface="Verdana"/>
                <a:ea typeface="Verdana"/>
                <a:cs typeface="Times New Roman"/>
              </a:rPr>
              <a:t>tsv</a:t>
            </a:r>
            <a:r>
              <a:rPr lang="es-CL" sz="1800" dirty="0">
                <a:latin typeface="Verdana"/>
                <a:ea typeface="Verdana"/>
                <a:cs typeface="Times New Roman"/>
              </a:rPr>
              <a:t>, </a:t>
            </a:r>
            <a:r>
              <a:rPr lang="es-CL" sz="1800" dirty="0" err="1">
                <a:latin typeface="Verdana"/>
                <a:ea typeface="Verdana"/>
                <a:cs typeface="Times New Roman"/>
              </a:rPr>
              <a:t>etc</a:t>
            </a:r>
            <a:r>
              <a:rPr lang="es-CL" sz="1800" dirty="0">
                <a:latin typeface="Verdana"/>
                <a:ea typeface="Verdana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s-CL" sz="1800" dirty="0">
                <a:latin typeface="Verdana"/>
                <a:ea typeface="Verdana"/>
                <a:cs typeface="Times New Roman"/>
              </a:rPr>
              <a:t>De softwares estadísticos: Stata, SPSS, SAS.</a:t>
            </a:r>
            <a:endParaRPr lang="es-CL" sz="1800" dirty="0"/>
          </a:p>
          <a:p>
            <a:pPr marL="285750" indent="-285750">
              <a:buFont typeface="Arial"/>
              <a:buChar char="•"/>
            </a:pPr>
            <a:r>
              <a:rPr lang="es-CL" sz="1800" dirty="0">
                <a:latin typeface="Verdana"/>
                <a:ea typeface="Verdana"/>
                <a:cs typeface="Times New Roman"/>
              </a:rPr>
              <a:t>En formatos eficientes: .</a:t>
            </a:r>
            <a:r>
              <a:rPr lang="es-CL" sz="1800" dirty="0" err="1">
                <a:latin typeface="Verdana"/>
                <a:ea typeface="Verdana"/>
                <a:cs typeface="Times New Roman"/>
              </a:rPr>
              <a:t>rds</a:t>
            </a:r>
            <a:r>
              <a:rPr lang="es-CL" sz="1800" dirty="0">
                <a:latin typeface="Verdana"/>
                <a:ea typeface="Verdana"/>
                <a:cs typeface="Times New Roman"/>
              </a:rPr>
              <a:t>, .</a:t>
            </a:r>
            <a:r>
              <a:rPr lang="es-CL" sz="1800" dirty="0" err="1">
                <a:latin typeface="Verdana"/>
                <a:ea typeface="Verdana"/>
                <a:cs typeface="Times New Roman"/>
              </a:rPr>
              <a:t>feather</a:t>
            </a:r>
            <a:endParaRPr lang="es-CL" sz="1800" dirty="0" err="1"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s-CL" sz="1800">
              <a:latin typeface="Verdana"/>
              <a:ea typeface="Verdana"/>
              <a:cs typeface="Times New Roman"/>
            </a:endParaRPr>
          </a:p>
          <a:p>
            <a:r>
              <a:rPr lang="es-CL" sz="1800" dirty="0">
                <a:latin typeface="Verdana"/>
                <a:ea typeface="Verdana"/>
                <a:cs typeface="Times New Roman"/>
              </a:rPr>
              <a:t>Veremos alternativas para importar cada uno de estos tipos de archivos.</a:t>
            </a:r>
            <a:endParaRPr lang="es-CL" sz="18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Importación de datos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  <p:pic>
        <p:nvPicPr>
          <p:cNvPr id="6" name="Imagen 5" descr="Imagen que contiene firmar, señal, parada, diferente&#10;&#10;Descripción generada automáticamente">
            <a:extLst>
              <a:ext uri="{FF2B5EF4-FFF2-40B4-BE49-F238E27FC236}">
                <a16:creationId xmlns:a16="http://schemas.microsoft.com/office/drawing/2014/main" id="{C0A452E3-7BBD-9A72-4796-1582E25D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02" y="4546312"/>
            <a:ext cx="7747050" cy="179708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/>
          </a:bodyPr>
          <a:lstStyle/>
          <a:p>
            <a:r>
              <a:rPr lang="es-CL" sz="6600" err="1">
                <a:latin typeface="Verdana"/>
                <a:ea typeface="Verdana"/>
              </a:rPr>
              <a:t>readxl</a:t>
            </a:r>
            <a:endParaRPr lang="es-CL" sz="6000">
              <a:latin typeface="Verdana"/>
              <a:ea typeface="Verdana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9188959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3184" y="494595"/>
            <a:ext cx="10888408" cy="800649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dirty="0">
                <a:latin typeface="Verdana"/>
                <a:ea typeface="Verdana"/>
              </a:rPr>
              <a:t>Tablas Excel</a:t>
            </a:r>
            <a:endParaRPr lang="es-CL" dirty="0" err="1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s-CL" sz="2400" b="1" err="1">
                <a:solidFill>
                  <a:srgbClr val="333333"/>
                </a:solidFill>
                <a:latin typeface="Consolas"/>
                <a:ea typeface="Verdana"/>
              </a:rPr>
              <a:t>library</a:t>
            </a:r>
            <a:r>
              <a:rPr lang="es-CL" sz="24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2400" err="1">
                <a:solidFill>
                  <a:srgbClr val="333333"/>
                </a:solidFill>
                <a:latin typeface="Consolas"/>
                <a:ea typeface="Verdana"/>
              </a:rPr>
              <a:t>readxl</a:t>
            </a:r>
            <a:r>
              <a:rPr lang="es-CL" sz="24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2400">
              <a:latin typeface="Consolas"/>
              <a:ea typeface="Verdana"/>
            </a:endParaRPr>
          </a:p>
          <a:p>
            <a:r>
              <a:rPr lang="es-CL" sz="2400" err="1">
                <a:solidFill>
                  <a:srgbClr val="333333"/>
                </a:solidFill>
                <a:latin typeface="Consolas"/>
                <a:ea typeface="Verdana"/>
              </a:rPr>
              <a:t>tabla_excel</a:t>
            </a:r>
            <a:r>
              <a:rPr lang="es-CL" sz="2400">
                <a:solidFill>
                  <a:srgbClr val="333333"/>
                </a:solidFill>
                <a:latin typeface="Consolas"/>
                <a:ea typeface="Verdana"/>
              </a:rPr>
              <a:t> &lt;- </a:t>
            </a:r>
            <a:r>
              <a:rPr lang="es-CL" sz="2400" err="1">
                <a:solidFill>
                  <a:srgbClr val="333333"/>
                </a:solidFill>
                <a:latin typeface="Consolas"/>
                <a:ea typeface="Verdana"/>
              </a:rPr>
              <a:t>read_excel</a:t>
            </a:r>
            <a:r>
              <a:rPr lang="es-CL" sz="24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2400" err="1">
                <a:solidFill>
                  <a:srgbClr val="333333"/>
                </a:solidFill>
                <a:latin typeface="Consolas"/>
                <a:ea typeface="Verdana"/>
              </a:rPr>
              <a:t>path</a:t>
            </a:r>
            <a:r>
              <a:rPr lang="es-CL" sz="240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CL" sz="2400">
                <a:solidFill>
                  <a:srgbClr val="DD1144"/>
                </a:solidFill>
                <a:latin typeface="Consolas"/>
                <a:ea typeface="Verdana"/>
              </a:rPr>
              <a:t>"data/paises.xlsx"</a:t>
            </a:r>
            <a:r>
              <a:rPr lang="es-CL" sz="24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2400">
              <a:latin typeface="Consolas"/>
              <a:ea typeface="Verdana"/>
            </a:endParaRPr>
          </a:p>
          <a:p>
            <a:endParaRPr lang="es-CL" sz="560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 err="1">
                <a:latin typeface="Verdana"/>
                <a:ea typeface="Verdana"/>
              </a:rPr>
              <a:t>readxl</a:t>
            </a:r>
            <a:endParaRPr lang="es-ES" err="1">
              <a:latin typeface="Verdana"/>
              <a:ea typeface="Verdana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02.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9BC3F61-C692-F2E9-A6FD-09B7E297FA7B}"/>
              </a:ext>
            </a:extLst>
          </p:cNvPr>
          <p:cNvGrpSpPr/>
          <p:nvPr/>
        </p:nvGrpSpPr>
        <p:grpSpPr>
          <a:xfrm>
            <a:off x="7426680" y="3597023"/>
            <a:ext cx="3410441" cy="2506278"/>
            <a:chOff x="6814868" y="2687250"/>
            <a:chExt cx="3410441" cy="2506278"/>
          </a:xfrm>
        </p:grpSpPr>
        <p:pic>
          <p:nvPicPr>
            <p:cNvPr id="4" name="Imagen 3" descr="Tabla&#10;&#10;Descripción generada automáticamente">
              <a:extLst>
                <a:ext uri="{FF2B5EF4-FFF2-40B4-BE49-F238E27FC236}">
                  <a16:creationId xmlns:a16="http://schemas.microsoft.com/office/drawing/2014/main" id="{B5A72073-F7E4-6FEF-5F24-4680434DD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5373" y="2687250"/>
              <a:ext cx="2689936" cy="2506278"/>
            </a:xfrm>
            <a:prstGeom prst="rect">
              <a:avLst/>
            </a:prstGeom>
          </p:spPr>
        </p:pic>
        <p:pic>
          <p:nvPicPr>
            <p:cNvPr id="7" name="Imagen 6" descr="Chile Bandera Nacional · Gráficos vectoriales gratis en Pixabay">
              <a:extLst>
                <a:ext uri="{FF2B5EF4-FFF2-40B4-BE49-F238E27FC236}">
                  <a16:creationId xmlns:a16="http://schemas.microsoft.com/office/drawing/2014/main" id="{9CA3D050-4E09-CD80-F061-68AD9AEDF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4868" y="3544017"/>
              <a:ext cx="575095" cy="373813"/>
            </a:xfrm>
            <a:prstGeom prst="rect">
              <a:avLst/>
            </a:prstGeom>
          </p:spPr>
        </p:pic>
        <p:pic>
          <p:nvPicPr>
            <p:cNvPr id="12" name="Imagen 11" descr="Foto gratis: bandiera, Bolivia">
              <a:extLst>
                <a:ext uri="{FF2B5EF4-FFF2-40B4-BE49-F238E27FC236}">
                  <a16:creationId xmlns:a16="http://schemas.microsoft.com/office/drawing/2014/main" id="{4D31743A-5150-A496-79C5-4B5C8F0C5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821158" y="4638675"/>
              <a:ext cx="591269" cy="441744"/>
            </a:xfrm>
            <a:prstGeom prst="rect">
              <a:avLst/>
            </a:prstGeom>
          </p:spPr>
        </p:pic>
        <p:pic>
          <p:nvPicPr>
            <p:cNvPr id="13" name="Imagen 12" descr="Bandera del Perú - Wikipedia, la enciclopedia libre">
              <a:extLst>
                <a:ext uri="{FF2B5EF4-FFF2-40B4-BE49-F238E27FC236}">
                  <a16:creationId xmlns:a16="http://schemas.microsoft.com/office/drawing/2014/main" id="{6CFB67E6-5118-99B8-25A8-716BCDA71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6822955" y="4084968"/>
              <a:ext cx="587675" cy="413348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AE0F3DB-DC8E-E890-2E89-3E442A189E08}"/>
              </a:ext>
            </a:extLst>
          </p:cNvPr>
          <p:cNvSpPr txBox="1"/>
          <p:nvPr/>
        </p:nvSpPr>
        <p:spPr>
          <a:xfrm>
            <a:off x="746848" y="1717648"/>
            <a:ext cx="8873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Calibri"/>
                <a:cs typeface="Calibri"/>
              </a:rPr>
              <a:t>Escribimos código y ejecutamos:</a:t>
            </a:r>
            <a:endParaRPr lang="es-ES" b="1">
              <a:latin typeface="Verdana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/>
          </a:bodyPr>
          <a:lstStyle/>
          <a:p>
            <a:r>
              <a:rPr lang="es-CL" sz="6000" err="1">
                <a:latin typeface="Verdana"/>
                <a:ea typeface="Verdana"/>
              </a:rPr>
              <a:t>readr</a:t>
            </a:r>
            <a:r>
              <a:rPr lang="es-CL" sz="6000">
                <a:latin typeface="Verdana"/>
                <a:ea typeface="Verdana"/>
              </a:rPr>
              <a:t> I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236525349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68938" y="397219"/>
            <a:ext cx="2989008" cy="8133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>
                <a:latin typeface="Verdana"/>
                <a:ea typeface="Verdana"/>
              </a:rPr>
              <a:t>Tablas </a:t>
            </a:r>
            <a:r>
              <a:rPr lang="es-CL" err="1">
                <a:latin typeface="Verdana"/>
                <a:ea typeface="Verdana"/>
              </a:rPr>
              <a:t>csv</a:t>
            </a:r>
            <a:endParaRPr lang="es-CL" err="1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1939376" y="1845298"/>
            <a:ext cx="6907481" cy="1721095"/>
          </a:xfrm>
        </p:spPr>
        <p:txBody>
          <a:bodyPr vert="horz" lIns="0" tIns="45720" rIns="0" bIns="45720" rtlCol="0" anchor="t">
            <a:normAutofit fontScale="97500"/>
          </a:bodyPr>
          <a:lstStyle/>
          <a:p>
            <a:r>
              <a:rPr lang="es-CL" sz="2100" b="1" err="1">
                <a:solidFill>
                  <a:srgbClr val="333333"/>
                </a:solidFill>
                <a:latin typeface="Consolas"/>
                <a:ea typeface="Verdana"/>
              </a:rPr>
              <a:t>library</a:t>
            </a:r>
            <a:r>
              <a:rPr lang="es-CL" sz="21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2100" err="1">
                <a:solidFill>
                  <a:srgbClr val="333333"/>
                </a:solidFill>
                <a:latin typeface="Consolas"/>
                <a:ea typeface="Verdana"/>
              </a:rPr>
              <a:t>readr</a:t>
            </a:r>
            <a:r>
              <a:rPr lang="es-CL" sz="21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2500">
              <a:latin typeface="Consolas"/>
              <a:ea typeface="Verdana"/>
            </a:endParaRPr>
          </a:p>
          <a:p>
            <a:r>
              <a:rPr lang="es-CL" sz="2100" err="1">
                <a:solidFill>
                  <a:srgbClr val="333333"/>
                </a:solidFill>
                <a:latin typeface="Consolas"/>
                <a:ea typeface="Verdana"/>
              </a:rPr>
              <a:t>tabla_csv</a:t>
            </a:r>
            <a:r>
              <a:rPr lang="es-CL" sz="2100">
                <a:solidFill>
                  <a:srgbClr val="333333"/>
                </a:solidFill>
                <a:latin typeface="Consolas"/>
                <a:ea typeface="Verdana"/>
              </a:rPr>
              <a:t> &lt;- </a:t>
            </a:r>
            <a:r>
              <a:rPr lang="es-CL" sz="2100" err="1">
                <a:solidFill>
                  <a:srgbClr val="333333"/>
                </a:solidFill>
                <a:latin typeface="Consolas"/>
                <a:ea typeface="Verdana"/>
              </a:rPr>
              <a:t>read_csv</a:t>
            </a:r>
            <a:r>
              <a:rPr lang="es-CL" sz="2100">
                <a:solidFill>
                  <a:srgbClr val="333333"/>
                </a:solidFill>
                <a:latin typeface="Consolas"/>
                <a:ea typeface="Verdana"/>
              </a:rPr>
              <a:t>(file = </a:t>
            </a:r>
            <a:r>
              <a:rPr lang="es-CL" sz="2100">
                <a:solidFill>
                  <a:srgbClr val="DD1144"/>
                </a:solidFill>
                <a:latin typeface="Consolas"/>
                <a:ea typeface="Verdana"/>
              </a:rPr>
              <a:t>"data/hospital.csv"</a:t>
            </a:r>
            <a:r>
              <a:rPr lang="es-CL" sz="210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>
              <a:latin typeface="Consolas"/>
              <a:ea typeface="Verdana"/>
            </a:endParaRPr>
          </a:p>
          <a:p>
            <a:endParaRPr lang="es-CL" sz="560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err="1">
                <a:latin typeface="Verdana"/>
                <a:ea typeface="Verdana"/>
              </a:rPr>
              <a:t>readr</a:t>
            </a:r>
            <a:r>
              <a:rPr lang="es-CL">
                <a:latin typeface="Verdana"/>
                <a:ea typeface="Verdana"/>
              </a:rPr>
              <a:t> I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03.</a:t>
            </a:r>
            <a:endParaRPr lang="es-CL"/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583BF0F6-4667-5BB5-9F23-DD9255B2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817" y="3426437"/>
            <a:ext cx="6510703" cy="270143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F73E48B-45BB-DF5B-C5A3-ADCF8AC5DD5C}"/>
              </a:ext>
            </a:extLst>
          </p:cNvPr>
          <p:cNvSpPr txBox="1"/>
          <p:nvPr/>
        </p:nvSpPr>
        <p:spPr>
          <a:xfrm>
            <a:off x="1942602" y="1355055"/>
            <a:ext cx="8873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Calibri"/>
                <a:cs typeface="Calibri"/>
              </a:rPr>
              <a:t>Escribimos código y ejecutamos:</a:t>
            </a:r>
            <a:endParaRPr lang="es-ES" b="1">
              <a:latin typeface="Verdana"/>
            </a:endParaRP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6955759" cy="1501201"/>
          </a:xfrm>
        </p:spPr>
        <p:txBody>
          <a:bodyPr>
            <a:normAutofit/>
          </a:bodyPr>
          <a:lstStyle/>
          <a:p>
            <a:r>
              <a:rPr lang="es-CL" sz="6000" err="1">
                <a:latin typeface="Verdana"/>
                <a:ea typeface="Verdana"/>
              </a:rPr>
              <a:t>readr</a:t>
            </a:r>
            <a:r>
              <a:rPr lang="es-CL" sz="6000">
                <a:latin typeface="Verdana"/>
                <a:ea typeface="Verdana"/>
              </a:rPr>
              <a:t> II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97591617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2BDAD-513B-4B88-892F-43642AA53E55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fc35979-dbb1-4d4b-8727-6470e0646fe1"/>
    <ds:schemaRef ds:uri="http://schemas.microsoft.com/office/2006/metadata/properties"/>
    <ds:schemaRef ds:uri="http://purl.org/dc/dcmitype/"/>
    <ds:schemaRef ds:uri="http://purl.org/dc/terms/"/>
    <ds:schemaRef ds:uri="a369e572-027a-44c0-8f11-2f588a2a1334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/>
</ds:datastoreItem>
</file>

<file path=customXml/itemProps3.xml><?xml version="1.0" encoding="utf-8"?>
<ds:datastoreItem xmlns:ds="http://schemas.openxmlformats.org/officeDocument/2006/customXml" ds:itemID="{A2E012E1-9406-4A37-BF5E-878E31FBD63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393</Words>
  <Application>Microsoft Office PowerPoint</Application>
  <PresentationFormat>Panorámica</PresentationFormat>
  <Paragraphs>102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Arial,Sans-Serif</vt:lpstr>
      <vt:lpstr>Avenir Next Demi Bold</vt:lpstr>
      <vt:lpstr>Calibri</vt:lpstr>
      <vt:lpstr>Consolas</vt:lpstr>
      <vt:lpstr>Times New Roman</vt:lpstr>
      <vt:lpstr>Verdana</vt:lpstr>
      <vt:lpstr>Tema de Office</vt:lpstr>
      <vt:lpstr>1_Tema de Office</vt:lpstr>
      <vt:lpstr>2_Tema de Office</vt:lpstr>
      <vt:lpstr>Importación  de datos </vt:lpstr>
      <vt:lpstr>Contenidos</vt:lpstr>
      <vt:lpstr>01.</vt:lpstr>
      <vt:lpstr>Presentación de PowerPoint</vt:lpstr>
      <vt:lpstr>02.</vt:lpstr>
      <vt:lpstr>Presentación de PowerPoint</vt:lpstr>
      <vt:lpstr>03.</vt:lpstr>
      <vt:lpstr>Presentación de PowerPoint</vt:lpstr>
      <vt:lpstr>04.</vt:lpstr>
      <vt:lpstr>Presentación de PowerPoint</vt:lpstr>
      <vt:lpstr>Presentación de PowerPoint</vt:lpstr>
      <vt:lpstr>05.</vt:lpstr>
      <vt:lpstr>Presentación de PowerPoint</vt:lpstr>
      <vt:lpstr>Presentación de PowerPoint</vt:lpstr>
      <vt:lpstr>06.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57</cp:revision>
  <dcterms:created xsi:type="dcterms:W3CDTF">2021-02-12T20:31:00Z</dcterms:created>
  <dcterms:modified xsi:type="dcterms:W3CDTF">2024-08-19T20:28:21Z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ICV">
    <vt:lpwstr>D1BD5A55D05B416CBE185560C7A79A92_12</vt:lpwstr>
  </property>
  <property fmtid="{D5CDD505-2E9C-101B-9397-08002B2CF9AE}" pid="5" name="KSOProductBuildVer">
    <vt:lpwstr>1033-12.2.0.16909</vt:lpwstr>
  </property>
  <property fmtid="{D5CDD505-2E9C-101B-9397-08002B2CF9AE}" pid="6" name="_MarkAsFinal">
    <vt:bool>true</vt:bool>
  </property>
</Properties>
</file>