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</p:sldMasterIdLst>
  <p:notesMasterIdLst>
    <p:notesMasterId r:id="rId19"/>
  </p:notesMasterIdLst>
  <p:handoutMasterIdLst>
    <p:handoutMasterId r:id="rId20"/>
  </p:handoutMasterIdLst>
  <p:sldIdLst>
    <p:sldId id="1195" r:id="rId7"/>
    <p:sldId id="1212" r:id="rId8"/>
    <p:sldId id="1200" r:id="rId9"/>
    <p:sldId id="1201" r:id="rId10"/>
    <p:sldId id="1223" r:id="rId11"/>
    <p:sldId id="1213" r:id="rId12"/>
    <p:sldId id="1225" r:id="rId13"/>
    <p:sldId id="1221" r:id="rId14"/>
    <p:sldId id="1222" r:id="rId15"/>
    <p:sldId id="1224" r:id="rId16"/>
    <p:sldId id="1217" r:id="rId17"/>
    <p:sldId id="1194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CE5173-92F7-494C-A453-F84F3355C45B}">
          <p14:sldIdLst>
            <p14:sldId id="1195"/>
            <p14:sldId id="1212"/>
            <p14:sldId id="1200"/>
            <p14:sldId id="1201"/>
            <p14:sldId id="1223"/>
            <p14:sldId id="1213"/>
            <p14:sldId id="1225"/>
            <p14:sldId id="1221"/>
            <p14:sldId id="1222"/>
            <p14:sldId id="1224"/>
            <p14:sldId id="1217"/>
            <p14:sldId id="11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395B16-D144-E05E-6AD4-CC5265F2A903}" name="Fernando Ignacio Sepulveda Retamal" initials="FR" userId="S::fisepulvedar@ine.gob.cl::3aae470f-f0d4-4802-9527-3e234eec2ae8" providerId="AD"/>
  <p188:author id="{771C1EC5-DD0A-ACBE-208B-7C3B2B718C62}" name="Massiel Patricia Vicencio Pinto" initials="MP" userId="S::mpvicenciop@ine.gob.cl::0ada1698-5207-4589-b5f8-1111f7d870c5" providerId="AD"/>
  <p188:author id="{E956CAEE-CFFC-2215-47EA-1CCCD9ED24B7}" name="Alberto Carlos Farias Aguilera" initials="AA" userId="S::acfariasa@ine.gob.cl::0d355c96-1873-4b3e-b34a-6b9171f8143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/>
  <p:cmAuthor id="2" name="Bernardita Luz Saona Urmeneta" initials="BU" lastIdx="3" clrIdx="1"/>
  <p:cmAuthor id="3" name="Carolina de la Paz Mascareño Orellana" initials="CO" lastIdx="3" clrIdx="2"/>
  <p:cmAuthor id="4" name="Alex Philip Caro Hidalgo" initials="APCH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8A64D"/>
    <a:srgbClr val="663C77"/>
    <a:srgbClr val="2C427E"/>
    <a:srgbClr val="1E3C7D"/>
    <a:srgbClr val="E3771E"/>
    <a:srgbClr val="EB7D1D"/>
    <a:srgbClr val="EF7F1C"/>
    <a:srgbClr val="EF9E08"/>
    <a:srgbClr val="F29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980482-7F4B-0B90-245A-EC98A610F6D2}" v="13" dt="2024-08-01T18:06:04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BF4B2-8474-4D7E-9B9F-C5AF8906E02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C3CDC1-E367-4645-A3AE-4B7BFF5FDA17}">
      <dgm:prSet phldrT="[Texto]" phldr="0"/>
      <dgm:spPr/>
      <dgm:t>
        <a:bodyPr/>
        <a:lstStyle/>
        <a:p>
          <a:pPr algn="l"/>
          <a:r>
            <a:rPr lang="es-CL">
              <a:latin typeface="Verdana"/>
              <a:ea typeface="Verdana"/>
            </a:rPr>
            <a:t>Básicamente crean un archivo que le dice a R que el directorio de trabajo es donde se aloja el proyecto.</a:t>
          </a:r>
          <a:endParaRPr lang="es-ES"/>
        </a:p>
      </dgm:t>
    </dgm:pt>
    <dgm:pt modelId="{EAFE7156-4CD0-4495-8A5B-CBD8659833DC}" type="parTrans" cxnId="{0D2B40B4-BC02-4830-BE56-27AD5EAF5289}">
      <dgm:prSet/>
      <dgm:spPr/>
      <dgm:t>
        <a:bodyPr/>
        <a:lstStyle/>
        <a:p>
          <a:endParaRPr lang="es-ES"/>
        </a:p>
      </dgm:t>
    </dgm:pt>
    <dgm:pt modelId="{79EE154B-D930-4B78-BB7B-F09795A52A8E}" type="sibTrans" cxnId="{0D2B40B4-BC02-4830-BE56-27AD5EAF5289}">
      <dgm:prSet/>
      <dgm:spPr/>
      <dgm:t>
        <a:bodyPr/>
        <a:lstStyle/>
        <a:p>
          <a:endParaRPr lang="es-ES"/>
        </a:p>
      </dgm:t>
    </dgm:pt>
    <dgm:pt modelId="{111598EA-4F1B-4620-AD13-E2E05CFED31E}">
      <dgm:prSet phldr="0"/>
      <dgm:spPr/>
      <dgm:t>
        <a:bodyPr/>
        <a:lstStyle/>
        <a:p>
          <a:pPr algn="l" rtl="0"/>
          <a:r>
            <a:rPr lang="es-CL">
              <a:latin typeface="Verdana"/>
              <a:ea typeface="Verdana"/>
            </a:rPr>
            <a:t>Con lo anterior logramos evitar utilizar rutas absolutas constantemente.</a:t>
          </a:r>
          <a:endParaRPr lang="en-US">
            <a:latin typeface="Verdana"/>
            <a:ea typeface="Verdana"/>
          </a:endParaRPr>
        </a:p>
      </dgm:t>
    </dgm:pt>
    <dgm:pt modelId="{32404C7D-5252-4EC0-9E64-94685205363B}" type="parTrans" cxnId="{E06978FD-2A10-42FB-A15D-8B2D467D59AC}">
      <dgm:prSet/>
      <dgm:spPr/>
    </dgm:pt>
    <dgm:pt modelId="{99C57A3A-99AE-42B3-98EE-15CCAD205D0F}" type="sibTrans" cxnId="{E06978FD-2A10-42FB-A15D-8B2D467D59AC}">
      <dgm:prSet/>
      <dgm:spPr/>
    </dgm:pt>
    <dgm:pt modelId="{4C1152F8-35EF-40B2-8934-E877D2906210}">
      <dgm:prSet phldr="0"/>
      <dgm:spPr/>
      <dgm:t>
        <a:bodyPr/>
        <a:lstStyle/>
        <a:p>
          <a:pPr algn="l"/>
          <a:r>
            <a:rPr lang="es-CL">
              <a:latin typeface="Verdana"/>
              <a:ea typeface="Verdana"/>
            </a:rPr>
            <a:t>Sin embargo, el uso de </a:t>
          </a:r>
          <a:r>
            <a:rPr lang="es-CL" b="1" err="1">
              <a:latin typeface="Verdana"/>
              <a:ea typeface="Verdana"/>
            </a:rPr>
            <a:t>setwd</a:t>
          </a:r>
          <a:r>
            <a:rPr lang="es-CL" b="1">
              <a:latin typeface="Verdana"/>
              <a:ea typeface="Verdana"/>
            </a:rPr>
            <a:t>()</a:t>
          </a:r>
          <a:r>
            <a:rPr lang="es-CL">
              <a:latin typeface="Verdana"/>
              <a:ea typeface="Verdana"/>
            </a:rPr>
            <a:t> nos obliga a usar una ruta absoluta al menos una vez, lo que hace que nuestro código no pueda correr directamente desde cualquier otra carpeta.</a:t>
          </a:r>
          <a:endParaRPr lang="en-US">
            <a:latin typeface="Verdana"/>
            <a:ea typeface="Verdana"/>
          </a:endParaRPr>
        </a:p>
      </dgm:t>
    </dgm:pt>
    <dgm:pt modelId="{171908CE-CFC0-4D1E-A60D-497BAE1C6D47}" type="parTrans" cxnId="{F70AE2C7-EAA5-4A87-BE70-DF5D69D26A4F}">
      <dgm:prSet/>
      <dgm:spPr/>
    </dgm:pt>
    <dgm:pt modelId="{74CDB421-B835-4727-8443-D985B6A0A8DE}" type="sibTrans" cxnId="{F70AE2C7-EAA5-4A87-BE70-DF5D69D26A4F}">
      <dgm:prSet/>
      <dgm:spPr/>
    </dgm:pt>
    <dgm:pt modelId="{D799FBBD-7E68-449F-B7BA-FBB302492C13}">
      <dgm:prSet phldr="0"/>
      <dgm:spPr/>
      <dgm:t>
        <a:bodyPr/>
        <a:lstStyle/>
        <a:p>
          <a:pPr algn="l"/>
          <a:r>
            <a:rPr lang="es-CL">
              <a:latin typeface="Verdana"/>
              <a:ea typeface="Verdana"/>
            </a:rPr>
            <a:t>Para evitar esto, utilizamos los proyectos de </a:t>
          </a:r>
          <a:r>
            <a:rPr lang="es-CL" err="1">
              <a:latin typeface="Verdana"/>
              <a:ea typeface="Verdana"/>
            </a:rPr>
            <a:t>RStudio</a:t>
          </a:r>
          <a:r>
            <a:rPr lang="es-CL">
              <a:latin typeface="Verdana"/>
              <a:ea typeface="Verdana"/>
            </a:rPr>
            <a:t>.</a:t>
          </a:r>
          <a:endParaRPr lang="en-US">
            <a:latin typeface="Verdana"/>
            <a:ea typeface="Verdana"/>
          </a:endParaRPr>
        </a:p>
      </dgm:t>
    </dgm:pt>
    <dgm:pt modelId="{802BECD8-A299-4D27-857F-20D3F5E2E2A0}" type="parTrans" cxnId="{5BFB7FEC-0FE5-4BD6-98A4-4265DD5E82D3}">
      <dgm:prSet/>
      <dgm:spPr/>
    </dgm:pt>
    <dgm:pt modelId="{772A72C1-6CF2-4D9C-B90D-F202CDFBA387}" type="sibTrans" cxnId="{5BFB7FEC-0FE5-4BD6-98A4-4265DD5E82D3}">
      <dgm:prSet/>
      <dgm:spPr/>
    </dgm:pt>
    <dgm:pt modelId="{F44BF287-F102-46E7-A9D1-231583E697C7}" type="pres">
      <dgm:prSet presAssocID="{9CBBF4B2-8474-4D7E-9B9F-C5AF8906E0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B5095A0-19BD-4798-B755-F4C98C808D13}" type="pres">
      <dgm:prSet presAssocID="{111598EA-4F1B-4620-AD13-E2E05CFED31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B5F44A-660A-4460-A9FC-2DB7665D0888}" type="pres">
      <dgm:prSet presAssocID="{99C57A3A-99AE-42B3-98EE-15CCAD205D0F}" presName="spacer" presStyleCnt="0"/>
      <dgm:spPr/>
    </dgm:pt>
    <dgm:pt modelId="{E874BC53-77A7-4DF2-9435-9DABD2AF8A10}" type="pres">
      <dgm:prSet presAssocID="{4C1152F8-35EF-40B2-8934-E877D290621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444523-F7EB-44AA-B90F-ACB0C76A4A8D}" type="pres">
      <dgm:prSet presAssocID="{74CDB421-B835-4727-8443-D985B6A0A8DE}" presName="spacer" presStyleCnt="0"/>
      <dgm:spPr/>
    </dgm:pt>
    <dgm:pt modelId="{55B2026F-29CE-43C7-A20C-0C6DBD7E64F5}" type="pres">
      <dgm:prSet presAssocID="{D799FBBD-7E68-449F-B7BA-FBB302492C1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CFD691-28F8-46E8-8271-42B3445FED3D}" type="pres">
      <dgm:prSet presAssocID="{772A72C1-6CF2-4D9C-B90D-F202CDFBA387}" presName="spacer" presStyleCnt="0"/>
      <dgm:spPr/>
    </dgm:pt>
    <dgm:pt modelId="{FB45F901-AF50-4F97-A4BD-B22544E85466}" type="pres">
      <dgm:prSet presAssocID="{B8C3CDC1-E367-4645-A3AE-4B7BFF5FDA1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396AA2-D86D-41B0-BEB5-5DD2D9CCA592}" type="presOf" srcId="{111598EA-4F1B-4620-AD13-E2E05CFED31E}" destId="{0B5095A0-19BD-4798-B755-F4C98C808D13}" srcOrd="0" destOrd="0" presId="urn:microsoft.com/office/officeart/2005/8/layout/vList2"/>
    <dgm:cxn modelId="{E06978FD-2A10-42FB-A15D-8B2D467D59AC}" srcId="{9CBBF4B2-8474-4D7E-9B9F-C5AF8906E027}" destId="{111598EA-4F1B-4620-AD13-E2E05CFED31E}" srcOrd="0" destOrd="0" parTransId="{32404C7D-5252-4EC0-9E64-94685205363B}" sibTransId="{99C57A3A-99AE-42B3-98EE-15CCAD205D0F}"/>
    <dgm:cxn modelId="{EE0AC169-AE4A-4F22-B3FD-FE0D5D0D4898}" type="presOf" srcId="{D799FBBD-7E68-449F-B7BA-FBB302492C13}" destId="{55B2026F-29CE-43C7-A20C-0C6DBD7E64F5}" srcOrd="0" destOrd="0" presId="urn:microsoft.com/office/officeart/2005/8/layout/vList2"/>
    <dgm:cxn modelId="{0D2B40B4-BC02-4830-BE56-27AD5EAF5289}" srcId="{9CBBF4B2-8474-4D7E-9B9F-C5AF8906E027}" destId="{B8C3CDC1-E367-4645-A3AE-4B7BFF5FDA17}" srcOrd="3" destOrd="0" parTransId="{EAFE7156-4CD0-4495-8A5B-CBD8659833DC}" sibTransId="{79EE154B-D930-4B78-BB7B-F09795A52A8E}"/>
    <dgm:cxn modelId="{7A36B980-4410-40A5-BA77-4890EA8E34A9}" type="presOf" srcId="{B8C3CDC1-E367-4645-A3AE-4B7BFF5FDA17}" destId="{FB45F901-AF50-4F97-A4BD-B22544E85466}" srcOrd="0" destOrd="0" presId="urn:microsoft.com/office/officeart/2005/8/layout/vList2"/>
    <dgm:cxn modelId="{5BFB7FEC-0FE5-4BD6-98A4-4265DD5E82D3}" srcId="{9CBBF4B2-8474-4D7E-9B9F-C5AF8906E027}" destId="{D799FBBD-7E68-449F-B7BA-FBB302492C13}" srcOrd="2" destOrd="0" parTransId="{802BECD8-A299-4D27-857F-20D3F5E2E2A0}" sibTransId="{772A72C1-6CF2-4D9C-B90D-F202CDFBA387}"/>
    <dgm:cxn modelId="{5BCDAEAD-EB07-4E18-BBD2-9E2F101C9649}" type="presOf" srcId="{9CBBF4B2-8474-4D7E-9B9F-C5AF8906E027}" destId="{F44BF287-F102-46E7-A9D1-231583E697C7}" srcOrd="0" destOrd="0" presId="urn:microsoft.com/office/officeart/2005/8/layout/vList2"/>
    <dgm:cxn modelId="{69289404-D47E-43FD-9A8E-F4ABC3F720D6}" type="presOf" srcId="{4C1152F8-35EF-40B2-8934-E877D2906210}" destId="{E874BC53-77A7-4DF2-9435-9DABD2AF8A10}" srcOrd="0" destOrd="0" presId="urn:microsoft.com/office/officeart/2005/8/layout/vList2"/>
    <dgm:cxn modelId="{F70AE2C7-EAA5-4A87-BE70-DF5D69D26A4F}" srcId="{9CBBF4B2-8474-4D7E-9B9F-C5AF8906E027}" destId="{4C1152F8-35EF-40B2-8934-E877D2906210}" srcOrd="1" destOrd="0" parTransId="{171908CE-CFC0-4D1E-A60D-497BAE1C6D47}" sibTransId="{74CDB421-B835-4727-8443-D985B6A0A8DE}"/>
    <dgm:cxn modelId="{4EFEE0E9-A6BA-437A-BDEE-27A6E5AC2769}" type="presParOf" srcId="{F44BF287-F102-46E7-A9D1-231583E697C7}" destId="{0B5095A0-19BD-4798-B755-F4C98C808D13}" srcOrd="0" destOrd="0" presId="urn:microsoft.com/office/officeart/2005/8/layout/vList2"/>
    <dgm:cxn modelId="{ED2198F9-FFF3-46C1-BAE3-ADB5D6F932BB}" type="presParOf" srcId="{F44BF287-F102-46E7-A9D1-231583E697C7}" destId="{8AB5F44A-660A-4460-A9FC-2DB7665D0888}" srcOrd="1" destOrd="0" presId="urn:microsoft.com/office/officeart/2005/8/layout/vList2"/>
    <dgm:cxn modelId="{DC4D1E36-1100-4188-A627-07B279D4E9ED}" type="presParOf" srcId="{F44BF287-F102-46E7-A9D1-231583E697C7}" destId="{E874BC53-77A7-4DF2-9435-9DABD2AF8A10}" srcOrd="2" destOrd="0" presId="urn:microsoft.com/office/officeart/2005/8/layout/vList2"/>
    <dgm:cxn modelId="{62132B58-ABC6-4BCD-AEF4-5D2DAB9D8572}" type="presParOf" srcId="{F44BF287-F102-46E7-A9D1-231583E697C7}" destId="{4F444523-F7EB-44AA-B90F-ACB0C76A4A8D}" srcOrd="3" destOrd="0" presId="urn:microsoft.com/office/officeart/2005/8/layout/vList2"/>
    <dgm:cxn modelId="{79F72C30-089E-4484-BA73-456EBA8BBCAC}" type="presParOf" srcId="{F44BF287-F102-46E7-A9D1-231583E697C7}" destId="{55B2026F-29CE-43C7-A20C-0C6DBD7E64F5}" srcOrd="4" destOrd="0" presId="urn:microsoft.com/office/officeart/2005/8/layout/vList2"/>
    <dgm:cxn modelId="{19AB9A8C-975E-44AA-AE11-6228FFEB6611}" type="presParOf" srcId="{F44BF287-F102-46E7-A9D1-231583E697C7}" destId="{E0CFD691-28F8-46E8-8271-42B3445FED3D}" srcOrd="5" destOrd="0" presId="urn:microsoft.com/office/officeart/2005/8/layout/vList2"/>
    <dgm:cxn modelId="{02699998-7961-492C-8778-36978D2DC81C}" type="presParOf" srcId="{F44BF287-F102-46E7-A9D1-231583E697C7}" destId="{FB45F901-AF50-4F97-A4BD-B22544E8546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095A0-19BD-4798-B755-F4C98C808D13}">
      <dsp:nvSpPr>
        <dsp:cNvPr id="0" name=""/>
        <dsp:cNvSpPr/>
      </dsp:nvSpPr>
      <dsp:spPr>
        <a:xfrm>
          <a:off x="0" y="32315"/>
          <a:ext cx="9792728" cy="998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>
              <a:latin typeface="Verdana"/>
              <a:ea typeface="Verdana"/>
            </a:rPr>
            <a:t>Con lo anterior logramos evitar utilizar rutas absolutas constantemente.</a:t>
          </a:r>
          <a:endParaRPr lang="en-US" sz="1800" kern="1200">
            <a:latin typeface="Verdana"/>
            <a:ea typeface="Verdana"/>
          </a:endParaRPr>
        </a:p>
      </dsp:txBody>
      <dsp:txXfrm>
        <a:off x="48737" y="81052"/>
        <a:ext cx="9695254" cy="900901"/>
      </dsp:txXfrm>
    </dsp:sp>
    <dsp:sp modelId="{E874BC53-77A7-4DF2-9435-9DABD2AF8A10}">
      <dsp:nvSpPr>
        <dsp:cNvPr id="0" name=""/>
        <dsp:cNvSpPr/>
      </dsp:nvSpPr>
      <dsp:spPr>
        <a:xfrm>
          <a:off x="0" y="1082531"/>
          <a:ext cx="9792728" cy="9983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>
              <a:latin typeface="Verdana"/>
              <a:ea typeface="Verdana"/>
            </a:rPr>
            <a:t>Sin embargo, el uso de </a:t>
          </a:r>
          <a:r>
            <a:rPr lang="es-CL" sz="1800" b="1" kern="1200" err="1">
              <a:latin typeface="Verdana"/>
              <a:ea typeface="Verdana"/>
            </a:rPr>
            <a:t>setwd</a:t>
          </a:r>
          <a:r>
            <a:rPr lang="es-CL" sz="1800" b="1" kern="1200">
              <a:latin typeface="Verdana"/>
              <a:ea typeface="Verdana"/>
            </a:rPr>
            <a:t>()</a:t>
          </a:r>
          <a:r>
            <a:rPr lang="es-CL" sz="1800" kern="1200">
              <a:latin typeface="Verdana"/>
              <a:ea typeface="Verdana"/>
            </a:rPr>
            <a:t> nos obliga a usar una ruta absoluta al menos una vez, lo que hace que nuestro código no pueda correr directamente desde cualquier otra carpeta.</a:t>
          </a:r>
          <a:endParaRPr lang="en-US" sz="1800" kern="1200">
            <a:latin typeface="Verdana"/>
            <a:ea typeface="Verdana"/>
          </a:endParaRPr>
        </a:p>
      </dsp:txBody>
      <dsp:txXfrm>
        <a:off x="48737" y="1131268"/>
        <a:ext cx="9695254" cy="900901"/>
      </dsp:txXfrm>
    </dsp:sp>
    <dsp:sp modelId="{55B2026F-29CE-43C7-A20C-0C6DBD7E64F5}">
      <dsp:nvSpPr>
        <dsp:cNvPr id="0" name=""/>
        <dsp:cNvSpPr/>
      </dsp:nvSpPr>
      <dsp:spPr>
        <a:xfrm>
          <a:off x="0" y="2132747"/>
          <a:ext cx="9792728" cy="9983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>
              <a:latin typeface="Verdana"/>
              <a:ea typeface="Verdana"/>
            </a:rPr>
            <a:t>Para evitar esto, utilizamos los proyectos de </a:t>
          </a:r>
          <a:r>
            <a:rPr lang="es-CL" sz="1800" kern="1200" err="1">
              <a:latin typeface="Verdana"/>
              <a:ea typeface="Verdana"/>
            </a:rPr>
            <a:t>RStudio</a:t>
          </a:r>
          <a:r>
            <a:rPr lang="es-CL" sz="1800" kern="1200">
              <a:latin typeface="Verdana"/>
              <a:ea typeface="Verdana"/>
            </a:rPr>
            <a:t>.</a:t>
          </a:r>
          <a:endParaRPr lang="en-US" sz="1800" kern="1200">
            <a:latin typeface="Verdana"/>
            <a:ea typeface="Verdana"/>
          </a:endParaRPr>
        </a:p>
      </dsp:txBody>
      <dsp:txXfrm>
        <a:off x="48737" y="2181484"/>
        <a:ext cx="9695254" cy="900901"/>
      </dsp:txXfrm>
    </dsp:sp>
    <dsp:sp modelId="{FB45F901-AF50-4F97-A4BD-B22544E85466}">
      <dsp:nvSpPr>
        <dsp:cNvPr id="0" name=""/>
        <dsp:cNvSpPr/>
      </dsp:nvSpPr>
      <dsp:spPr>
        <a:xfrm>
          <a:off x="0" y="3182962"/>
          <a:ext cx="9792728" cy="9983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>
              <a:latin typeface="Verdana"/>
              <a:ea typeface="Verdana"/>
            </a:rPr>
            <a:t>Básicamente crean un archivo que le dice a R que el directorio de trabajo es donde se aloja el proyecto.</a:t>
          </a:r>
          <a:endParaRPr lang="es-ES" sz="1800" kern="1200"/>
        </a:p>
      </dsp:txBody>
      <dsp:txXfrm>
        <a:off x="48737" y="3231699"/>
        <a:ext cx="9695254" cy="900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3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266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11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1509" y="1514909"/>
            <a:ext cx="7701950" cy="3453491"/>
          </a:xfrm>
        </p:spPr>
        <p:txBody>
          <a:bodyPr/>
          <a:lstStyle/>
          <a:p>
            <a:r>
              <a:rPr lang="es-CL" sz="4800">
                <a:latin typeface="Verdana"/>
                <a:ea typeface="Verdana"/>
              </a:rPr>
              <a:t>Directorio de trabajo, rutas  y proyectos de RStudio</a:t>
            </a:r>
            <a:r>
              <a:rPr lang="es-CL" sz="4000"/>
              <a:t/>
            </a:r>
            <a:br>
              <a:rPr lang="es-CL" sz="4000"/>
            </a:br>
            <a:endParaRPr lang="es-CL" sz="400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CL">
                <a:latin typeface="Verdana"/>
                <a:ea typeface="Verdana"/>
              </a:rPr>
              <a:t>2024</a:t>
            </a:r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744128" y="398429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CL">
                <a:latin typeface="Verdana"/>
                <a:ea typeface="Verdana"/>
              </a:rPr>
              <a:t>Resumen creación de proyectos:</a:t>
            </a:r>
            <a:endParaRPr lang="es-ES">
              <a:latin typeface="Verdana"/>
              <a:ea typeface="Verdana"/>
            </a:endParaRPr>
          </a:p>
          <a:p>
            <a:endParaRPr lang="es-CL" sz="1500" b="0">
              <a:solidFill>
                <a:srgbClr val="000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s-CL" sz="5600"/>
          </a:p>
          <a:p>
            <a:endParaRPr lang="es-CL" sz="5600">
              <a:highlight>
                <a:srgbClr val="FFFF00"/>
              </a:highlight>
            </a:endParaRPr>
          </a:p>
          <a:p>
            <a:endParaRPr lang="es-CL" sz="5600">
              <a:highlight>
                <a:srgbClr val="FFFF00"/>
              </a:highlight>
              <a:latin typeface="Verdana"/>
              <a:ea typeface="Verdana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err="1">
                <a:latin typeface="Verdana"/>
                <a:ea typeface="Verdana"/>
              </a:rPr>
              <a:t>list.files</a:t>
            </a:r>
            <a:r>
              <a:rPr lang="es-CL">
                <a:latin typeface="Verdana"/>
                <a:ea typeface="Verdana"/>
              </a:rPr>
              <a:t> y rutas relativas</a:t>
            </a:r>
            <a:endParaRPr lang="es-ES">
              <a:latin typeface="Verdana"/>
              <a:ea typeface="Verdana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02.</a:t>
            </a: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5519EA1-B8E9-7D97-DC18-10032269C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" t="10784" r="776" b="13072"/>
          <a:stretch/>
        </p:blipFill>
        <p:spPr>
          <a:xfrm>
            <a:off x="755388" y="1710286"/>
            <a:ext cx="10882258" cy="33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9941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6098479" y="2554038"/>
            <a:ext cx="5692058" cy="482251"/>
          </a:xfrm>
        </p:spPr>
        <p:txBody>
          <a:bodyPr>
            <a:normAutofit/>
          </a:bodyPr>
          <a:lstStyle/>
          <a:p>
            <a:r>
              <a:rPr lang="es-CL" sz="1800" err="1">
                <a:latin typeface="Verdana"/>
                <a:ea typeface="Verdana"/>
              </a:rPr>
              <a:t>list.files</a:t>
            </a:r>
            <a:r>
              <a:rPr lang="es-CL" sz="1800">
                <a:latin typeface="Verdana"/>
                <a:ea typeface="Verdana"/>
              </a:rPr>
              <a:t> y rutas absolutas</a:t>
            </a:r>
            <a:endParaRPr lang="es-ES" sz="1800">
              <a:latin typeface="Verdana"/>
              <a:ea typeface="Verdana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6098478" y="3321291"/>
            <a:ext cx="5692057" cy="482400"/>
          </a:xfrm>
        </p:spPr>
        <p:txBody>
          <a:bodyPr>
            <a:normAutofit/>
          </a:bodyPr>
          <a:lstStyle/>
          <a:p>
            <a:r>
              <a:rPr lang="es-CL" sz="1800" err="1">
                <a:latin typeface="Verdana"/>
                <a:ea typeface="Verdana"/>
              </a:rPr>
              <a:t>list.files</a:t>
            </a:r>
            <a:r>
              <a:rPr lang="es-CL" sz="1800">
                <a:latin typeface="Verdana"/>
                <a:ea typeface="Verdana"/>
              </a:rPr>
              <a:t> y rutas relativas</a:t>
            </a:r>
            <a:endParaRPr lang="es-ES" sz="1800">
              <a:latin typeface="Verdana"/>
              <a:ea typeface="Verdana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40"/>
          </p:nvPr>
        </p:nvSpPr>
        <p:spPr>
          <a:xfrm>
            <a:off x="5044975" y="2553889"/>
            <a:ext cx="1053503" cy="482400"/>
          </a:xfrm>
        </p:spPr>
        <p:txBody>
          <a:bodyPr/>
          <a:lstStyle/>
          <a:p>
            <a:r>
              <a:rPr lang="es-CL"/>
              <a:t>01.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41"/>
          </p:nvPr>
        </p:nvSpPr>
        <p:spPr>
          <a:xfrm>
            <a:off x="5044975" y="3321291"/>
            <a:ext cx="1053503" cy="482400"/>
          </a:xfrm>
        </p:spPr>
        <p:txBody>
          <a:bodyPr/>
          <a:lstStyle/>
          <a:p>
            <a:r>
              <a:rPr lang="es-CL"/>
              <a:t>02.</a:t>
            </a: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200"/>
              <a:t>Contenidos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2702676"/>
            <a:ext cx="6955759" cy="1501201"/>
          </a:xfrm>
        </p:spPr>
        <p:txBody>
          <a:bodyPr>
            <a:normAutofit/>
          </a:bodyPr>
          <a:lstStyle/>
          <a:p>
            <a:r>
              <a:rPr lang="es-CL" sz="3600" err="1">
                <a:latin typeface="Verdana"/>
                <a:ea typeface="Verdana"/>
              </a:rPr>
              <a:t>list.files</a:t>
            </a:r>
            <a:r>
              <a:rPr lang="es-CL" sz="3600">
                <a:latin typeface="Verdana"/>
                <a:ea typeface="Verdana"/>
              </a:rPr>
              <a:t> y rutas absolutas</a:t>
            </a:r>
            <a:endParaRPr lang="es-CL" sz="360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01.</a:t>
            </a: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756418" y="484461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CL">
                <a:latin typeface="Verdana"/>
                <a:ea typeface="Verdana"/>
              </a:rPr>
              <a:t>Trabajando con nuestros archivos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41"/>
          </p:nvPr>
        </p:nvSpPr>
        <p:spPr>
          <a:xfrm>
            <a:off x="751724" y="1290342"/>
            <a:ext cx="10888408" cy="1723018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 sz="1800" dirty="0">
                <a:latin typeface="Verdana"/>
                <a:ea typeface="Verdana"/>
              </a:rPr>
              <a:t>Cuando trabajamos en R, muchas veces lo haremos con archivos de nuestro computador.</a:t>
            </a:r>
          </a:p>
          <a:p>
            <a:r>
              <a:rPr lang="es-CL" sz="1800" dirty="0">
                <a:latin typeface="Verdana"/>
                <a:ea typeface="Verdana"/>
              </a:rPr>
              <a:t>Si queremos ver los archivos de un directorio particular, podemos usar </a:t>
            </a:r>
            <a:r>
              <a:rPr lang="es-CL" sz="1800" b="1" dirty="0" err="1">
                <a:latin typeface="Verdana"/>
                <a:ea typeface="Verdana"/>
              </a:rPr>
              <a:t>list.files</a:t>
            </a:r>
            <a:r>
              <a:rPr lang="es-CL" sz="1800" b="1" dirty="0">
                <a:latin typeface="Verdana"/>
                <a:ea typeface="Verdana"/>
              </a:rPr>
              <a:t>()</a:t>
            </a:r>
            <a:r>
              <a:rPr lang="es-CL" sz="1800" dirty="0">
                <a:latin typeface="Verdana"/>
                <a:ea typeface="Verdana"/>
              </a:rPr>
              <a:t> (</a:t>
            </a:r>
            <a:r>
              <a:rPr lang="es-CL" sz="1800" dirty="0" err="1">
                <a:latin typeface="Verdana"/>
                <a:ea typeface="Verdana"/>
              </a:rPr>
              <a:t>ruta_directorio</a:t>
            </a:r>
            <a:r>
              <a:rPr lang="es-CL" sz="1800" dirty="0">
                <a:latin typeface="Verdana"/>
                <a:ea typeface="Verdana"/>
              </a:rPr>
              <a:t>), donde </a:t>
            </a:r>
            <a:r>
              <a:rPr lang="es-CL" sz="1800" dirty="0" err="1">
                <a:latin typeface="Verdana"/>
                <a:ea typeface="Verdana"/>
              </a:rPr>
              <a:t>ruta_directorio</a:t>
            </a:r>
            <a:r>
              <a:rPr lang="es-CL" sz="1800" dirty="0">
                <a:latin typeface="Verdana"/>
                <a:ea typeface="Verdana"/>
              </a:rPr>
              <a:t> es un </a:t>
            </a:r>
            <a:r>
              <a:rPr lang="es-CL" sz="1800" dirty="0" err="1">
                <a:latin typeface="Verdana"/>
                <a:ea typeface="Verdana"/>
              </a:rPr>
              <a:t>string</a:t>
            </a:r>
            <a:r>
              <a:rPr lang="es-CL" sz="1800" dirty="0">
                <a:latin typeface="Verdana"/>
                <a:ea typeface="Verdana"/>
              </a:rPr>
              <a:t> que representa el directorio, por ejemplo:</a:t>
            </a:r>
          </a:p>
          <a:p>
            <a:endParaRPr lang="es-CL" sz="1800"/>
          </a:p>
          <a:p>
            <a:r>
              <a:rPr lang="es-CL" sz="1800" dirty="0" err="1">
                <a:solidFill>
                  <a:srgbClr val="080808"/>
                </a:solidFill>
                <a:latin typeface="Consolas"/>
                <a:ea typeface="Verdana"/>
              </a:rPr>
              <a:t>list.files</a:t>
            </a:r>
            <a:r>
              <a:rPr lang="es-CL" sz="1800" dirty="0">
                <a:solidFill>
                  <a:srgbClr val="080808"/>
                </a:solidFill>
                <a:latin typeface="Consolas"/>
                <a:ea typeface="Verdana"/>
              </a:rPr>
              <a:t>(</a:t>
            </a:r>
            <a:r>
              <a:rPr lang="es-CL" sz="1800" dirty="0">
                <a:solidFill>
                  <a:srgbClr val="FF0000"/>
                </a:solidFill>
                <a:latin typeface="Consolas"/>
                <a:ea typeface="Verdana"/>
              </a:rPr>
              <a:t>'C:/</a:t>
            </a:r>
            <a:r>
              <a:rPr lang="es-CL" sz="1800" dirty="0" err="1">
                <a:solidFill>
                  <a:srgbClr val="FF0000"/>
                </a:solidFill>
                <a:latin typeface="Consolas"/>
                <a:ea typeface="Verdana"/>
              </a:rPr>
              <a:t>Users</a:t>
            </a:r>
            <a:r>
              <a:rPr lang="es-CL" sz="1800" dirty="0">
                <a:solidFill>
                  <a:srgbClr val="FF0000"/>
                </a:solidFill>
                <a:latin typeface="Consolas"/>
                <a:ea typeface="Verdana"/>
              </a:rPr>
              <a:t>/</a:t>
            </a:r>
            <a:r>
              <a:rPr lang="es-CL" sz="1800" dirty="0" err="1">
                <a:solidFill>
                  <a:srgbClr val="FF0000"/>
                </a:solidFill>
                <a:latin typeface="Consolas"/>
                <a:ea typeface="Verdana"/>
              </a:rPr>
              <a:t>Jeconchao</a:t>
            </a:r>
            <a:r>
              <a:rPr lang="es-CL" sz="1800" dirty="0">
                <a:solidFill>
                  <a:srgbClr val="FF0000"/>
                </a:solidFill>
                <a:latin typeface="Consolas"/>
                <a:ea typeface="Verdana"/>
              </a:rPr>
              <a:t>/Desktop/Repos/datos-1-1/data'</a:t>
            </a:r>
            <a:r>
              <a:rPr lang="es-CL" sz="1800" dirty="0">
                <a:solidFill>
                  <a:srgbClr val="080808"/>
                </a:solidFill>
                <a:latin typeface="Consolas"/>
                <a:ea typeface="Verdana"/>
              </a:rPr>
              <a:t>)</a:t>
            </a:r>
          </a:p>
          <a:p>
            <a:r>
              <a:rPr lang="es-CL" sz="1800" dirty="0">
                <a:solidFill>
                  <a:srgbClr val="080808"/>
                </a:solidFill>
                <a:latin typeface="Consolas"/>
                <a:ea typeface="Verdana"/>
              </a:rPr>
              <a:t>## [1] "airline.sas7bdat"      "</a:t>
            </a:r>
            <a:r>
              <a:rPr lang="es-CL" sz="1800" dirty="0" err="1">
                <a:solidFill>
                  <a:srgbClr val="080808"/>
                </a:solidFill>
                <a:latin typeface="Consolas"/>
                <a:ea typeface="Verdana"/>
              </a:rPr>
              <a:t>conjunto_tablas.Rdata</a:t>
            </a:r>
            <a:r>
              <a:rPr lang="es-CL" sz="1800" dirty="0">
                <a:solidFill>
                  <a:srgbClr val="080808"/>
                </a:solidFill>
                <a:latin typeface="Consolas"/>
                <a:ea typeface="Verdana"/>
              </a:rPr>
              <a:t>" "</a:t>
            </a:r>
            <a:r>
              <a:rPr lang="es-CL" sz="1800" dirty="0" err="1">
                <a:solidFill>
                  <a:srgbClr val="080808"/>
                </a:solidFill>
                <a:latin typeface="Consolas"/>
                <a:ea typeface="Verdana"/>
              </a:rPr>
              <a:t>datos_sav.rds</a:t>
            </a:r>
            <a:r>
              <a:rPr lang="es-CL" sz="1800" dirty="0">
                <a:solidFill>
                  <a:srgbClr val="080808"/>
                </a:solidFill>
                <a:latin typeface="Consolas"/>
                <a:ea typeface="Verdana"/>
              </a:rPr>
              <a:t>"        </a:t>
            </a:r>
            <a:endParaRPr lang="es-CL" sz="1800">
              <a:solidFill>
                <a:srgbClr val="080808"/>
              </a:solidFill>
              <a:latin typeface="Consolas"/>
            </a:endParaRPr>
          </a:p>
          <a:p>
            <a:r>
              <a:rPr lang="es-CL" sz="1800" dirty="0">
                <a:solidFill>
                  <a:srgbClr val="080808"/>
                </a:solidFill>
                <a:latin typeface="Consolas"/>
                <a:ea typeface="Verdana"/>
              </a:rPr>
              <a:t>## [4] "hospital.csv"          "paises.xlsx"           "tabla_delim.txt"      </a:t>
            </a:r>
            <a:endParaRPr lang="es-CL" sz="1800">
              <a:solidFill>
                <a:srgbClr val="080808"/>
              </a:solidFill>
              <a:latin typeface="Consolas"/>
            </a:endParaRPr>
          </a:p>
          <a:p>
            <a:r>
              <a:rPr lang="es-CL" sz="1800" dirty="0">
                <a:solidFill>
                  <a:srgbClr val="080808"/>
                </a:solidFill>
                <a:latin typeface="Consolas"/>
                <a:ea typeface="Verdana"/>
              </a:rPr>
              <a:t>## [7] "</a:t>
            </a:r>
            <a:r>
              <a:rPr lang="es-CL" sz="1800" dirty="0" err="1">
                <a:solidFill>
                  <a:srgbClr val="080808"/>
                </a:solidFill>
                <a:latin typeface="Consolas"/>
                <a:ea typeface="Verdana"/>
              </a:rPr>
              <a:t>tabla_sas.rds</a:t>
            </a:r>
            <a:r>
              <a:rPr lang="es-CL" sz="1800" dirty="0">
                <a:solidFill>
                  <a:srgbClr val="080808"/>
                </a:solidFill>
                <a:latin typeface="Consolas"/>
                <a:ea typeface="Verdana"/>
              </a:rPr>
              <a:t>"</a:t>
            </a:r>
          </a:p>
          <a:p>
            <a:endParaRPr lang="es-CL" sz="1800">
              <a:latin typeface="Verdana"/>
              <a:ea typeface="Verdana"/>
            </a:endParaRPr>
          </a:p>
          <a:p>
            <a:r>
              <a:rPr lang="es-CL" sz="1800" dirty="0">
                <a:latin typeface="Verdana"/>
                <a:ea typeface="Verdana"/>
              </a:rPr>
              <a:t>Esto es una ruta absoluta, pues parte desde el disco (C:/) y tiene dos problemas:</a:t>
            </a:r>
            <a:endParaRPr lang="es-CL"/>
          </a:p>
          <a:p>
            <a:r>
              <a:rPr lang="es-CL" sz="1800" dirty="0">
                <a:latin typeface="Verdana"/>
                <a:ea typeface="Verdana"/>
              </a:rPr>
              <a:t>1. Hace referencia a carpetas de un usuario particular.</a:t>
            </a:r>
          </a:p>
          <a:p>
            <a:r>
              <a:rPr lang="es-CL" sz="1800" dirty="0">
                <a:latin typeface="Verdana"/>
                <a:ea typeface="Verdana"/>
              </a:rPr>
              <a:t>2. Es largo y engorroso de escribir.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40029F6-9503-5856-2CF7-6223838922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err="1">
                <a:latin typeface="Verdana"/>
                <a:ea typeface="Verdana"/>
              </a:rPr>
              <a:t>list.files</a:t>
            </a:r>
            <a:r>
              <a:rPr lang="es-CL">
                <a:latin typeface="Verdana"/>
                <a:ea typeface="Verdana"/>
              </a:rPr>
              <a:t> y rutas absolutas</a:t>
            </a:r>
            <a:endParaRPr lang="es-ES">
              <a:latin typeface="Verdana"/>
              <a:ea typeface="Verdana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01.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2702676"/>
            <a:ext cx="6955759" cy="1501201"/>
          </a:xfrm>
        </p:spPr>
        <p:txBody>
          <a:bodyPr>
            <a:normAutofit/>
          </a:bodyPr>
          <a:lstStyle/>
          <a:p>
            <a:r>
              <a:rPr lang="es-CL" sz="3800" err="1">
                <a:latin typeface="Verdana"/>
                <a:ea typeface="Verdana"/>
              </a:rPr>
              <a:t>list.files</a:t>
            </a:r>
            <a:r>
              <a:rPr lang="es-CL" sz="3800">
                <a:latin typeface="Verdana"/>
                <a:ea typeface="Verdana"/>
              </a:rPr>
              <a:t> y rutas relativas</a:t>
            </a:r>
            <a:endParaRPr lang="es-ES">
              <a:latin typeface="Verdana"/>
              <a:ea typeface="Verdana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9188959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-339793" y="405760"/>
            <a:ext cx="10888408" cy="800649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pPr algn="ctr"/>
            <a:r>
              <a:rPr lang="es-CL">
                <a:latin typeface="Verdana"/>
                <a:ea typeface="Verdana"/>
              </a:rPr>
              <a:t>Explorando el directorio de trabajo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739434" y="1720503"/>
            <a:ext cx="10888408" cy="4107340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 sz="1800" dirty="0">
                <a:latin typeface="Verdana"/>
                <a:ea typeface="Verdana"/>
              </a:rPr>
              <a:t>También podemos usar </a:t>
            </a:r>
            <a:r>
              <a:rPr lang="es-CL" sz="1800" b="1" dirty="0" err="1">
                <a:latin typeface="Verdana"/>
                <a:ea typeface="Verdana"/>
              </a:rPr>
              <a:t>list.files</a:t>
            </a:r>
            <a:r>
              <a:rPr lang="es-CL" sz="1800" b="1" dirty="0">
                <a:latin typeface="Verdana"/>
                <a:ea typeface="Verdana"/>
              </a:rPr>
              <a:t>()</a:t>
            </a:r>
            <a:r>
              <a:rPr lang="es-CL" sz="1800" dirty="0">
                <a:latin typeface="Verdana"/>
                <a:ea typeface="Verdana"/>
              </a:rPr>
              <a:t> sin un argumento, lo que mostrará los archivos de la carpeta en que R se encuentra actualmente (directorio de trabajo):</a:t>
            </a:r>
          </a:p>
          <a:p>
            <a:r>
              <a:rPr lang="es-CL" sz="1800" b="1" err="1">
                <a:solidFill>
                  <a:srgbClr val="080808"/>
                </a:solidFill>
                <a:latin typeface="Consolas"/>
                <a:ea typeface="Verdana"/>
              </a:rPr>
              <a:t>list.files</a:t>
            </a:r>
            <a:r>
              <a:rPr lang="es-CL" sz="1800" b="1" dirty="0">
                <a:solidFill>
                  <a:srgbClr val="080808"/>
                </a:solidFill>
                <a:latin typeface="Consolas"/>
                <a:ea typeface="Verdana"/>
              </a:rPr>
              <a:t>()</a:t>
            </a:r>
          </a:p>
          <a:p>
            <a:r>
              <a:rPr lang="es-CL" sz="1800" dirty="0">
                <a:solidFill>
                  <a:srgbClr val="080808"/>
                </a:solidFill>
                <a:latin typeface="Consolas"/>
                <a:ea typeface="Verdana"/>
              </a:rPr>
              <a:t>## [1] "2-0-datos-1-0.Rproj" "data"                "datos-1-0.html"     </a:t>
            </a:r>
            <a:endParaRPr lang="es-CL" sz="1800" dirty="0">
              <a:solidFill>
                <a:srgbClr val="080808"/>
              </a:solidFill>
              <a:latin typeface="Consolas"/>
            </a:endParaRPr>
          </a:p>
          <a:p>
            <a:r>
              <a:rPr lang="es-CL" sz="1800" dirty="0">
                <a:solidFill>
                  <a:srgbClr val="080808"/>
                </a:solidFill>
                <a:latin typeface="Consolas"/>
                <a:ea typeface="Verdana"/>
              </a:rPr>
              <a:t>## [4] "datos-1-0.Rmd"       "datos-1-0_files"     "</a:t>
            </a:r>
            <a:r>
              <a:rPr lang="es-CL" sz="1800" dirty="0" err="1">
                <a:solidFill>
                  <a:srgbClr val="080808"/>
                </a:solidFill>
                <a:latin typeface="Consolas"/>
                <a:ea typeface="Verdana"/>
              </a:rPr>
              <a:t>imagenes</a:t>
            </a:r>
            <a:r>
              <a:rPr lang="es-CL" sz="1800" dirty="0">
                <a:solidFill>
                  <a:srgbClr val="080808"/>
                </a:solidFill>
                <a:latin typeface="Consolas"/>
                <a:ea typeface="Verdana"/>
              </a:rPr>
              <a:t>"           </a:t>
            </a:r>
            <a:endParaRPr lang="es-CL" sz="1800" dirty="0">
              <a:solidFill>
                <a:srgbClr val="080808"/>
              </a:solidFill>
              <a:latin typeface="Consolas"/>
            </a:endParaRPr>
          </a:p>
          <a:p>
            <a:r>
              <a:rPr lang="es-CL" sz="1800" dirty="0">
                <a:solidFill>
                  <a:srgbClr val="080808"/>
                </a:solidFill>
                <a:latin typeface="Consolas"/>
                <a:ea typeface="Verdana"/>
              </a:rPr>
              <a:t>## [7] "index.html"          "README.md"           "xaringan-themer.css"</a:t>
            </a:r>
          </a:p>
          <a:p>
            <a:endParaRPr lang="es-CL" sz="1800">
              <a:solidFill>
                <a:srgbClr val="080808"/>
              </a:solidFill>
              <a:latin typeface="Verdana"/>
              <a:ea typeface="Verdana"/>
            </a:endParaRPr>
          </a:p>
          <a:p>
            <a:r>
              <a:rPr lang="es-CL" sz="1800" dirty="0">
                <a:latin typeface="Verdana"/>
                <a:ea typeface="Verdana"/>
              </a:rPr>
              <a:t>Podemos chequear en qué carpeta nos encontramos con:</a:t>
            </a:r>
          </a:p>
          <a:p>
            <a:r>
              <a:rPr lang="es-CL" sz="1800" b="1" dirty="0" err="1">
                <a:solidFill>
                  <a:srgbClr val="080808"/>
                </a:solidFill>
                <a:latin typeface="Consolas"/>
                <a:ea typeface="Verdana"/>
              </a:rPr>
              <a:t>getwd</a:t>
            </a:r>
            <a:r>
              <a:rPr lang="es-CL" sz="1800" b="1" dirty="0">
                <a:solidFill>
                  <a:srgbClr val="080808"/>
                </a:solidFill>
                <a:latin typeface="Consolas"/>
                <a:ea typeface="Verdana"/>
              </a:rPr>
              <a:t>()</a:t>
            </a:r>
          </a:p>
          <a:p>
            <a:r>
              <a:rPr lang="es-CL" sz="1800" dirty="0">
                <a:solidFill>
                  <a:srgbClr val="080808"/>
                </a:solidFill>
                <a:latin typeface="Consolas"/>
                <a:ea typeface="Verdana"/>
              </a:rPr>
              <a:t>## [1] "C:/</a:t>
            </a:r>
            <a:r>
              <a:rPr lang="es-CL" sz="1800" dirty="0" err="1">
                <a:solidFill>
                  <a:srgbClr val="080808"/>
                </a:solidFill>
                <a:latin typeface="Consolas"/>
                <a:ea typeface="Verdana"/>
              </a:rPr>
              <a:t>Users</a:t>
            </a:r>
            <a:r>
              <a:rPr lang="es-CL" sz="1800" dirty="0">
                <a:solidFill>
                  <a:srgbClr val="080808"/>
                </a:solidFill>
                <a:latin typeface="Consolas"/>
                <a:ea typeface="Verdana"/>
              </a:rPr>
              <a:t>/</a:t>
            </a:r>
            <a:r>
              <a:rPr lang="es-CL" sz="1800" dirty="0" err="1">
                <a:solidFill>
                  <a:srgbClr val="080808"/>
                </a:solidFill>
                <a:latin typeface="Consolas"/>
                <a:ea typeface="Verdana"/>
              </a:rPr>
              <a:t>Jeconchao</a:t>
            </a:r>
            <a:r>
              <a:rPr lang="es-CL" sz="1800" dirty="0">
                <a:solidFill>
                  <a:srgbClr val="080808"/>
                </a:solidFill>
                <a:latin typeface="Consolas"/>
                <a:ea typeface="Verdana"/>
              </a:rPr>
              <a:t>/Desktop/Repos/2-0-datos-1-0"</a:t>
            </a:r>
          </a:p>
          <a:p>
            <a:endParaRPr lang="es-CL" sz="1500">
              <a:latin typeface="Verdana"/>
              <a:ea typeface="Verdana"/>
            </a:endParaRPr>
          </a:p>
          <a:p>
            <a:endParaRPr lang="es-CL" sz="1500">
              <a:latin typeface="Verdana"/>
            </a:endParaRPr>
          </a:p>
          <a:p>
            <a:endParaRPr lang="es-CL" sz="1800">
              <a:latin typeface="Verdana"/>
              <a:ea typeface="Verdana"/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BA849C0-2001-BF5A-6D2C-E4C9185409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 err="1">
                <a:latin typeface="Verdana"/>
                <a:ea typeface="Verdana"/>
              </a:rPr>
              <a:t>list.files</a:t>
            </a:r>
            <a:r>
              <a:rPr lang="es-CL">
                <a:latin typeface="Verdana"/>
                <a:ea typeface="Verdana"/>
              </a:rPr>
              <a:t> y rutas relativas</a:t>
            </a:r>
            <a:endParaRPr lang="es-ES">
              <a:latin typeface="Verdana"/>
              <a:ea typeface="Verdana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02.</a:t>
            </a: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2A59B441-C071-223F-9EB2-E138EE799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260" y="3990334"/>
            <a:ext cx="2080335" cy="209586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D7E85695-C74C-0DBA-A397-C1E58248A0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38028" y="400451"/>
            <a:ext cx="10888408" cy="800649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pPr algn="ctr"/>
            <a:r>
              <a:rPr lang="es-CL">
                <a:latin typeface="Verdana"/>
                <a:ea typeface="Verdana"/>
              </a:rPr>
              <a:t>Explorando el directorio de trabajo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751724" y="1720503"/>
            <a:ext cx="10888408" cy="3676508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 sz="1800">
                <a:latin typeface="Verdana"/>
                <a:ea typeface="Verdana"/>
              </a:rPr>
              <a:t>Lo interesante es que si, por </a:t>
            </a:r>
            <a:r>
              <a:rPr lang="es-CL" sz="1800">
                <a:solidFill>
                  <a:srgbClr val="122361"/>
                </a:solidFill>
                <a:latin typeface="Verdana"/>
                <a:ea typeface="Verdana"/>
              </a:rPr>
              <a:t>ejemplo</a:t>
            </a:r>
            <a:r>
              <a:rPr lang="es-CL" sz="1800">
                <a:latin typeface="Verdana"/>
                <a:ea typeface="Verdana"/>
              </a:rPr>
              <a:t>, queremos entrar</a:t>
            </a:r>
            <a:r>
              <a:rPr lang="es-CL" sz="1800">
                <a:solidFill>
                  <a:srgbClr val="122361"/>
                </a:solidFill>
                <a:latin typeface="Verdana"/>
                <a:ea typeface="Verdana"/>
              </a:rPr>
              <a:t> a </a:t>
            </a:r>
            <a:r>
              <a:rPr lang="es-CL" sz="1800">
                <a:latin typeface="Verdana"/>
                <a:ea typeface="Verdana"/>
              </a:rPr>
              <a:t>la carpeta data, no es necesario escribir</a:t>
            </a:r>
            <a:r>
              <a:rPr lang="es-CL" sz="1800">
                <a:solidFill>
                  <a:srgbClr val="122361"/>
                </a:solidFill>
                <a:latin typeface="Verdana"/>
                <a:ea typeface="Verdana"/>
              </a:rPr>
              <a:t> la ruta completa, sino </a:t>
            </a:r>
            <a:r>
              <a:rPr lang="es-CL" sz="1800">
                <a:latin typeface="Verdana"/>
                <a:ea typeface="Verdana"/>
              </a:rPr>
              <a:t>que </a:t>
            </a:r>
            <a:r>
              <a:rPr lang="es-CL" sz="1800">
                <a:solidFill>
                  <a:srgbClr val="122361"/>
                </a:solidFill>
                <a:latin typeface="Verdana"/>
                <a:ea typeface="Verdana"/>
              </a:rPr>
              <a:t>basta con partir desde el </a:t>
            </a:r>
            <a:r>
              <a:rPr lang="es-CL" sz="1800">
                <a:latin typeface="Verdana"/>
                <a:ea typeface="Verdana"/>
              </a:rPr>
              <a:t>directorio de trabajo</a:t>
            </a:r>
            <a:r>
              <a:rPr lang="es-CL" sz="1800">
                <a:solidFill>
                  <a:srgbClr val="122361"/>
                </a:solidFill>
                <a:latin typeface="Verdana"/>
                <a:ea typeface="Verdana"/>
              </a:rPr>
              <a:t> actual:</a:t>
            </a:r>
            <a:endParaRPr lang="en-US" sz="1800">
              <a:latin typeface="Verdana"/>
              <a:ea typeface="Verdana"/>
            </a:endParaRPr>
          </a:p>
          <a:p>
            <a:endParaRPr lang="es-CL" sz="1800" b="1">
              <a:solidFill>
                <a:srgbClr val="122361"/>
              </a:solidFill>
              <a:latin typeface="Verdana"/>
              <a:ea typeface="Verdana"/>
            </a:endParaRPr>
          </a:p>
          <a:p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list.files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CL" sz="1800">
                <a:solidFill>
                  <a:srgbClr val="DD1144"/>
                </a:solidFill>
                <a:latin typeface="Consolas"/>
                <a:ea typeface="Verdana"/>
              </a:rPr>
              <a:t>'data/'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CL" sz="1800">
              <a:solidFill>
                <a:srgbClr val="122361"/>
              </a:solidFill>
              <a:latin typeface="Consolas"/>
              <a:ea typeface="Verdana"/>
            </a:endParaRPr>
          </a:p>
          <a:p>
            <a:r>
              <a:rPr lang="es-CL" sz="1800">
                <a:solidFill>
                  <a:srgbClr val="000000"/>
                </a:solidFill>
                <a:latin typeface="Consolas"/>
                <a:ea typeface="Verdana"/>
              </a:rPr>
              <a:t>## [1] "airline.sas7bdat"      "</a:t>
            </a:r>
            <a:r>
              <a:rPr lang="es-CL" sz="1800" err="1">
                <a:solidFill>
                  <a:srgbClr val="000000"/>
                </a:solidFill>
                <a:latin typeface="Consolas"/>
                <a:ea typeface="Verdana"/>
              </a:rPr>
              <a:t>conjunto_tablas.Rdata</a:t>
            </a:r>
            <a:r>
              <a:rPr lang="es-CL" sz="1800">
                <a:solidFill>
                  <a:srgbClr val="000000"/>
                </a:solidFill>
                <a:latin typeface="Consolas"/>
                <a:ea typeface="Verdana"/>
              </a:rPr>
              <a:t>" "</a:t>
            </a:r>
            <a:r>
              <a:rPr lang="es-CL" sz="1800" err="1">
                <a:solidFill>
                  <a:srgbClr val="000000"/>
                </a:solidFill>
                <a:latin typeface="Consolas"/>
                <a:ea typeface="Verdana"/>
              </a:rPr>
              <a:t>datos_sav.rds</a:t>
            </a:r>
            <a:r>
              <a:rPr lang="es-CL" sz="1800">
                <a:solidFill>
                  <a:srgbClr val="000000"/>
                </a:solidFill>
                <a:latin typeface="Consolas"/>
                <a:ea typeface="Verdana"/>
              </a:rPr>
              <a:t>"        </a:t>
            </a:r>
            <a:endParaRPr lang="es-CL" sz="1800">
              <a:solidFill>
                <a:srgbClr val="122361"/>
              </a:solidFill>
              <a:latin typeface="Consolas"/>
            </a:endParaRPr>
          </a:p>
          <a:p>
            <a:r>
              <a:rPr lang="es-CL" sz="1800">
                <a:solidFill>
                  <a:srgbClr val="000000"/>
                </a:solidFill>
                <a:latin typeface="Consolas"/>
                <a:ea typeface="Verdana"/>
              </a:rPr>
              <a:t>## [4] "hospital.csv"          "paises.xlsx"           "tabla_delim.txt"      </a:t>
            </a:r>
            <a:endParaRPr lang="es-CL" sz="1800">
              <a:solidFill>
                <a:srgbClr val="000000"/>
              </a:solidFill>
              <a:latin typeface="Consolas"/>
            </a:endParaRPr>
          </a:p>
          <a:p>
            <a:r>
              <a:rPr lang="es-CL" sz="1800">
                <a:solidFill>
                  <a:srgbClr val="000000"/>
                </a:solidFill>
                <a:latin typeface="Consolas"/>
                <a:ea typeface="Verdana"/>
              </a:rPr>
              <a:t>## [7] "</a:t>
            </a:r>
            <a:r>
              <a:rPr lang="es-CL" sz="1800" err="1">
                <a:solidFill>
                  <a:srgbClr val="000000"/>
                </a:solidFill>
                <a:latin typeface="Consolas"/>
                <a:ea typeface="Verdana"/>
              </a:rPr>
              <a:t>tabla_sas.rds</a:t>
            </a:r>
            <a:r>
              <a:rPr lang="es-CL" sz="1800">
                <a:solidFill>
                  <a:srgbClr val="000000"/>
                </a:solidFill>
                <a:latin typeface="Consolas"/>
                <a:ea typeface="Verdana"/>
              </a:rPr>
              <a:t>"</a:t>
            </a:r>
            <a:endParaRPr lang="es-CL" sz="1800">
              <a:solidFill>
                <a:srgbClr val="000000"/>
              </a:solidFill>
              <a:latin typeface="Consolas"/>
            </a:endParaRPr>
          </a:p>
          <a:p>
            <a:endParaRPr lang="es-CL" sz="1500">
              <a:latin typeface="Verdana"/>
              <a:ea typeface="Verdana"/>
            </a:endParaRPr>
          </a:p>
          <a:p>
            <a:endParaRPr lang="es-CL" sz="1500">
              <a:latin typeface="Verdana"/>
            </a:endParaRPr>
          </a:p>
          <a:p>
            <a:endParaRPr lang="es-CL" sz="1800">
              <a:latin typeface="Verdana"/>
              <a:ea typeface="Verdana"/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BA849C0-2001-BF5A-6D2C-E4C9185409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 err="1">
                <a:latin typeface="Verdana"/>
                <a:ea typeface="Verdana"/>
              </a:rPr>
              <a:t>list.files</a:t>
            </a:r>
            <a:r>
              <a:rPr lang="es-CL">
                <a:latin typeface="Verdana"/>
                <a:ea typeface="Verdana"/>
              </a:rPr>
              <a:t> y rutas relativas</a:t>
            </a:r>
            <a:endParaRPr lang="es-ES">
              <a:latin typeface="Verdana"/>
              <a:ea typeface="Verdana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02.</a:t>
            </a:r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F932D2CF-90AD-4DFF-9069-CB0E002A9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964" y="4614889"/>
            <a:ext cx="1908255" cy="20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1536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753765" y="494027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CL">
                <a:latin typeface="Verdana"/>
                <a:ea typeface="Verdana"/>
              </a:rPr>
              <a:t>Conociendo las rutas relativas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756249" y="1713992"/>
            <a:ext cx="6510243" cy="4186108"/>
          </a:xfrm>
        </p:spPr>
        <p:txBody>
          <a:bodyPr vert="horz" lIns="0" tIns="45720" rIns="0" bIns="45720" rtlCol="0" anchor="t">
            <a:normAutofit fontScale="97500" lnSpcReduction="10000"/>
          </a:bodyPr>
          <a:lstStyle/>
          <a:p>
            <a:r>
              <a:rPr lang="es-CL" sz="1800">
                <a:latin typeface="Verdana"/>
                <a:ea typeface="Verdana"/>
              </a:rPr>
              <a:t>A esto le llamamos ruta relativa, pues no parte desde el disco, sino que desde nuestro directorio de trabajo actual.</a:t>
            </a:r>
          </a:p>
          <a:p>
            <a:endParaRPr lang="es-CL" sz="1800"/>
          </a:p>
          <a:p>
            <a:r>
              <a:rPr lang="es-CL" sz="1800">
                <a:latin typeface="Verdana"/>
                <a:ea typeface="Verdana"/>
              </a:rPr>
              <a:t>Si queremos cambiar nuestro directorio de trabajo podemos utilizar </a:t>
            </a:r>
            <a:r>
              <a:rPr lang="es-CL" sz="1800" b="1" err="1">
                <a:latin typeface="Verdana"/>
                <a:ea typeface="Verdana"/>
              </a:rPr>
              <a:t>setwd</a:t>
            </a:r>
            <a:r>
              <a:rPr lang="es-CL" sz="1800" b="1">
                <a:latin typeface="Verdana"/>
                <a:ea typeface="Verdana"/>
              </a:rPr>
              <a:t>() </a:t>
            </a:r>
            <a:r>
              <a:rPr lang="es-CL" sz="1800">
                <a:latin typeface="Verdana"/>
                <a:ea typeface="Verdana"/>
              </a:rPr>
              <a:t>(ruta), por ejemplo:</a:t>
            </a:r>
          </a:p>
          <a:p>
            <a:endParaRPr lang="es-CL" sz="1800"/>
          </a:p>
          <a:p>
            <a:r>
              <a:rPr lang="es-CL" sz="1800" err="1">
                <a:solidFill>
                  <a:srgbClr val="080808"/>
                </a:solidFill>
                <a:latin typeface="Consolas"/>
                <a:ea typeface="Verdana"/>
              </a:rPr>
              <a:t>setwd</a:t>
            </a:r>
            <a:r>
              <a:rPr lang="es-CL" sz="1800">
                <a:solidFill>
                  <a:srgbClr val="080808"/>
                </a:solidFill>
                <a:latin typeface="Consolas"/>
                <a:ea typeface="Verdana"/>
              </a:rPr>
              <a:t>(</a:t>
            </a:r>
            <a:r>
              <a:rPr lang="es-CL" sz="1800">
                <a:solidFill>
                  <a:srgbClr val="FF0000"/>
                </a:solidFill>
                <a:latin typeface="Consolas"/>
                <a:ea typeface="Verdana"/>
              </a:rPr>
              <a:t>'C:/</a:t>
            </a:r>
            <a:r>
              <a:rPr lang="es-CL" sz="1800" err="1">
                <a:solidFill>
                  <a:srgbClr val="FF0000"/>
                </a:solidFill>
                <a:latin typeface="Consolas"/>
                <a:ea typeface="Verdana"/>
              </a:rPr>
              <a:t>Users</a:t>
            </a:r>
            <a:r>
              <a:rPr lang="es-CL" sz="1800">
                <a:solidFill>
                  <a:srgbClr val="FF0000"/>
                </a:solidFill>
                <a:latin typeface="Consolas"/>
                <a:ea typeface="Verdana"/>
              </a:rPr>
              <a:t>/</a:t>
            </a:r>
            <a:r>
              <a:rPr lang="es-CL" sz="1800" err="1">
                <a:solidFill>
                  <a:srgbClr val="FF0000"/>
                </a:solidFill>
                <a:latin typeface="Consolas"/>
                <a:ea typeface="Verdana"/>
              </a:rPr>
              <a:t>Jeconchao</a:t>
            </a:r>
            <a:r>
              <a:rPr lang="es-CL" sz="1800">
                <a:solidFill>
                  <a:srgbClr val="FF0000"/>
                </a:solidFill>
                <a:latin typeface="Consolas"/>
                <a:ea typeface="Verdana"/>
              </a:rPr>
              <a:t>/</a:t>
            </a:r>
            <a:r>
              <a:rPr lang="es-CL" sz="1800" err="1">
                <a:solidFill>
                  <a:srgbClr val="FF0000"/>
                </a:solidFill>
                <a:latin typeface="Consolas"/>
                <a:ea typeface="Verdana"/>
              </a:rPr>
              <a:t>Documents</a:t>
            </a:r>
            <a:r>
              <a:rPr lang="es-CL" sz="1800">
                <a:solidFill>
                  <a:srgbClr val="FF0000"/>
                </a:solidFill>
                <a:latin typeface="Consolas"/>
                <a:ea typeface="Verdana"/>
              </a:rPr>
              <a:t>'</a:t>
            </a:r>
            <a:r>
              <a:rPr lang="es-CL" sz="1800">
                <a:solidFill>
                  <a:srgbClr val="080808"/>
                </a:solidFill>
                <a:latin typeface="Consolas"/>
                <a:ea typeface="Verdana"/>
              </a:rPr>
              <a:t>)</a:t>
            </a:r>
          </a:p>
          <a:p>
            <a:r>
              <a:rPr lang="es-CL" sz="1800" err="1">
                <a:solidFill>
                  <a:srgbClr val="080808"/>
                </a:solidFill>
                <a:latin typeface="Consolas"/>
                <a:ea typeface="Verdana"/>
              </a:rPr>
              <a:t>getwd</a:t>
            </a:r>
            <a:r>
              <a:rPr lang="es-CL" sz="1800">
                <a:solidFill>
                  <a:srgbClr val="080808"/>
                </a:solidFill>
                <a:latin typeface="Consolas"/>
                <a:ea typeface="Verdana"/>
              </a:rPr>
              <a:t>()</a:t>
            </a:r>
          </a:p>
          <a:p>
            <a:r>
              <a:rPr lang="es-CL" sz="1800">
                <a:solidFill>
                  <a:srgbClr val="080808"/>
                </a:solidFill>
                <a:latin typeface="Consolas"/>
                <a:ea typeface="Verdana"/>
              </a:rPr>
              <a:t>## [1] "C:/</a:t>
            </a:r>
            <a:r>
              <a:rPr lang="es-CL" sz="1800" err="1">
                <a:solidFill>
                  <a:srgbClr val="080808"/>
                </a:solidFill>
                <a:latin typeface="Consolas"/>
                <a:ea typeface="Verdana"/>
              </a:rPr>
              <a:t>Users</a:t>
            </a:r>
            <a:r>
              <a:rPr lang="es-CL" sz="1800">
                <a:solidFill>
                  <a:srgbClr val="080808"/>
                </a:solidFill>
                <a:latin typeface="Consolas"/>
                <a:ea typeface="Verdana"/>
              </a:rPr>
              <a:t>/</a:t>
            </a:r>
            <a:r>
              <a:rPr lang="es-CL" sz="1800" err="1">
                <a:solidFill>
                  <a:srgbClr val="080808"/>
                </a:solidFill>
                <a:latin typeface="Consolas"/>
                <a:ea typeface="Verdana"/>
              </a:rPr>
              <a:t>Jeconchao</a:t>
            </a:r>
            <a:r>
              <a:rPr lang="es-CL" sz="1800">
                <a:solidFill>
                  <a:srgbClr val="080808"/>
                </a:solidFill>
                <a:latin typeface="Consolas"/>
                <a:ea typeface="Verdana"/>
              </a:rPr>
              <a:t>/</a:t>
            </a:r>
            <a:r>
              <a:rPr lang="es-CL" sz="1800" err="1">
                <a:solidFill>
                  <a:srgbClr val="080808"/>
                </a:solidFill>
                <a:latin typeface="Consolas"/>
                <a:ea typeface="Verdana"/>
              </a:rPr>
              <a:t>Documents</a:t>
            </a:r>
            <a:r>
              <a:rPr lang="es-CL" sz="1800">
                <a:solidFill>
                  <a:srgbClr val="080808"/>
                </a:solidFill>
                <a:latin typeface="Consolas"/>
                <a:ea typeface="Verdana"/>
              </a:rPr>
              <a:t>"</a:t>
            </a:r>
          </a:p>
          <a:p>
            <a:r>
              <a:rPr lang="es-CL" sz="1800" err="1">
                <a:solidFill>
                  <a:srgbClr val="080808"/>
                </a:solidFill>
                <a:latin typeface="Consolas"/>
                <a:ea typeface="Verdana"/>
              </a:rPr>
              <a:t>list.files</a:t>
            </a:r>
            <a:r>
              <a:rPr lang="es-CL" sz="1800">
                <a:solidFill>
                  <a:srgbClr val="080808"/>
                </a:solidFill>
                <a:latin typeface="Consolas"/>
                <a:ea typeface="Verdana"/>
              </a:rPr>
              <a:t>(</a:t>
            </a:r>
            <a:r>
              <a:rPr lang="es-CL" sz="1800">
                <a:solidFill>
                  <a:srgbClr val="FF0000"/>
                </a:solidFill>
                <a:latin typeface="Consolas"/>
                <a:ea typeface="Verdana"/>
              </a:rPr>
              <a:t>'data/'</a:t>
            </a:r>
            <a:r>
              <a:rPr lang="es-CL" sz="1800">
                <a:solidFill>
                  <a:srgbClr val="080808"/>
                </a:solidFill>
                <a:latin typeface="Consolas"/>
                <a:ea typeface="Verdana"/>
              </a:rPr>
              <a:t>)</a:t>
            </a:r>
          </a:p>
          <a:p>
            <a:r>
              <a:rPr lang="es-CL" sz="1800">
                <a:solidFill>
                  <a:srgbClr val="080808"/>
                </a:solidFill>
                <a:latin typeface="Consolas"/>
                <a:ea typeface="Verdana"/>
              </a:rPr>
              <a:t>## </a:t>
            </a:r>
            <a:r>
              <a:rPr lang="es-CL" sz="1800" err="1">
                <a:solidFill>
                  <a:srgbClr val="080808"/>
                </a:solidFill>
                <a:latin typeface="Consolas"/>
                <a:ea typeface="Verdana"/>
              </a:rPr>
              <a:t>character</a:t>
            </a:r>
            <a:r>
              <a:rPr lang="es-CL" sz="1800">
                <a:solidFill>
                  <a:srgbClr val="080808"/>
                </a:solidFill>
                <a:latin typeface="Consolas"/>
                <a:ea typeface="Verdana"/>
              </a:rPr>
              <a:t>(0)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02.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8176B8-A793-E2F3-AA97-7C16CC303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err="1">
                <a:latin typeface="Verdana"/>
                <a:ea typeface="Verdana"/>
              </a:rPr>
              <a:t>list.files</a:t>
            </a:r>
            <a:r>
              <a:rPr lang="es-CL">
                <a:latin typeface="Verdana"/>
                <a:ea typeface="Verdana"/>
              </a:rPr>
              <a:t> y rutas relativas</a:t>
            </a:r>
            <a:endParaRPr lang="es-ES">
              <a:latin typeface="Verdana"/>
              <a:ea typeface="Verdana"/>
            </a:endParaRP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9DECFAA0-239B-8FE0-9C64-B2B29C2D2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22" b="22335"/>
          <a:stretch/>
        </p:blipFill>
        <p:spPr>
          <a:xfrm>
            <a:off x="6811191" y="2480317"/>
            <a:ext cx="4720224" cy="3146823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756418" y="484461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CL">
                <a:latin typeface="Verdana"/>
                <a:ea typeface="Verdana"/>
              </a:rPr>
              <a:t>Uso de proyectos</a:t>
            </a:r>
            <a:endParaRPr lang="es-CL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CC5BCDFC-8B51-F67E-DFBB-85953A7BD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735582"/>
              </p:ext>
            </p:extLst>
          </p:nvPr>
        </p:nvGraphicFramePr>
        <p:xfrm>
          <a:off x="947351" y="1713470"/>
          <a:ext cx="9792728" cy="421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1" name="Marcador de texto 5">
            <a:extLst>
              <a:ext uri="{FF2B5EF4-FFF2-40B4-BE49-F238E27FC236}">
                <a16:creationId xmlns:a16="http://schemas.microsoft.com/office/drawing/2014/main" id="{36C084C7-6162-1ECB-130E-1028E4A7CF6D}"/>
              </a:ext>
            </a:extLst>
          </p:cNvPr>
          <p:cNvSpPr txBox="1">
            <a:spLocks/>
          </p:cNvSpPr>
          <p:nvPr/>
        </p:nvSpPr>
        <p:spPr>
          <a:xfrm>
            <a:off x="3672" y="57798"/>
            <a:ext cx="581891" cy="3439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>
                <a:latin typeface="Verdana"/>
                <a:ea typeface="Verdana"/>
              </a:rPr>
              <a:t>02.</a:t>
            </a:r>
          </a:p>
        </p:txBody>
      </p:sp>
      <p:sp>
        <p:nvSpPr>
          <p:cNvPr id="93" name="Marcador de texto 4">
            <a:extLst>
              <a:ext uri="{FF2B5EF4-FFF2-40B4-BE49-F238E27FC236}">
                <a16:creationId xmlns:a16="http://schemas.microsoft.com/office/drawing/2014/main" id="{6378D4AB-8CD5-1ABD-9044-91634DEB148E}"/>
              </a:ext>
            </a:extLst>
          </p:cNvPr>
          <p:cNvSpPr txBox="1">
            <a:spLocks/>
          </p:cNvSpPr>
          <p:nvPr/>
        </p:nvSpPr>
        <p:spPr>
          <a:xfrm>
            <a:off x="751724" y="-4998"/>
            <a:ext cx="10888408" cy="49679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err="1">
                <a:latin typeface="Verdana"/>
                <a:ea typeface="Verdana"/>
              </a:rPr>
              <a:t>list.files</a:t>
            </a:r>
            <a:r>
              <a:rPr lang="es-CL">
                <a:latin typeface="Verdana"/>
                <a:ea typeface="Verdana"/>
              </a:rPr>
              <a:t> y rutas relativas</a:t>
            </a:r>
            <a:endParaRPr lang="es-ES">
              <a:latin typeface="Verdana"/>
              <a:ea typeface="Verdana"/>
            </a:endParaRP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D2BDAD-513B-4B88-892F-43642AA53E55}">
  <ds:schemaRefs>
    <ds:schemaRef ds:uri="6fc35979-dbb1-4d4b-8727-6470e0646fe1"/>
    <ds:schemaRef ds:uri="a369e572-027a-44c0-8f11-2f588a2a1334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2E012E1-9406-4A37-BF5E-878E31FBD630}">
  <ds:schemaRefs/>
</ds:datastoreItem>
</file>

<file path=customXml/itemProps3.xml><?xml version="1.0" encoding="utf-8"?>
<ds:datastoreItem xmlns:ds="http://schemas.openxmlformats.org/officeDocument/2006/customXml" ds:itemID="{5614BEFE-46A2-4460-9301-790EB8E7208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688</Words>
  <Application>Microsoft Office PowerPoint</Application>
  <PresentationFormat>Panorámica</PresentationFormat>
  <Paragraphs>75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Avenir Next Demi Bold</vt:lpstr>
      <vt:lpstr>Calibri</vt:lpstr>
      <vt:lpstr>Consolas</vt:lpstr>
      <vt:lpstr>Verdana</vt:lpstr>
      <vt:lpstr>Tema de Office</vt:lpstr>
      <vt:lpstr>1_Tema de Office</vt:lpstr>
      <vt:lpstr>2_Tema de Office</vt:lpstr>
      <vt:lpstr>Directorio de trabajo, rutas  y proyectos de RStudio </vt:lpstr>
      <vt:lpstr>Contenidos</vt:lpstr>
      <vt:lpstr>01.</vt:lpstr>
      <vt:lpstr>Presentación de PowerPoint</vt:lpstr>
      <vt:lpstr>02.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Alberto Carlos Farias Aguilera</cp:lastModifiedBy>
  <cp:revision>13</cp:revision>
  <dcterms:created xsi:type="dcterms:W3CDTF">2021-02-12T20:31:00Z</dcterms:created>
  <dcterms:modified xsi:type="dcterms:W3CDTF">2024-08-19T20:26:43Z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  <property fmtid="{D5CDD505-2E9C-101B-9397-08002B2CF9AE}" pid="4" name="ICV">
    <vt:lpwstr>D1BD5A55D05B416CBE185560C7A79A92_12</vt:lpwstr>
  </property>
  <property fmtid="{D5CDD505-2E9C-101B-9397-08002B2CF9AE}" pid="5" name="KSOProductBuildVer">
    <vt:lpwstr>1033-12.2.0.16909</vt:lpwstr>
  </property>
  <property fmtid="{D5CDD505-2E9C-101B-9397-08002B2CF9AE}" pid="6" name="_MarkAsFinal">
    <vt:bool>true</vt:bool>
  </property>
</Properties>
</file>