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39" r:id="rId2"/>
  </p:sldMasterIdLst>
  <p:sldIdLst>
    <p:sldId id="256" r:id="rId3"/>
    <p:sldId id="1244" r:id="rId4"/>
    <p:sldId id="1245" r:id="rId5"/>
    <p:sldId id="1246" r:id="rId6"/>
    <p:sldId id="1252" r:id="rId7"/>
    <p:sldId id="1248" r:id="rId8"/>
    <p:sldId id="1249" r:id="rId9"/>
    <p:sldId id="1253" r:id="rId10"/>
    <p:sldId id="1254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5A8E6D-571D-90FD-8A0C-1384E4599D2A}" v="10" dt="2024-08-09T18:20:54.815"/>
    <p1510:client id="{28D264FB-5D43-6A0C-B638-D0FD13ECEFA5}" v="14" dt="2024-08-09T15:55:10.628"/>
    <p1510:client id="{D09E4BC4-B4AC-4FDC-9CAE-E3535D64D6E5}" v="64" dt="2024-08-08T21:57:27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5EE5ED13-15D3-4F53-8498-F4BA6FD33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DEF9AB8C-2940-4485-9730-BE32B49704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7DE4E7D3-D5C1-6F4B-A690-8E90E6A0738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sp>
        <p:nvSpPr>
          <p:cNvPr id="33" name="Triángulo 4">
            <a:extLst>
              <a:ext uri="{FF2B5EF4-FFF2-40B4-BE49-F238E27FC236}">
                <a16:creationId xmlns:a16="http://schemas.microsoft.com/office/drawing/2014/main" id="{62F9BE83-0940-E247-94C9-45B1A2277F41}"/>
              </a:ext>
            </a:extLst>
          </p:cNvPr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8C21114-1347-2E40-9B7A-BDF8E474B9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>
            <a:extLst>
              <a:ext uri="{FF2B5EF4-FFF2-40B4-BE49-F238E27FC236}">
                <a16:creationId xmlns:a16="http://schemas.microsoft.com/office/drawing/2014/main" id="{917F818E-2443-074B-8BBB-7BD103FBDA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14DFF54-851F-714B-94DE-90DC5ED9A991}"/>
              </a:ext>
            </a:extLst>
          </p:cNvPr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9033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4180EC64-0020-E942-ABC1-9BA18003BC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F7ECF646-821E-8D47-90FC-883E1C3C4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C978674-B003-9CFA-EB95-74B37F9B82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3" t="49997" r="-160"/>
          <a:stretch/>
        </p:blipFill>
        <p:spPr>
          <a:xfrm>
            <a:off x="-407" y="5954692"/>
            <a:ext cx="6360560" cy="3195525"/>
          </a:xfrm>
          <a:prstGeom prst="rect">
            <a:avLst/>
          </a:prstGeom>
        </p:spPr>
      </p:pic>
      <p:pic>
        <p:nvPicPr>
          <p:cNvPr id="11" name="Imagen 10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81081C17-8B8D-FD5D-A9E6-C947E4DFA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0002" b="79"/>
          <a:stretch/>
        </p:blipFill>
        <p:spPr>
          <a:xfrm>
            <a:off x="5821680" y="5960066"/>
            <a:ext cx="6370320" cy="319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0594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4180EC64-0020-E942-ABC1-9BA18003BC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F7ECF646-821E-8D47-90FC-883E1C3C4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F4E53D3-8C4B-764B-BE93-F714A45A1A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43156" y="6259264"/>
            <a:ext cx="349422" cy="3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0594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66D3748-50DD-4A84-9F65-596714C2FA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7D78D2D8-C7E2-4325-9899-E5196E2E18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9DAE64B2-3A4A-4EE1-BD2E-70DE35569D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0F8A4489-CB53-4D9E-BFDD-9F3BEECF1B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>
            <a:extLst>
              <a:ext uri="{FF2B5EF4-FFF2-40B4-BE49-F238E27FC236}">
                <a16:creationId xmlns:a16="http://schemas.microsoft.com/office/drawing/2014/main" id="{693EA85D-1FFD-4C09-BBCA-285CD9734A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DE4A06C0-2958-42AB-983D-DA25907262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375EAC8E-8401-3845-8F3A-AC73E05012AE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9E488484-B611-FD4B-9755-F561E8E6EEF7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>
            <a:extLst>
              <a:ext uri="{FF2B5EF4-FFF2-40B4-BE49-F238E27FC236}">
                <a16:creationId xmlns:a16="http://schemas.microsoft.com/office/drawing/2014/main" id="{0DB0D21C-114B-BE45-8F7B-29D8E7D144D0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>
            <a:extLst>
              <a:ext uri="{FF2B5EF4-FFF2-40B4-BE49-F238E27FC236}">
                <a16:creationId xmlns:a16="http://schemas.microsoft.com/office/drawing/2014/main" id="{E21FBF6D-E4A9-234F-9941-C65EE1B5EE28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>
            <a:extLst>
              <a:ext uri="{FF2B5EF4-FFF2-40B4-BE49-F238E27FC236}">
                <a16:creationId xmlns:a16="http://schemas.microsoft.com/office/drawing/2014/main" id="{F1F8302E-FB56-D74C-AD08-B9FAA6C6EC71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>
            <a:extLst>
              <a:ext uri="{FF2B5EF4-FFF2-40B4-BE49-F238E27FC236}">
                <a16:creationId xmlns:a16="http://schemas.microsoft.com/office/drawing/2014/main" id="{E3995E5B-126B-C343-B555-95526E55E488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6ACCD4-E98B-431B-AB58-AA4C1C0D28B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EBA418DF-9CE4-B846-BE19-F056C63357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5734CEEE-8653-E04B-9CDB-FEACBB6E60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18555" y="6316928"/>
            <a:ext cx="349422" cy="3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49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>
            <a:extLst>
              <a:ext uri="{FF2B5EF4-FFF2-40B4-BE49-F238E27FC236}">
                <a16:creationId xmlns:a16="http://schemas.microsoft.com/office/drawing/2014/main" id="{C378963B-B5E6-014F-9B1B-CB38734633A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>
            <a:extLst>
              <a:ext uri="{FF2B5EF4-FFF2-40B4-BE49-F238E27FC236}">
                <a16:creationId xmlns:a16="http://schemas.microsoft.com/office/drawing/2014/main" id="{1CAEE97E-D32B-2244-B664-F02D5E1A6B9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1AE6D03C-48CA-2040-A9A3-EE7F8E9B4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/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59284CB5-07F8-9B46-A929-38F361635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/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18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>
            <a:extLst>
              <a:ext uri="{FF2B5EF4-FFF2-40B4-BE49-F238E27FC236}">
                <a16:creationId xmlns:a16="http://schemas.microsoft.com/office/drawing/2014/main" id="{A5F9AAB5-0136-2643-8FD6-652C62F1A155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1427CCB-A00F-6B42-981B-ABA53E3931B6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07A6B9B-48DA-464E-9845-325344CDF619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4EC81A6-E8C2-D24A-9CA9-C070DD444E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1DAC480D-04D8-B14F-B037-72AA47F3F9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D721523-573C-364D-9781-6DCD017CF46B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4DBF8D3D-75E5-604E-B709-C69E9813A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>
            <a:extLst>
              <a:ext uri="{FF2B5EF4-FFF2-40B4-BE49-F238E27FC236}">
                <a16:creationId xmlns:a16="http://schemas.microsoft.com/office/drawing/2014/main" id="{2331725F-E0C3-634F-8922-517AE126A1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C978674-B003-9CFA-EB95-74B37F9B82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13" t="49997" r="-160"/>
          <a:stretch/>
        </p:blipFill>
        <p:spPr>
          <a:xfrm>
            <a:off x="-407" y="5954692"/>
            <a:ext cx="6360560" cy="3195525"/>
          </a:xfrm>
          <a:prstGeom prst="rect">
            <a:avLst/>
          </a:prstGeom>
        </p:spPr>
      </p:pic>
      <p:pic>
        <p:nvPicPr>
          <p:cNvPr id="17" name="Imagen 16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81081C17-8B8D-FD5D-A9E6-C947E4DFA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50002" b="79"/>
          <a:stretch/>
        </p:blipFill>
        <p:spPr>
          <a:xfrm>
            <a:off x="5821680" y="5950487"/>
            <a:ext cx="6370320" cy="319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73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20F46EBE-15F1-F74C-B6DA-29942F588C0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C978674-B003-9CFA-EB95-74B37F9B82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13" t="49997" r="-160"/>
          <a:stretch/>
        </p:blipFill>
        <p:spPr>
          <a:xfrm>
            <a:off x="-407" y="5954692"/>
            <a:ext cx="6360560" cy="3195525"/>
          </a:xfrm>
          <a:prstGeom prst="rect">
            <a:avLst/>
          </a:prstGeom>
        </p:spPr>
      </p:pic>
      <p:pic>
        <p:nvPicPr>
          <p:cNvPr id="21" name="Imagen 20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81081C17-8B8D-FD5D-A9E6-C947E4DFA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50002" b="79"/>
          <a:stretch/>
        </p:blipFill>
        <p:spPr>
          <a:xfrm>
            <a:off x="5821680" y="5960066"/>
            <a:ext cx="6370320" cy="319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91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C978674-B003-9CFA-EB95-74B37F9B82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13" t="49997" r="-160"/>
          <a:stretch/>
        </p:blipFill>
        <p:spPr>
          <a:xfrm>
            <a:off x="-407" y="5954692"/>
            <a:ext cx="6360560" cy="3195525"/>
          </a:xfrm>
          <a:prstGeom prst="rect">
            <a:avLst/>
          </a:prstGeom>
        </p:spPr>
      </p:pic>
      <p:pic>
        <p:nvPicPr>
          <p:cNvPr id="13" name="Imagen 12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81081C17-8B8D-FD5D-A9E6-C947E4DFA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50002" b="79"/>
          <a:stretch/>
        </p:blipFill>
        <p:spPr>
          <a:xfrm>
            <a:off x="5821680" y="5954692"/>
            <a:ext cx="6370320" cy="319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52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69703411-F6D8-554B-B1BE-46BFF8414D30}"/>
              </a:ext>
            </a:extLst>
          </p:cNvPr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>
            <a:extLst>
              <a:ext uri="{FF2B5EF4-FFF2-40B4-BE49-F238E27FC236}">
                <a16:creationId xmlns:a16="http://schemas.microsoft.com/office/drawing/2014/main" id="{F640F261-C267-D744-87C4-4661F47A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>
            <a:extLst>
              <a:ext uri="{FF2B5EF4-FFF2-40B4-BE49-F238E27FC236}">
                <a16:creationId xmlns:a16="http://schemas.microsoft.com/office/drawing/2014/main" id="{623D112E-F888-9F46-A52A-02CC4161F0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304E816D-D997-7040-AB4C-B8DFAA3891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1C962F0-9DDE-324B-9E52-EF79D9E149E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084ACE8-4E2B-AA46-B873-5FDD507EE72B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BD18FAA8-AEAB-8D4D-A0C9-DD0D46013E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0FFB74F-5D03-2E4F-98C5-823129ADF4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E16AA22-221F-834E-BABA-CF0BB32C0C06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>
            <a:extLst>
              <a:ext uri="{FF2B5EF4-FFF2-40B4-BE49-F238E27FC236}">
                <a16:creationId xmlns:a16="http://schemas.microsoft.com/office/drawing/2014/main" id="{529904A9-F176-0448-A640-5CBF6D027F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>
            <a:extLst>
              <a:ext uri="{FF2B5EF4-FFF2-40B4-BE49-F238E27FC236}">
                <a16:creationId xmlns:a16="http://schemas.microsoft.com/office/drawing/2014/main" id="{0ACE18AB-0700-F543-B8BF-28AA2A8C22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17" name="Imagen 16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81081C17-8B8D-FD5D-A9E6-C947E4DFA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50002" r="1283" b="79"/>
          <a:stretch/>
        </p:blipFill>
        <p:spPr>
          <a:xfrm>
            <a:off x="6018751" y="5969130"/>
            <a:ext cx="6173249" cy="313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03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>
            <a:extLst>
              <a:ext uri="{FF2B5EF4-FFF2-40B4-BE49-F238E27FC236}">
                <a16:creationId xmlns:a16="http://schemas.microsoft.com/office/drawing/2014/main" id="{A5F9AAB5-0136-2643-8FD6-652C62F1A155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1427CCB-A00F-6B42-981B-ABA53E3931B6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07A6B9B-48DA-464E-9845-325344CDF619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4EC81A6-E8C2-D24A-9CA9-C070DD444E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1DAC480D-04D8-B14F-B037-72AA47F3F9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D721523-573C-364D-9781-6DCD017CF46B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4DBF8D3D-75E5-604E-B709-C69E9813A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>
            <a:extLst>
              <a:ext uri="{FF2B5EF4-FFF2-40B4-BE49-F238E27FC236}">
                <a16:creationId xmlns:a16="http://schemas.microsoft.com/office/drawing/2014/main" id="{2331725F-E0C3-634F-8922-517AE126A1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5544ED63-E331-C644-9F8F-8E9A48E11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23086" y="6263212"/>
            <a:ext cx="349422" cy="3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73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20F46EBE-15F1-F74C-B6DA-29942F588C0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8E938CED-0BBD-2641-8244-BD8C4097BF8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06986" y="6269965"/>
            <a:ext cx="349422" cy="3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91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8E938CED-0BBD-2641-8244-BD8C4097BF8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75740"/>
            <a:ext cx="349422" cy="3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52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69703411-F6D8-554B-B1BE-46BFF8414D30}"/>
              </a:ext>
            </a:extLst>
          </p:cNvPr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>
            <a:extLst>
              <a:ext uri="{FF2B5EF4-FFF2-40B4-BE49-F238E27FC236}">
                <a16:creationId xmlns:a16="http://schemas.microsoft.com/office/drawing/2014/main" id="{F640F261-C267-D744-87C4-4661F47A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>
            <a:extLst>
              <a:ext uri="{FF2B5EF4-FFF2-40B4-BE49-F238E27FC236}">
                <a16:creationId xmlns:a16="http://schemas.microsoft.com/office/drawing/2014/main" id="{623D112E-F888-9F46-A52A-02CC4161F0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304E816D-D997-7040-AB4C-B8DFAA3891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1C962F0-9DDE-324B-9E52-EF79D9E149E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084ACE8-4E2B-AA46-B873-5FDD507EE72B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BD18FAA8-AEAB-8D4D-A0C9-DD0D46013E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0FFB74F-5D03-2E4F-98C5-823129ADF4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E16AA22-221F-834E-BABA-CF0BB32C0C06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>
            <a:extLst>
              <a:ext uri="{FF2B5EF4-FFF2-40B4-BE49-F238E27FC236}">
                <a16:creationId xmlns:a16="http://schemas.microsoft.com/office/drawing/2014/main" id="{529904A9-F176-0448-A640-5CBF6D027F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>
            <a:extLst>
              <a:ext uri="{FF2B5EF4-FFF2-40B4-BE49-F238E27FC236}">
                <a16:creationId xmlns:a16="http://schemas.microsoft.com/office/drawing/2014/main" id="{0ACE18AB-0700-F543-B8BF-28AA2A8C22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6D6078EC-57DD-C24D-805C-20EBB641E08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51025"/>
            <a:ext cx="349422" cy="3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03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FD72E79-F4C4-184F-BE98-DB846CD21A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>
            <a:extLst>
              <a:ext uri="{FF2B5EF4-FFF2-40B4-BE49-F238E27FC236}">
                <a16:creationId xmlns:a16="http://schemas.microsoft.com/office/drawing/2014/main" id="{2A9CEA81-9BDF-154A-9C52-8DE2F59F48B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>
            <a:extLst>
              <a:ext uri="{FF2B5EF4-FFF2-40B4-BE49-F238E27FC236}">
                <a16:creationId xmlns:a16="http://schemas.microsoft.com/office/drawing/2014/main" id="{BB7A5C48-E7DF-9041-9A3B-E6A434BEC7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0BE4FAAE-840C-B149-81E3-E133BA697F4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248BA9F-FAD1-834E-94B9-48E3DF1F7ED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68822E21-E574-E34B-91DE-D2D125D3F388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BD94292C-0F6B-0A45-A6DE-E71E87774F4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C84E048F-4A4E-574B-8CD9-D92630E2A3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201F1CA6-AB54-4642-9F69-B48553916D9E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>
            <a:extLst>
              <a:ext uri="{FF2B5EF4-FFF2-40B4-BE49-F238E27FC236}">
                <a16:creationId xmlns:a16="http://schemas.microsoft.com/office/drawing/2014/main" id="{649DAE1C-34EE-444E-98F7-625F6A1D541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>
            <a:extLst>
              <a:ext uri="{FF2B5EF4-FFF2-40B4-BE49-F238E27FC236}">
                <a16:creationId xmlns:a16="http://schemas.microsoft.com/office/drawing/2014/main" id="{7E5BBB0F-736F-814B-A3FA-F1FA211ED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8" name="Gráfico 37">
            <a:extLst>
              <a:ext uri="{FF2B5EF4-FFF2-40B4-BE49-F238E27FC236}">
                <a16:creationId xmlns:a16="http://schemas.microsoft.com/office/drawing/2014/main" id="{174294EA-5490-054D-A312-B0FCB50D68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10123" y="6217859"/>
            <a:ext cx="460018" cy="43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53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555AD4A7-8A7C-6149-83CD-5B2EE1A2AC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C978674-B003-9CFA-EB95-74B37F9B82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13" t="49997" r="-160"/>
          <a:stretch/>
        </p:blipFill>
        <p:spPr>
          <a:xfrm>
            <a:off x="-407" y="5954692"/>
            <a:ext cx="6360560" cy="3195525"/>
          </a:xfrm>
          <a:prstGeom prst="rect">
            <a:avLst/>
          </a:prstGeom>
        </p:spPr>
      </p:pic>
      <p:pic>
        <p:nvPicPr>
          <p:cNvPr id="6" name="Imagen 5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81081C17-8B8D-FD5D-A9E6-C947E4DFA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50002" b="79"/>
          <a:stretch/>
        </p:blipFill>
        <p:spPr>
          <a:xfrm>
            <a:off x="5821680" y="5960066"/>
            <a:ext cx="6370320" cy="319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66736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565969C-0062-564B-8329-5318EFA9B8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8928" y="6267501"/>
            <a:ext cx="349422" cy="333866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555AD4A7-8A7C-6149-83CD-5B2EE1A2AC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66736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96F2751-1870-994C-A951-8AE2328A7BBB}"/>
              </a:ext>
            </a:extLst>
          </p:cNvPr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4C3E054-EBC8-A843-8C6D-E02E874802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94" y="3822283"/>
            <a:ext cx="1054443" cy="1022874"/>
          </a:xfrm>
          <a:prstGeom prst="rect">
            <a:avLst/>
          </a:prstGeom>
        </p:spPr>
      </p:pic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/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0342987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67E4218-0997-844B-A78A-551E81C193C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802B214-C334-6C4E-9997-F63D54AB00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94" y="2121365"/>
            <a:ext cx="1886607" cy="1830126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3904665" y="4917988"/>
            <a:ext cx="432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www.ine.gob.cl</a:t>
            </a:r>
          </a:p>
        </p:txBody>
      </p:sp>
    </p:spTree>
    <p:extLst>
      <p:ext uri="{BB962C8B-B14F-4D97-AF65-F5344CB8AC3E}">
        <p14:creationId xmlns:p14="http://schemas.microsoft.com/office/powerpoint/2010/main" val="3439971275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BCF54E9-AB00-476E-BD58-51BF1BF4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00BDE7-635B-4513-A2AC-171CAF2F0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E3A77F-8550-4C94-BA00-AE5D3FBF6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pPr/>
              <a:t>09-08-2024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0ED166-BA77-4009-A34D-182C5414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59703A-1694-40B7-AB4F-0261AA7E7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514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4148" r:id="rId2"/>
    <p:sldLayoutId id="2147483780" r:id="rId3"/>
    <p:sldLayoutId id="2147484141" r:id="rId4"/>
    <p:sldLayoutId id="2147483882" r:id="rId5"/>
    <p:sldLayoutId id="2147484149" r:id="rId6"/>
    <p:sldLayoutId id="2147484150" r:id="rId7"/>
    <p:sldLayoutId id="2147484151" r:id="rId8"/>
    <p:sldLayoutId id="2147484152" r:id="rId9"/>
    <p:sldLayoutId id="2147483883" r:id="rId10"/>
    <p:sldLayoutId id="2147483819" r:id="rId11"/>
    <p:sldLayoutId id="2147484147" r:id="rId12"/>
    <p:sldLayoutId id="2147484142" r:id="rId13"/>
    <p:sldLayoutId id="2147484140" r:id="rId14"/>
    <p:sldLayoutId id="2147484153" r:id="rId15"/>
    <p:sldLayoutId id="2147483795" r:id="rId16"/>
    <p:sldLayoutId id="2147484146" r:id="rId17"/>
    <p:sldLayoutId id="2147483887" r:id="rId18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tidyverse.tidyverse.org/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Verdana"/>
                <a:ea typeface="Verdana"/>
              </a:rPr>
              <a:t>Introducción a </a:t>
            </a:r>
            <a:r>
              <a:rPr lang="es-ES" i="1" err="1">
                <a:latin typeface="Verdana"/>
                <a:ea typeface="Verdana"/>
              </a:rPr>
              <a:t>dataframe</a:t>
            </a:r>
            <a:r>
              <a:rPr lang="es-ES" i="1" dirty="0">
                <a:latin typeface="Verdana"/>
                <a:ea typeface="Verdana"/>
              </a:rPr>
              <a:t> </a:t>
            </a:r>
            <a:r>
              <a:rPr lang="es-ES" dirty="0">
                <a:latin typeface="Verdana"/>
                <a:ea typeface="Verdana"/>
              </a:rPr>
              <a:t>y </a:t>
            </a:r>
            <a:r>
              <a:rPr lang="es-ES" i="1" err="1">
                <a:latin typeface="Verdana"/>
                <a:ea typeface="Verdana"/>
              </a:rPr>
              <a:t>tidyverse</a:t>
            </a:r>
            <a:endParaRPr lang="es-ES" i="1" err="1"/>
          </a:p>
        </p:txBody>
      </p:sp>
      <p:sp>
        <p:nvSpPr>
          <p:cNvPr id="3" name="Subtítulo 2"/>
          <p:cNvSpPr>
            <a:spLocks noGrp="1"/>
          </p:cNvSpPr>
          <p:nvPr>
            <p:ph type="body" idx="1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es-ES" dirty="0">
                <a:latin typeface="Verdana"/>
                <a:ea typeface="Verdana"/>
              </a:rPr>
              <a:t>Curso: R básico</a:t>
            </a:r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407D33-B070-6E2D-48FA-F5DD49F5459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r>
              <a:rPr lang="es-ES" dirty="0">
                <a:latin typeface="Verdana"/>
                <a:ea typeface="Verdana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6F40E1F-AB98-24A4-76B1-A3E051E35B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18709" y="2079587"/>
            <a:ext cx="5626718" cy="2936536"/>
          </a:xfrm>
        </p:spPr>
        <p:txBody>
          <a:bodyPr vert="horz" lIns="0" tIns="45720" rIns="91440" bIns="45720" rtlCol="0" anchor="ctr" anchorCtr="0">
            <a:noAutofit/>
          </a:bodyPr>
          <a:lstStyle/>
          <a:p>
            <a:r>
              <a:rPr lang="es-ES" sz="4700" dirty="0">
                <a:latin typeface="Verdana"/>
                <a:ea typeface="Verdana"/>
              </a:rPr>
              <a:t>Introducción a </a:t>
            </a:r>
            <a:r>
              <a:rPr lang="es-ES" sz="4700" err="1">
                <a:latin typeface="Verdana"/>
                <a:ea typeface="Verdana"/>
              </a:rPr>
              <a:t>dataframes</a:t>
            </a:r>
            <a:r>
              <a:rPr lang="es-ES" sz="4700" dirty="0">
                <a:latin typeface="Verdana"/>
                <a:ea typeface="Verdana"/>
              </a:rPr>
              <a:t> y  </a:t>
            </a:r>
            <a:r>
              <a:rPr lang="es-ES" sz="4700" i="1" err="1">
                <a:latin typeface="Verdana"/>
                <a:ea typeface="Verdana"/>
              </a:rPr>
              <a:t>tidyverse</a:t>
            </a:r>
            <a:endParaRPr lang="es-ES" sz="4700" err="1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4BF7137-D9B0-766E-0D4D-96ECEF074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Verdana"/>
                <a:ea typeface="Verdana"/>
              </a:rPr>
              <a:t>05.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1672056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C2E4F6C-9609-B60A-5C4B-D1FDDFA984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4431" y="2154927"/>
            <a:ext cx="5879776" cy="1508679"/>
          </a:xfrm>
        </p:spPr>
        <p:txBody>
          <a:bodyPr vert="horz" lIns="0" tIns="45720" rIns="0" bIns="45720" rtlCol="0" anchor="t">
            <a:normAutofit fontScale="92500"/>
          </a:bodyPr>
          <a:lstStyle/>
          <a:p>
            <a:r>
              <a:rPr lang="es-ES" sz="1800">
                <a:latin typeface="Verdana"/>
                <a:ea typeface="Verdana"/>
              </a:rPr>
              <a:t>Como mencionamos, los </a:t>
            </a:r>
            <a:r>
              <a:rPr lang="es-ES" sz="1800" b="1" i="1">
                <a:latin typeface="Verdana"/>
                <a:ea typeface="Verdana"/>
              </a:rPr>
              <a:t>data </a:t>
            </a:r>
            <a:r>
              <a:rPr lang="es-ES" sz="1800" b="1" i="1" err="1">
                <a:latin typeface="Verdana"/>
                <a:ea typeface="Verdana"/>
              </a:rPr>
              <a:t>frames</a:t>
            </a:r>
            <a:r>
              <a:rPr lang="es-ES" sz="1800">
                <a:latin typeface="Verdana"/>
                <a:ea typeface="Verdana"/>
              </a:rPr>
              <a:t> son la estructura de datos a la que nos enfrentaremos más comúnmente y en la que se enfoca este curso. Para trabajar  con estos,  el paquete</a:t>
            </a:r>
            <a:r>
              <a:rPr lang="es-ES" sz="1800" i="1">
                <a:latin typeface="Verdana"/>
                <a:ea typeface="Verdana"/>
              </a:rPr>
              <a:t> </a:t>
            </a:r>
            <a:r>
              <a:rPr lang="es-ES" sz="1800" b="1" i="1" u="sng">
                <a:latin typeface="Verdana"/>
                <a:ea typeface="Verdana"/>
                <a:hlinkClick r:id="rId2"/>
              </a:rPr>
              <a:t>tidyverse</a:t>
            </a:r>
            <a:r>
              <a:rPr lang="es-ES" sz="1800">
                <a:latin typeface="Verdana"/>
                <a:ea typeface="Verdana"/>
              </a:rPr>
              <a:t> es de gran ayuda.</a:t>
            </a:r>
            <a:endParaRPr lang="es-ES"/>
          </a:p>
          <a:p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6666DBD3-18DD-D683-B37B-F43D1CCF1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124" y="727509"/>
            <a:ext cx="9394554" cy="846497"/>
          </a:xfrm>
        </p:spPr>
        <p:txBody>
          <a:bodyPr/>
          <a:lstStyle/>
          <a:p>
            <a:r>
              <a:rPr lang="es-ES">
                <a:latin typeface="Verdana"/>
                <a:ea typeface="Verdana"/>
              </a:rPr>
              <a:t>Introducción a </a:t>
            </a:r>
            <a:r>
              <a:rPr lang="es-ES" err="1">
                <a:latin typeface="Verdana"/>
                <a:ea typeface="Verdana"/>
              </a:rPr>
              <a:t>dataframes</a:t>
            </a:r>
            <a:r>
              <a:rPr lang="es-ES">
                <a:latin typeface="Verdana"/>
                <a:ea typeface="Verdana"/>
              </a:rPr>
              <a:t> y </a:t>
            </a:r>
            <a:r>
              <a:rPr lang="es-ES" i="1" err="1">
                <a:latin typeface="Verdana"/>
                <a:ea typeface="Verdana"/>
              </a:rPr>
              <a:t>tidyverse</a:t>
            </a:r>
            <a:endParaRPr lang="es-ES" err="1">
              <a:latin typeface="Verdana"/>
              <a:ea typeface="Verdana"/>
            </a:endParaRPr>
          </a:p>
          <a:p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D1E1F0-440D-CC64-8D8D-B61841FF29E1}"/>
              </a:ext>
            </a:extLst>
          </p:cNvPr>
          <p:cNvSpPr txBox="1"/>
          <p:nvPr/>
        </p:nvSpPr>
        <p:spPr>
          <a:xfrm>
            <a:off x="7561560" y="2028773"/>
            <a:ext cx="3647076" cy="2031325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b="1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¿Qué es </a:t>
            </a:r>
            <a:r>
              <a:rPr lang="es-ES" b="1" err="1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tidyverse</a:t>
            </a:r>
            <a:r>
              <a:rPr lang="es-ES" b="1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?</a:t>
            </a:r>
            <a:r>
              <a:rPr lang="es-ES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 Es una serie de paquetes para el trabajo con </a:t>
            </a:r>
            <a:r>
              <a:rPr lang="es-ES" i="1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data </a:t>
            </a:r>
            <a:r>
              <a:rPr lang="es-ES" i="1" err="1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frames</a:t>
            </a:r>
            <a:r>
              <a:rPr lang="es-ES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 que funcionan en armonía, pues fueron programados con la misma filosofía y diseño de datos.</a:t>
            </a:r>
            <a:endParaRPr lang="es-ES">
              <a:solidFill>
                <a:schemeClr val="bg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CA452C5-330B-48AF-FC9B-BD1EFCA5C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" y="4379668"/>
            <a:ext cx="9944100" cy="168592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EB27A82-FBCB-3C63-517C-A3B7E77D32BC}"/>
              </a:ext>
            </a:extLst>
          </p:cNvPr>
          <p:cNvSpPr txBox="1"/>
          <p:nvPr/>
        </p:nvSpPr>
        <p:spPr>
          <a:xfrm>
            <a:off x="1467148" y="6298434"/>
            <a:ext cx="99759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>
                <a:latin typeface="Verdana"/>
                <a:ea typeface="+mn-lt"/>
                <a:cs typeface="+mn-lt"/>
              </a:rPr>
              <a:t>Nota:</a:t>
            </a:r>
            <a:r>
              <a:rPr lang="es-ES">
                <a:latin typeface="Verdana"/>
                <a:ea typeface="+mn-lt"/>
                <a:cs typeface="+mn-lt"/>
              </a:rPr>
              <a:t> la implementación de los </a:t>
            </a:r>
            <a:r>
              <a:rPr lang="es-ES" i="1">
                <a:latin typeface="Verdana"/>
                <a:ea typeface="+mn-lt"/>
                <a:cs typeface="+mn-lt"/>
              </a:rPr>
              <a:t>data </a:t>
            </a:r>
            <a:r>
              <a:rPr lang="es-ES" i="1" err="1">
                <a:latin typeface="Verdana"/>
                <a:ea typeface="+mn-lt"/>
                <a:cs typeface="+mn-lt"/>
              </a:rPr>
              <a:t>frames</a:t>
            </a:r>
            <a:r>
              <a:rPr lang="es-ES">
                <a:latin typeface="Verdana"/>
                <a:ea typeface="+mn-lt"/>
                <a:cs typeface="+mn-lt"/>
              </a:rPr>
              <a:t> en el </a:t>
            </a:r>
            <a:r>
              <a:rPr lang="es-ES" i="1" err="1">
                <a:latin typeface="Verdana"/>
                <a:ea typeface="+mn-lt"/>
                <a:cs typeface="+mn-lt"/>
              </a:rPr>
              <a:t>tidyverse</a:t>
            </a:r>
            <a:r>
              <a:rPr lang="es-ES">
                <a:latin typeface="Verdana"/>
                <a:ea typeface="+mn-lt"/>
                <a:cs typeface="+mn-lt"/>
              </a:rPr>
              <a:t> es llamada </a:t>
            </a:r>
            <a:r>
              <a:rPr lang="es-ES" i="1" err="1">
                <a:latin typeface="Verdana"/>
                <a:ea typeface="+mn-lt"/>
                <a:cs typeface="+mn-lt"/>
              </a:rPr>
              <a:t>tibble</a:t>
            </a:r>
            <a:endParaRPr lang="en-US" err="1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F0CCAAB-C0AA-60F4-00B5-77A674E346E0}"/>
              </a:ext>
            </a:extLst>
          </p:cNvPr>
          <p:cNvSpPr txBox="1"/>
          <p:nvPr/>
        </p:nvSpPr>
        <p:spPr>
          <a:xfrm>
            <a:off x="1143575" y="4002512"/>
            <a:ext cx="398345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latin typeface="Verdana"/>
                <a:ea typeface="Calibri"/>
                <a:cs typeface="Calibri"/>
              </a:rPr>
              <a:t>Incluye paquetes como:</a:t>
            </a:r>
            <a:endParaRPr lang="es-ES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01665240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E960E9A-116B-F871-C303-6BCA02E1B3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s-ES">
                <a:latin typeface="Verdana"/>
                <a:ea typeface="Verdana"/>
              </a:rPr>
              <a:t>Introducción a </a:t>
            </a:r>
            <a:r>
              <a:rPr lang="es-ES" err="1">
                <a:latin typeface="Verdana"/>
                <a:ea typeface="Verdana"/>
              </a:rPr>
              <a:t>dataframes</a:t>
            </a:r>
            <a:r>
              <a:rPr lang="es-ES">
                <a:latin typeface="Verdana"/>
                <a:ea typeface="Verdana"/>
              </a:rPr>
              <a:t> y </a:t>
            </a:r>
            <a:r>
              <a:rPr lang="es-ES" err="1">
                <a:latin typeface="Verdana"/>
                <a:ea typeface="Verdana"/>
              </a:rPr>
              <a:t>tidyverse</a:t>
            </a:r>
            <a:endParaRPr lang="es-ES" err="1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3E6A01-4D99-B1A2-55E8-38FAA474B04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>
                <a:latin typeface="Verdana"/>
                <a:ea typeface="Verdana"/>
              </a:rPr>
              <a:t>05.</a:t>
            </a: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629234C-FF67-0CA0-D080-E5B540F942E7}"/>
              </a:ext>
            </a:extLst>
          </p:cNvPr>
          <p:cNvSpPr txBox="1"/>
          <p:nvPr/>
        </p:nvSpPr>
        <p:spPr>
          <a:xfrm>
            <a:off x="1172676" y="3427267"/>
            <a:ext cx="6903979" cy="224676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err="1">
                <a:solidFill>
                  <a:srgbClr val="333333"/>
                </a:solidFill>
                <a:latin typeface="Consolas"/>
              </a:rPr>
              <a:t>install.packages</a:t>
            </a:r>
            <a:r>
              <a:rPr lang="es-ES" sz="2000">
                <a:solidFill>
                  <a:srgbClr val="333333"/>
                </a:solidFill>
                <a:latin typeface="Consolas"/>
              </a:rPr>
              <a:t>(</a:t>
            </a:r>
            <a:r>
              <a:rPr lang="es-ES" sz="2000">
                <a:solidFill>
                  <a:srgbClr val="DD1144"/>
                </a:solidFill>
                <a:latin typeface="Consolas"/>
              </a:rPr>
              <a:t>'</a:t>
            </a:r>
            <a:r>
              <a:rPr lang="es-ES" sz="2000" err="1">
                <a:solidFill>
                  <a:srgbClr val="DD1144"/>
                </a:solidFill>
                <a:latin typeface="Consolas"/>
              </a:rPr>
              <a:t>tidyverse</a:t>
            </a:r>
            <a:r>
              <a:rPr lang="es-ES" sz="2000">
                <a:solidFill>
                  <a:srgbClr val="DD1144"/>
                </a:solidFill>
                <a:latin typeface="Consolas"/>
              </a:rPr>
              <a:t>'</a:t>
            </a:r>
            <a:r>
              <a:rPr lang="es-ES" sz="2000">
                <a:solidFill>
                  <a:srgbClr val="333333"/>
                </a:solidFill>
                <a:latin typeface="Consolas"/>
              </a:rPr>
              <a:t>)</a:t>
            </a:r>
            <a:endParaRPr lang="es-ES" sz="2000">
              <a:ea typeface="Calibri"/>
              <a:cs typeface="Calibri"/>
            </a:endParaRPr>
          </a:p>
          <a:p>
            <a:r>
              <a:rPr lang="es-ES" sz="2000" err="1">
                <a:solidFill>
                  <a:srgbClr val="333333"/>
                </a:solidFill>
                <a:latin typeface="Consolas"/>
              </a:rPr>
              <a:t>install.packages</a:t>
            </a:r>
            <a:r>
              <a:rPr lang="es-ES" sz="2000">
                <a:solidFill>
                  <a:srgbClr val="333333"/>
                </a:solidFill>
                <a:latin typeface="Consolas"/>
              </a:rPr>
              <a:t>(</a:t>
            </a:r>
            <a:r>
              <a:rPr lang="es-ES" sz="2000">
                <a:solidFill>
                  <a:srgbClr val="DD1144"/>
                </a:solidFill>
                <a:latin typeface="Consolas"/>
              </a:rPr>
              <a:t>'guaguas'</a:t>
            </a:r>
            <a:r>
              <a:rPr lang="es-ES" sz="2000">
                <a:solidFill>
                  <a:srgbClr val="333333"/>
                </a:solidFill>
                <a:latin typeface="Consolas"/>
              </a:rPr>
              <a:t>)</a:t>
            </a:r>
            <a:endParaRPr lang="es-ES" sz="2000">
              <a:ea typeface="Calibri"/>
              <a:cs typeface="Calibri"/>
            </a:endParaRPr>
          </a:p>
          <a:p>
            <a:endParaRPr lang="es-ES" sz="2000">
              <a:solidFill>
                <a:srgbClr val="333333"/>
              </a:solidFill>
              <a:latin typeface="Consolas"/>
              <a:ea typeface="+mn-lt"/>
              <a:cs typeface="+mn-lt"/>
            </a:endParaRPr>
          </a:p>
          <a:p>
            <a:r>
              <a:rPr lang="es-ES" sz="2000">
                <a:solidFill>
                  <a:srgbClr val="000000"/>
                </a:solidFill>
                <a:ea typeface="+mn-lt"/>
                <a:cs typeface="+mn-lt"/>
              </a:rPr>
              <a:t>Luego los cargamos en nuestra sesión de la siguiente forma:</a:t>
            </a:r>
            <a:endParaRPr lang="es-ES" sz="2000">
              <a:ea typeface="Calibri"/>
              <a:cs typeface="Calibri"/>
            </a:endParaRPr>
          </a:p>
          <a:p>
            <a:endParaRPr lang="es-ES" sz="20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es-ES" sz="2000" b="1" err="1">
                <a:solidFill>
                  <a:srgbClr val="333333"/>
                </a:solidFill>
                <a:latin typeface="Consolas"/>
              </a:rPr>
              <a:t>library</a:t>
            </a:r>
            <a:r>
              <a:rPr lang="es-ES" sz="2000">
                <a:solidFill>
                  <a:srgbClr val="333333"/>
                </a:solidFill>
                <a:latin typeface="Consolas"/>
              </a:rPr>
              <a:t>(</a:t>
            </a:r>
            <a:r>
              <a:rPr lang="es-ES" sz="2000" err="1">
                <a:solidFill>
                  <a:srgbClr val="333333"/>
                </a:solidFill>
                <a:latin typeface="Consolas"/>
              </a:rPr>
              <a:t>tidyverse</a:t>
            </a:r>
            <a:r>
              <a:rPr lang="es-ES" sz="2000">
                <a:solidFill>
                  <a:srgbClr val="333333"/>
                </a:solidFill>
                <a:latin typeface="Consolas"/>
              </a:rPr>
              <a:t>)</a:t>
            </a:r>
            <a:endParaRPr lang="es-ES" sz="2000">
              <a:ea typeface="Calibri"/>
              <a:cs typeface="Calibri"/>
            </a:endParaRPr>
          </a:p>
          <a:p>
            <a:r>
              <a:rPr lang="es-ES" sz="2000" b="1" err="1">
                <a:solidFill>
                  <a:srgbClr val="333333"/>
                </a:solidFill>
                <a:latin typeface="Consolas"/>
              </a:rPr>
              <a:t>library</a:t>
            </a:r>
            <a:r>
              <a:rPr lang="es-ES" sz="2000">
                <a:solidFill>
                  <a:srgbClr val="333333"/>
                </a:solidFill>
                <a:latin typeface="Consolas"/>
              </a:rPr>
              <a:t>(guaguas)</a:t>
            </a:r>
            <a:endParaRPr lang="es-ES" sz="200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ABCCBFD-6A4A-702A-2A78-45E19F6100E3}"/>
              </a:ext>
            </a:extLst>
          </p:cNvPr>
          <p:cNvSpPr txBox="1"/>
          <p:nvPr/>
        </p:nvSpPr>
        <p:spPr>
          <a:xfrm>
            <a:off x="1171699" y="1259423"/>
            <a:ext cx="765166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latin typeface="Verdana"/>
              </a:rPr>
              <a:t>Instalemos </a:t>
            </a:r>
            <a:r>
              <a:rPr lang="es-ES" b="1" i="1" err="1">
                <a:latin typeface="Verdana"/>
              </a:rPr>
              <a:t>tidyverse</a:t>
            </a:r>
            <a:r>
              <a:rPr lang="es-ES" b="1">
                <a:latin typeface="Verdana"/>
              </a:rPr>
              <a:t> </a:t>
            </a:r>
            <a:r>
              <a:rPr lang="es-ES">
                <a:latin typeface="Verdana"/>
              </a:rPr>
              <a:t>y aprovechemos de instalar</a:t>
            </a:r>
            <a:r>
              <a:rPr lang="es-ES" b="1">
                <a:latin typeface="Verdana"/>
              </a:rPr>
              <a:t> guaguas</a:t>
            </a:r>
            <a:r>
              <a:rPr lang="es-ES">
                <a:latin typeface="Verdana"/>
              </a:rPr>
              <a:t> que nos proveerá datos del número de personas nacidas con cada nombre en cada año:</a:t>
            </a:r>
            <a:endParaRPr lang="es-ES"/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D121BCA6-4D31-6FB3-DB03-D56215024880}"/>
              </a:ext>
            </a:extLst>
          </p:cNvPr>
          <p:cNvSpPr/>
          <p:nvPr/>
        </p:nvSpPr>
        <p:spPr>
          <a:xfrm>
            <a:off x="1519051" y="2332371"/>
            <a:ext cx="821375" cy="91044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974243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E960E9A-116B-F871-C303-6BCA02E1B3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/>
              <a:t>Introducción a </a:t>
            </a:r>
            <a:r>
              <a:rPr lang="es-ES" err="1"/>
              <a:t>dataframes</a:t>
            </a:r>
            <a:r>
              <a:rPr lang="es-ES"/>
              <a:t> y </a:t>
            </a:r>
            <a:r>
              <a:rPr lang="es-ES" err="1"/>
              <a:t>tidyverse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3E6A01-4D99-B1A2-55E8-38FAA474B04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>
                <a:latin typeface="Verdana"/>
                <a:ea typeface="Verdana"/>
              </a:rPr>
              <a:t>05.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629234C-FF67-0CA0-D080-E5B540F942E7}"/>
              </a:ext>
            </a:extLst>
          </p:cNvPr>
          <p:cNvSpPr txBox="1"/>
          <p:nvPr/>
        </p:nvSpPr>
        <p:spPr>
          <a:xfrm>
            <a:off x="1761114" y="2460998"/>
            <a:ext cx="8669443" cy="34624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rgbClr val="122361"/>
                </a:solidFill>
                <a:latin typeface="Verdana"/>
                <a:ea typeface="Verdana"/>
              </a:rPr>
              <a:t>Dimensiones</a:t>
            </a:r>
            <a:r>
              <a:rPr lang="es-ES" dirty="0">
                <a:solidFill>
                  <a:srgbClr val="122361"/>
                </a:solidFill>
                <a:latin typeface="Verdana"/>
                <a:ea typeface="Verdana"/>
              </a:rPr>
              <a:t>:</a:t>
            </a:r>
            <a:endParaRPr lang="es-ES" dirty="0"/>
          </a:p>
          <a:p>
            <a:endParaRPr lang="es-ES" dirty="0">
              <a:solidFill>
                <a:srgbClr val="122361"/>
              </a:solidFill>
              <a:latin typeface="Verdana"/>
              <a:ea typeface="Verdana"/>
            </a:endParaRPr>
          </a:p>
          <a:p>
            <a:r>
              <a:rPr lang="es-ES" sz="1500" dirty="0" err="1">
                <a:solidFill>
                  <a:srgbClr val="333333"/>
                </a:solidFill>
                <a:latin typeface="Consolas"/>
              </a:rPr>
              <a:t>dim</a:t>
            </a:r>
            <a:r>
              <a:rPr lang="es-ES" sz="1500" dirty="0">
                <a:solidFill>
                  <a:srgbClr val="333333"/>
                </a:solidFill>
                <a:latin typeface="Consolas"/>
              </a:rPr>
              <a:t>(datos)</a:t>
            </a:r>
            <a:endParaRPr lang="es-ES" dirty="0">
              <a:ea typeface="Calibri"/>
              <a:cs typeface="Calibri"/>
            </a:endParaRPr>
          </a:p>
          <a:p>
            <a:r>
              <a:rPr lang="es-ES" sz="1500" dirty="0">
                <a:solidFill>
                  <a:srgbClr val="000000"/>
                </a:solidFill>
                <a:latin typeface="Consolas"/>
              </a:rPr>
              <a:t>## [1] 858782      5</a:t>
            </a:r>
            <a:endParaRPr lang="es-ES" sz="1200" dirty="0">
              <a:solidFill>
                <a:srgbClr val="333333"/>
              </a:solidFill>
              <a:ea typeface="Calibri"/>
              <a:cs typeface="Calibri"/>
            </a:endParaRPr>
          </a:p>
          <a:p>
            <a:endParaRPr lang="es-ES" sz="1200" dirty="0">
              <a:solidFill>
                <a:srgbClr val="333333"/>
              </a:solidFill>
              <a:ea typeface="Calibri"/>
              <a:cs typeface="Calibri"/>
            </a:endParaRPr>
          </a:p>
          <a:p>
            <a:r>
              <a:rPr lang="es-ES" b="1" dirty="0" err="1">
                <a:latin typeface="Verdana"/>
                <a:ea typeface="+mn-lt"/>
                <a:cs typeface="+mn-lt"/>
              </a:rPr>
              <a:t>N°</a:t>
            </a:r>
            <a:r>
              <a:rPr lang="es-ES" b="1" dirty="0">
                <a:latin typeface="Verdana"/>
                <a:ea typeface="+mn-lt"/>
                <a:cs typeface="+mn-lt"/>
              </a:rPr>
              <a:t> de filas</a:t>
            </a:r>
            <a:r>
              <a:rPr lang="es-ES" dirty="0">
                <a:latin typeface="Verdana"/>
                <a:ea typeface="+mn-lt"/>
                <a:cs typeface="+mn-lt"/>
              </a:rPr>
              <a:t>:</a:t>
            </a:r>
            <a:endParaRPr lang="es-ES" dirty="0">
              <a:ea typeface="Calibri" panose="020F0502020204030204"/>
              <a:cs typeface="Calibri" panose="020F0502020204030204"/>
            </a:endParaRPr>
          </a:p>
          <a:p>
            <a:endParaRPr lang="es-ES" sz="1500">
              <a:solidFill>
                <a:srgbClr val="333333"/>
              </a:solidFill>
              <a:latin typeface="Consolas"/>
            </a:endParaRPr>
          </a:p>
          <a:p>
            <a:r>
              <a:rPr lang="es-ES" sz="1500" dirty="0" err="1">
                <a:solidFill>
                  <a:srgbClr val="333333"/>
                </a:solidFill>
                <a:latin typeface="Consolas"/>
              </a:rPr>
              <a:t>nrow</a:t>
            </a:r>
            <a:r>
              <a:rPr lang="es-ES" sz="1500" dirty="0">
                <a:solidFill>
                  <a:srgbClr val="333333"/>
                </a:solidFill>
                <a:latin typeface="Consolas"/>
              </a:rPr>
              <a:t>(datos)</a:t>
            </a:r>
            <a:endParaRPr lang="es-ES" dirty="0">
              <a:ea typeface="Calibri"/>
              <a:cs typeface="Calibri"/>
            </a:endParaRPr>
          </a:p>
          <a:p>
            <a:r>
              <a:rPr lang="es-ES" sz="1500" dirty="0">
                <a:solidFill>
                  <a:srgbClr val="000000"/>
                </a:solidFill>
                <a:latin typeface="Consolas"/>
              </a:rPr>
              <a:t>## [1] 858782</a:t>
            </a:r>
            <a:endParaRPr lang="es-ES" dirty="0">
              <a:ea typeface="Calibri" panose="020F0502020204030204"/>
              <a:cs typeface="Calibri" panose="020F0502020204030204"/>
            </a:endParaRPr>
          </a:p>
          <a:p>
            <a:endParaRPr lang="es-ES" sz="15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s-ES" b="1" dirty="0" err="1">
                <a:latin typeface="Verdana"/>
                <a:ea typeface="+mn-lt"/>
                <a:cs typeface="+mn-lt"/>
              </a:rPr>
              <a:t>N°</a:t>
            </a:r>
            <a:r>
              <a:rPr lang="es-ES" b="1" dirty="0">
                <a:latin typeface="Verdana"/>
                <a:ea typeface="+mn-lt"/>
                <a:cs typeface="+mn-lt"/>
              </a:rPr>
              <a:t> de columnas</a:t>
            </a:r>
            <a:r>
              <a:rPr lang="es-ES" dirty="0">
                <a:latin typeface="Verdana"/>
                <a:ea typeface="+mn-lt"/>
                <a:cs typeface="+mn-lt"/>
              </a:rPr>
              <a:t>:</a:t>
            </a:r>
            <a:endParaRPr lang="es-ES" dirty="0">
              <a:latin typeface="Verdana"/>
              <a:ea typeface="Calibri"/>
              <a:cs typeface="Calibri"/>
            </a:endParaRPr>
          </a:p>
          <a:p>
            <a:endParaRPr lang="es-ES" sz="1500">
              <a:solidFill>
                <a:srgbClr val="333333"/>
              </a:solidFill>
              <a:latin typeface="Consolas"/>
            </a:endParaRPr>
          </a:p>
          <a:p>
            <a:r>
              <a:rPr lang="es-ES" sz="1500" dirty="0" err="1">
                <a:solidFill>
                  <a:srgbClr val="333333"/>
                </a:solidFill>
                <a:latin typeface="Consolas"/>
              </a:rPr>
              <a:t>ncol</a:t>
            </a:r>
            <a:r>
              <a:rPr lang="es-ES" sz="1500" dirty="0">
                <a:solidFill>
                  <a:srgbClr val="333333"/>
                </a:solidFill>
                <a:latin typeface="Consolas"/>
              </a:rPr>
              <a:t>(datos)</a:t>
            </a:r>
            <a:endParaRPr lang="es-ES" dirty="0">
              <a:ea typeface="Calibri"/>
              <a:cs typeface="Calibri"/>
            </a:endParaRPr>
          </a:p>
          <a:p>
            <a:r>
              <a:rPr lang="es-ES" sz="1500" dirty="0">
                <a:solidFill>
                  <a:srgbClr val="000000"/>
                </a:solidFill>
                <a:latin typeface="Consolas"/>
              </a:rPr>
              <a:t>## [1] 5</a:t>
            </a:r>
            <a:endParaRPr lang="es-E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EB4C4C-9F03-7FD3-5D0B-05CE6A3D150A}"/>
              </a:ext>
            </a:extLst>
          </p:cNvPr>
          <p:cNvSpPr txBox="1"/>
          <p:nvPr/>
        </p:nvSpPr>
        <p:spPr>
          <a:xfrm>
            <a:off x="1757680" y="626043"/>
            <a:ext cx="8651240" cy="923330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latin typeface="Verdana"/>
                <a:cs typeface="Segoe UI"/>
              </a:rPr>
              <a:t>Carguemos la base en nuestro ambiente de trabajo</a:t>
            </a:r>
            <a:r>
              <a:rPr lang="es-ES" dirty="0">
                <a:latin typeface="Verdana"/>
                <a:cs typeface="Segoe UI"/>
              </a:rPr>
              <a:t>:</a:t>
            </a:r>
            <a:endParaRPr lang="es-ES" dirty="0"/>
          </a:p>
          <a:p>
            <a:endParaRPr lang="es-ES" dirty="0">
              <a:solidFill>
                <a:srgbClr val="122361"/>
              </a:solidFill>
              <a:latin typeface="Verdana"/>
              <a:ea typeface="Verdana"/>
              <a:cs typeface="Segoe UI"/>
            </a:endParaRPr>
          </a:p>
          <a:p>
            <a:r>
              <a:rPr lang="es-ES" dirty="0">
                <a:solidFill>
                  <a:srgbClr val="000000"/>
                </a:solidFill>
                <a:latin typeface="Consolas"/>
                <a:cs typeface="Segoe UI"/>
              </a:rPr>
              <a:t>datos = guaguas</a:t>
            </a:r>
            <a:r>
              <a:rPr lang="es-ES" dirty="0">
                <a:latin typeface="Verdana"/>
                <a:cs typeface="Segoe UI"/>
              </a:rPr>
              <a:t>​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4DCCB5-69E1-8B40-CCD4-AEDFB04DAD65}"/>
              </a:ext>
            </a:extLst>
          </p:cNvPr>
          <p:cNvSpPr txBox="1"/>
          <p:nvPr/>
        </p:nvSpPr>
        <p:spPr>
          <a:xfrm>
            <a:off x="1752600" y="1841500"/>
            <a:ext cx="53213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u="sng" dirty="0">
                <a:latin typeface="Verdana"/>
              </a:rPr>
              <a:t>Algunas exploraciones básicas:</a:t>
            </a:r>
            <a:endParaRPr lang="en-US" b="1" dirty="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87423175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E960E9A-116B-F871-C303-6BCA02E1B3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/>
              <a:t>Introducción a </a:t>
            </a:r>
            <a:r>
              <a:rPr lang="es-ES" err="1"/>
              <a:t>dataframes</a:t>
            </a:r>
            <a:r>
              <a:rPr lang="es-ES"/>
              <a:t> y </a:t>
            </a:r>
            <a:r>
              <a:rPr lang="es-ES" err="1"/>
              <a:t>tidyverse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3E6A01-4D99-B1A2-55E8-38FAA474B04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>
            <a:normAutofit/>
          </a:bodyPr>
          <a:lstStyle/>
          <a:p>
            <a:r>
              <a:rPr lang="es-ES" dirty="0">
                <a:latin typeface="Verdana"/>
                <a:ea typeface="Verdana"/>
              </a:rPr>
              <a:t>05.</a:t>
            </a: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629234C-FF67-0CA0-D080-E5B540F942E7}"/>
              </a:ext>
            </a:extLst>
          </p:cNvPr>
          <p:cNvSpPr txBox="1"/>
          <p:nvPr/>
        </p:nvSpPr>
        <p:spPr>
          <a:xfrm>
            <a:off x="948542" y="2356174"/>
            <a:ext cx="9075843" cy="272382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>
                <a:latin typeface="Verdana"/>
                <a:ea typeface="+mn-lt"/>
                <a:cs typeface="+mn-lt"/>
              </a:rPr>
              <a:t>Tipos de datos y mirada inicial:</a:t>
            </a:r>
            <a:endParaRPr lang="es-ES" b="1"/>
          </a:p>
          <a:p>
            <a:endParaRPr lang="es-ES">
              <a:solidFill>
                <a:srgbClr val="122361"/>
              </a:solidFill>
              <a:latin typeface="Verdana"/>
              <a:ea typeface="Calibri"/>
              <a:cs typeface="Calibri"/>
            </a:endParaRPr>
          </a:p>
          <a:p>
            <a:r>
              <a:rPr lang="es-ES" sz="1500" err="1">
                <a:solidFill>
                  <a:srgbClr val="333333"/>
                </a:solidFill>
                <a:latin typeface="Consolas"/>
              </a:rPr>
              <a:t>str</a:t>
            </a:r>
            <a:r>
              <a:rPr lang="es-ES" sz="1500">
                <a:solidFill>
                  <a:srgbClr val="333333"/>
                </a:solidFill>
                <a:latin typeface="Consolas"/>
              </a:rPr>
              <a:t>(datos)</a:t>
            </a:r>
            <a:endParaRPr lang="es-ES"/>
          </a:p>
          <a:p>
            <a:endParaRPr lang="es-ES" sz="1500">
              <a:solidFill>
                <a:srgbClr val="333333"/>
              </a:solidFill>
              <a:latin typeface="Consolas"/>
            </a:endParaRPr>
          </a:p>
          <a:p>
            <a:r>
              <a:rPr lang="es-ES" sz="1500">
                <a:solidFill>
                  <a:srgbClr val="333333"/>
                </a:solidFill>
                <a:latin typeface="Consolas"/>
              </a:rPr>
              <a:t>## </a:t>
            </a:r>
            <a:r>
              <a:rPr lang="es-ES" sz="1500" err="1">
                <a:solidFill>
                  <a:srgbClr val="333333"/>
                </a:solidFill>
                <a:latin typeface="Consolas"/>
              </a:rPr>
              <a:t>tibble</a:t>
            </a:r>
            <a:r>
              <a:rPr lang="es-ES" sz="1500">
                <a:solidFill>
                  <a:srgbClr val="333333"/>
                </a:solidFill>
                <a:latin typeface="Consolas"/>
              </a:rPr>
              <a:t> [858,782 x 5] (S3: </a:t>
            </a:r>
            <a:r>
              <a:rPr lang="es-ES" sz="1500" err="1">
                <a:solidFill>
                  <a:srgbClr val="333333"/>
                </a:solidFill>
                <a:latin typeface="Consolas"/>
              </a:rPr>
              <a:t>tbl_df</a:t>
            </a:r>
            <a:r>
              <a:rPr lang="es-ES" sz="1500">
                <a:solidFill>
                  <a:srgbClr val="333333"/>
                </a:solidFill>
                <a:latin typeface="Consolas"/>
              </a:rPr>
              <a:t>/</a:t>
            </a:r>
            <a:r>
              <a:rPr lang="es-ES" sz="1500" err="1">
                <a:solidFill>
                  <a:srgbClr val="333333"/>
                </a:solidFill>
                <a:latin typeface="Consolas"/>
              </a:rPr>
              <a:t>tbl</a:t>
            </a:r>
            <a:r>
              <a:rPr lang="es-ES" sz="1500">
                <a:solidFill>
                  <a:srgbClr val="333333"/>
                </a:solidFill>
                <a:latin typeface="Consolas"/>
              </a:rPr>
              <a:t>/</a:t>
            </a:r>
            <a:r>
              <a:rPr lang="es-ES" sz="1500" err="1">
                <a:solidFill>
                  <a:srgbClr val="333333"/>
                </a:solidFill>
                <a:latin typeface="Consolas"/>
              </a:rPr>
              <a:t>data.frame</a:t>
            </a:r>
            <a:r>
              <a:rPr lang="es-ES" sz="1500">
                <a:solidFill>
                  <a:srgbClr val="333333"/>
                </a:solidFill>
                <a:latin typeface="Consolas"/>
              </a:rPr>
              <a:t>)</a:t>
            </a:r>
            <a:endParaRPr lang="es-ES">
              <a:solidFill>
                <a:srgbClr val="333333"/>
              </a:solidFill>
              <a:ea typeface="Calibri"/>
              <a:cs typeface="Calibri"/>
            </a:endParaRPr>
          </a:p>
          <a:p>
            <a:r>
              <a:rPr lang="es-ES" sz="1500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##  $ </a:t>
            </a:r>
            <a:r>
              <a:rPr lang="es-ES" sz="1500" err="1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anio</a:t>
            </a:r>
            <a:r>
              <a:rPr lang="es-ES" sz="1500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      : </a:t>
            </a:r>
            <a:r>
              <a:rPr lang="es-ES" sz="1500" err="1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num</a:t>
            </a:r>
            <a:r>
              <a:rPr lang="es-ES" sz="1500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 [1:858782] 1920 1920 1920 1920 1920 1920 1920 1920 1920 1920 ...</a:t>
            </a:r>
            <a:endParaRPr lang="es-ES">
              <a:solidFill>
                <a:srgbClr val="333333"/>
              </a:solidFill>
              <a:ea typeface="Calibri"/>
              <a:cs typeface="Calibri"/>
            </a:endParaRPr>
          </a:p>
          <a:p>
            <a:r>
              <a:rPr lang="es-ES" sz="1500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##  $ nombre    : </a:t>
            </a:r>
            <a:r>
              <a:rPr lang="es-ES" sz="1500" err="1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chr</a:t>
            </a:r>
            <a:r>
              <a:rPr lang="es-ES" sz="1500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 [1:858782] "María" "José" "Juan" "Luis" ...</a:t>
            </a:r>
            <a:endParaRPr lang="es-ES">
              <a:solidFill>
                <a:srgbClr val="333333"/>
              </a:solidFill>
              <a:ea typeface="Calibri"/>
              <a:cs typeface="Calibri"/>
            </a:endParaRPr>
          </a:p>
          <a:p>
            <a:r>
              <a:rPr lang="es-ES" sz="1500">
                <a:solidFill>
                  <a:srgbClr val="333333"/>
                </a:solidFill>
                <a:latin typeface="Consolas"/>
              </a:rPr>
              <a:t>##  $ sexo      : </a:t>
            </a:r>
            <a:r>
              <a:rPr lang="es-ES" sz="1500" err="1">
                <a:solidFill>
                  <a:srgbClr val="333333"/>
                </a:solidFill>
                <a:latin typeface="Consolas"/>
              </a:rPr>
              <a:t>chr</a:t>
            </a:r>
            <a:r>
              <a:rPr lang="es-ES" sz="1500">
                <a:solidFill>
                  <a:srgbClr val="333333"/>
                </a:solidFill>
                <a:latin typeface="Consolas"/>
              </a:rPr>
              <a:t> [1:858782] "F" "M" "M" "M" ...</a:t>
            </a:r>
            <a:endParaRPr lang="es-ES">
              <a:solidFill>
                <a:srgbClr val="333333"/>
              </a:solidFill>
              <a:ea typeface="Calibri"/>
              <a:cs typeface="Calibri"/>
            </a:endParaRPr>
          </a:p>
          <a:p>
            <a:r>
              <a:rPr lang="es-ES" sz="1500">
                <a:solidFill>
                  <a:srgbClr val="333333"/>
                </a:solidFill>
                <a:latin typeface="Consolas"/>
              </a:rPr>
              <a:t>##  $ n         : </a:t>
            </a:r>
            <a:r>
              <a:rPr lang="es-ES" sz="1500" err="1">
                <a:solidFill>
                  <a:srgbClr val="333333"/>
                </a:solidFill>
                <a:latin typeface="Consolas"/>
              </a:rPr>
              <a:t>num</a:t>
            </a:r>
            <a:r>
              <a:rPr lang="es-ES" sz="1500">
                <a:solidFill>
                  <a:srgbClr val="333333"/>
                </a:solidFill>
                <a:latin typeface="Consolas"/>
              </a:rPr>
              <a:t> [1:858782] 2130 984 636 631 426 340 326 289 277 269 ...</a:t>
            </a:r>
            <a:endParaRPr lang="es-ES">
              <a:solidFill>
                <a:srgbClr val="333333"/>
              </a:solidFill>
              <a:ea typeface="Calibri"/>
              <a:cs typeface="Calibri"/>
            </a:endParaRPr>
          </a:p>
          <a:p>
            <a:r>
              <a:rPr lang="es-ES" sz="1500">
                <a:solidFill>
                  <a:srgbClr val="333333"/>
                </a:solidFill>
                <a:latin typeface="Consolas"/>
              </a:rPr>
              <a:t>##  $ </a:t>
            </a:r>
            <a:r>
              <a:rPr lang="es-ES" sz="1500" err="1">
                <a:solidFill>
                  <a:srgbClr val="333333"/>
                </a:solidFill>
                <a:latin typeface="Consolas"/>
              </a:rPr>
              <a:t>proporcion</a:t>
            </a:r>
            <a:r>
              <a:rPr lang="es-ES" sz="1500">
                <a:solidFill>
                  <a:srgbClr val="333333"/>
                </a:solidFill>
                <a:latin typeface="Consolas"/>
              </a:rPr>
              <a:t>: </a:t>
            </a:r>
            <a:r>
              <a:rPr lang="es-ES" sz="1500" err="1">
                <a:solidFill>
                  <a:srgbClr val="333333"/>
                </a:solidFill>
                <a:latin typeface="Consolas"/>
              </a:rPr>
              <a:t>num</a:t>
            </a:r>
            <a:r>
              <a:rPr lang="es-ES" sz="1500">
                <a:solidFill>
                  <a:srgbClr val="333333"/>
                </a:solidFill>
                <a:latin typeface="Consolas"/>
              </a:rPr>
              <a:t> [1:858782] 0.1045 0.0483 0.0312 0.031 0.0209 ...</a:t>
            </a:r>
            <a:endParaRPr lang="es-ES">
              <a:solidFill>
                <a:srgbClr val="333333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94448E-4B68-1D31-E9B5-C722FEAD270C}"/>
              </a:ext>
            </a:extLst>
          </p:cNvPr>
          <p:cNvSpPr txBox="1"/>
          <p:nvPr/>
        </p:nvSpPr>
        <p:spPr>
          <a:xfrm>
            <a:off x="942763" y="955040"/>
            <a:ext cx="9060180" cy="1061829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>
                <a:latin typeface="Verdana"/>
                <a:cs typeface="Segoe UI"/>
              </a:rPr>
              <a:t>Nombres de las columnas:</a:t>
            </a:r>
            <a:r>
              <a:rPr lang="en-US" b="1">
                <a:latin typeface="Verdana"/>
                <a:cs typeface="Segoe UI"/>
              </a:rPr>
              <a:t>​</a:t>
            </a:r>
          </a:p>
          <a:p>
            <a:r>
              <a:rPr lang="es-ES" sz="1500" err="1">
                <a:solidFill>
                  <a:srgbClr val="333333"/>
                </a:solidFill>
                <a:latin typeface="Consolas"/>
                <a:cs typeface="Segoe UI"/>
              </a:rPr>
              <a:t>names</a:t>
            </a:r>
            <a:r>
              <a:rPr lang="es-ES" sz="1500">
                <a:solidFill>
                  <a:srgbClr val="333333"/>
                </a:solidFill>
                <a:latin typeface="Consolas"/>
                <a:cs typeface="Segoe UI"/>
              </a:rPr>
              <a:t>(datos)</a:t>
            </a:r>
            <a:r>
              <a:rPr lang="es-ES" sz="1500">
                <a:latin typeface="Consolas"/>
                <a:cs typeface="Segoe UI"/>
              </a:rPr>
              <a:t>​</a:t>
            </a:r>
          </a:p>
          <a:p>
            <a:r>
              <a:rPr lang="es-ES" sz="1500">
                <a:latin typeface="Consolas"/>
                <a:cs typeface="Segoe UI"/>
              </a:rPr>
              <a:t>​</a:t>
            </a:r>
          </a:p>
          <a:p>
            <a:r>
              <a:rPr lang="es-ES" sz="1500">
                <a:solidFill>
                  <a:srgbClr val="333333"/>
                </a:solidFill>
                <a:latin typeface="Consolas"/>
                <a:cs typeface="Segoe UI"/>
              </a:rPr>
              <a:t>## [1] "</a:t>
            </a:r>
            <a:r>
              <a:rPr lang="es-ES" sz="1500" err="1">
                <a:solidFill>
                  <a:srgbClr val="333333"/>
                </a:solidFill>
                <a:latin typeface="Consolas"/>
                <a:cs typeface="Segoe UI"/>
              </a:rPr>
              <a:t>anio</a:t>
            </a:r>
            <a:r>
              <a:rPr lang="es-ES" sz="1500">
                <a:solidFill>
                  <a:srgbClr val="333333"/>
                </a:solidFill>
                <a:latin typeface="Consolas"/>
                <a:cs typeface="Segoe UI"/>
              </a:rPr>
              <a:t>"       "nombre"     "sexo"       "n"          "</a:t>
            </a:r>
            <a:r>
              <a:rPr lang="es-ES" sz="1500" err="1">
                <a:solidFill>
                  <a:srgbClr val="333333"/>
                </a:solidFill>
                <a:latin typeface="Consolas"/>
                <a:cs typeface="Segoe UI"/>
              </a:rPr>
              <a:t>proporcion</a:t>
            </a:r>
            <a:r>
              <a:rPr lang="es-ES" sz="1500">
                <a:solidFill>
                  <a:srgbClr val="333333"/>
                </a:solidFill>
                <a:latin typeface="Consolas"/>
                <a:cs typeface="Segoe UI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769115532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E960E9A-116B-F871-C303-6BCA02E1B3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/>
              <a:t>Introducción a </a:t>
            </a:r>
            <a:r>
              <a:rPr lang="es-ES" err="1"/>
              <a:t>dataframes</a:t>
            </a:r>
            <a:r>
              <a:rPr lang="es-ES"/>
              <a:t> y </a:t>
            </a:r>
            <a:r>
              <a:rPr lang="es-ES" err="1"/>
              <a:t>tidyverse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3E6A01-4D99-B1A2-55E8-38FAA474B04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>
                <a:latin typeface="Verdana"/>
                <a:ea typeface="Verdana"/>
              </a:rPr>
              <a:t>05.</a:t>
            </a: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629234C-FF67-0CA0-D080-E5B540F942E7}"/>
              </a:ext>
            </a:extLst>
          </p:cNvPr>
          <p:cNvSpPr txBox="1"/>
          <p:nvPr/>
        </p:nvSpPr>
        <p:spPr>
          <a:xfrm>
            <a:off x="5883469" y="1711661"/>
            <a:ext cx="4985619" cy="27699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>
                <a:latin typeface="Verdana"/>
                <a:ea typeface="+mn-lt"/>
                <a:cs typeface="+mn-lt"/>
              </a:rPr>
              <a:t>Conteo de valores únicos de una variable:</a:t>
            </a:r>
            <a:endParaRPr lang="es-ES" sz="1500" b="1">
              <a:solidFill>
                <a:srgbClr val="000000"/>
              </a:solidFill>
              <a:latin typeface="Consolas"/>
              <a:ea typeface="+mn-lt"/>
              <a:cs typeface="+mn-lt"/>
            </a:endParaRPr>
          </a:p>
          <a:p>
            <a:endParaRPr lang="es-ES">
              <a:solidFill>
                <a:srgbClr val="122361"/>
              </a:solidFill>
              <a:latin typeface="Verdana"/>
              <a:ea typeface="Calibri" panose="020F0502020204030204"/>
              <a:cs typeface="Calibri" panose="020F0502020204030204"/>
            </a:endParaRPr>
          </a:p>
          <a:p>
            <a:r>
              <a:rPr lang="es-ES" sz="1500" err="1">
                <a:solidFill>
                  <a:srgbClr val="333333"/>
                </a:solidFill>
                <a:latin typeface="Consolas"/>
              </a:rPr>
              <a:t>count</a:t>
            </a:r>
            <a:r>
              <a:rPr lang="es-ES" sz="1500">
                <a:solidFill>
                  <a:srgbClr val="333333"/>
                </a:solidFill>
                <a:latin typeface="Consolas"/>
              </a:rPr>
              <a:t>(datos, sexo)</a:t>
            </a:r>
            <a:endParaRPr lang="es-ES"/>
          </a:p>
          <a:p>
            <a:endParaRPr lang="es-ES" sz="1500">
              <a:solidFill>
                <a:srgbClr val="000000"/>
              </a:solidFill>
              <a:latin typeface="Consolas"/>
            </a:endParaRPr>
          </a:p>
          <a:p>
            <a:r>
              <a:rPr lang="es-ES" sz="1500">
                <a:solidFill>
                  <a:srgbClr val="333333"/>
                </a:solidFill>
                <a:latin typeface="Consolas"/>
              </a:rPr>
              <a:t>## # A </a:t>
            </a:r>
            <a:r>
              <a:rPr lang="es-ES" sz="1500" err="1">
                <a:solidFill>
                  <a:srgbClr val="333333"/>
                </a:solidFill>
                <a:latin typeface="Consolas"/>
              </a:rPr>
              <a:t>tibble</a:t>
            </a:r>
            <a:r>
              <a:rPr lang="es-ES" sz="1500">
                <a:solidFill>
                  <a:srgbClr val="333333"/>
                </a:solidFill>
                <a:latin typeface="Consolas"/>
              </a:rPr>
              <a:t>: 3 x 2</a:t>
            </a:r>
            <a:endParaRPr lang="es-ES">
              <a:solidFill>
                <a:srgbClr val="333333"/>
              </a:solidFill>
              <a:ea typeface="Calibri"/>
              <a:cs typeface="Calibri"/>
            </a:endParaRPr>
          </a:p>
          <a:p>
            <a:r>
              <a:rPr lang="es-ES" sz="1500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##   </a:t>
            </a:r>
            <a:r>
              <a:rPr lang="es-ES" sz="1500">
                <a:solidFill>
                  <a:srgbClr val="333333"/>
                </a:solidFill>
                <a:latin typeface="Consolas"/>
              </a:rPr>
              <a:t>sexo       n</a:t>
            </a:r>
            <a:endParaRPr lang="es-ES">
              <a:solidFill>
                <a:srgbClr val="333333"/>
              </a:solidFill>
              <a:ea typeface="Calibri"/>
              <a:cs typeface="Calibri"/>
            </a:endParaRPr>
          </a:p>
          <a:p>
            <a:r>
              <a:rPr lang="es-ES" sz="1500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##   &lt;</a:t>
            </a:r>
            <a:r>
              <a:rPr lang="es-ES" sz="1500" err="1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chr</a:t>
            </a:r>
            <a:r>
              <a:rPr lang="es-ES" sz="1500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&gt;  &lt;</a:t>
            </a:r>
            <a:r>
              <a:rPr lang="es-ES" sz="1500" err="1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int</a:t>
            </a:r>
            <a:r>
              <a:rPr lang="es-ES" sz="1500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&gt;</a:t>
            </a:r>
            <a:endParaRPr lang="es-ES">
              <a:solidFill>
                <a:srgbClr val="333333"/>
              </a:solidFill>
              <a:ea typeface="Calibri"/>
              <a:cs typeface="Calibri"/>
            </a:endParaRPr>
          </a:p>
          <a:p>
            <a:r>
              <a:rPr lang="es-ES" sz="1500">
                <a:solidFill>
                  <a:srgbClr val="333333"/>
                </a:solidFill>
                <a:latin typeface="Consolas"/>
              </a:rPr>
              <a:t>## 1 F     531038</a:t>
            </a:r>
            <a:endParaRPr lang="es-ES">
              <a:solidFill>
                <a:srgbClr val="333333"/>
              </a:solidFill>
              <a:ea typeface="Calibri"/>
              <a:cs typeface="Calibri"/>
            </a:endParaRPr>
          </a:p>
          <a:p>
            <a:r>
              <a:rPr lang="es-ES" sz="1500">
                <a:solidFill>
                  <a:srgbClr val="333333"/>
                </a:solidFill>
                <a:latin typeface="Consolas"/>
              </a:rPr>
              <a:t>## 2 I        318</a:t>
            </a:r>
            <a:endParaRPr lang="es-ES">
              <a:solidFill>
                <a:srgbClr val="333333"/>
              </a:solidFill>
              <a:ea typeface="Calibri"/>
              <a:cs typeface="Calibri"/>
            </a:endParaRPr>
          </a:p>
          <a:p>
            <a:r>
              <a:rPr lang="es-ES" sz="1500">
                <a:solidFill>
                  <a:srgbClr val="333333"/>
                </a:solidFill>
                <a:latin typeface="Consolas"/>
              </a:rPr>
              <a:t>## 3 M     327426</a:t>
            </a:r>
            <a:endParaRPr lang="es-ES">
              <a:solidFill>
                <a:srgbClr val="333333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3FECC2D-BF33-EA8F-A0E4-318579FA9264}"/>
              </a:ext>
            </a:extLst>
          </p:cNvPr>
          <p:cNvSpPr txBox="1"/>
          <p:nvPr/>
        </p:nvSpPr>
        <p:spPr>
          <a:xfrm>
            <a:off x="1059999" y="1715489"/>
            <a:ext cx="3980212" cy="27699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>
                <a:latin typeface="Verdana"/>
                <a:cs typeface="Segoe UI"/>
              </a:rPr>
              <a:t>Valores únicos de una variable:</a:t>
            </a:r>
            <a:r>
              <a:rPr lang="en-US" b="1">
                <a:latin typeface="Verdana"/>
                <a:cs typeface="Segoe UI"/>
              </a:rPr>
              <a:t>​</a:t>
            </a:r>
            <a:endParaRPr lang="en-US" b="1">
              <a:latin typeface="Verdana"/>
              <a:ea typeface="Verdana"/>
              <a:cs typeface="Segoe UI"/>
            </a:endParaRPr>
          </a:p>
          <a:p>
            <a:r>
              <a:rPr lang="es-ES">
                <a:latin typeface="Verdana"/>
                <a:cs typeface="Segoe UI"/>
              </a:rPr>
              <a:t>​</a:t>
            </a:r>
            <a:endParaRPr lang="es-ES">
              <a:latin typeface="Verdana"/>
              <a:ea typeface="Verdana"/>
              <a:cs typeface="Segoe UI"/>
            </a:endParaRPr>
          </a:p>
          <a:p>
            <a:r>
              <a:rPr lang="es-ES" sz="1500" err="1">
                <a:solidFill>
                  <a:srgbClr val="333333"/>
                </a:solidFill>
                <a:latin typeface="Consolas"/>
                <a:cs typeface="Segoe UI"/>
              </a:rPr>
              <a:t>distinct</a:t>
            </a:r>
            <a:r>
              <a:rPr lang="es-ES" sz="1500">
                <a:solidFill>
                  <a:srgbClr val="333333"/>
                </a:solidFill>
                <a:latin typeface="Consolas"/>
                <a:cs typeface="Segoe UI"/>
              </a:rPr>
              <a:t>(datos, sexo)</a:t>
            </a:r>
            <a:r>
              <a:rPr lang="es-ES" sz="1500">
                <a:latin typeface="Consolas"/>
                <a:cs typeface="Segoe UI"/>
              </a:rPr>
              <a:t>​</a:t>
            </a:r>
          </a:p>
          <a:p>
            <a:r>
              <a:rPr lang="es-ES" sz="1500">
                <a:latin typeface="Consolas"/>
                <a:cs typeface="Segoe UI"/>
              </a:rPr>
              <a:t>​</a:t>
            </a:r>
          </a:p>
          <a:p>
            <a:r>
              <a:rPr lang="es-ES" sz="1500">
                <a:solidFill>
                  <a:srgbClr val="333333"/>
                </a:solidFill>
                <a:latin typeface="Consolas"/>
                <a:cs typeface="Segoe UI"/>
              </a:rPr>
              <a:t>## # A </a:t>
            </a:r>
            <a:r>
              <a:rPr lang="es-ES" sz="1500" err="1">
                <a:solidFill>
                  <a:srgbClr val="333333"/>
                </a:solidFill>
                <a:latin typeface="Consolas"/>
                <a:cs typeface="Segoe UI"/>
              </a:rPr>
              <a:t>tibble</a:t>
            </a:r>
            <a:r>
              <a:rPr lang="es-ES" sz="1500">
                <a:solidFill>
                  <a:srgbClr val="333333"/>
                </a:solidFill>
                <a:latin typeface="Consolas"/>
                <a:cs typeface="Segoe UI"/>
              </a:rPr>
              <a:t>: 3 x 1​</a:t>
            </a:r>
          </a:p>
          <a:p>
            <a:r>
              <a:rPr lang="es-ES" sz="1500">
                <a:solidFill>
                  <a:srgbClr val="333333"/>
                </a:solidFill>
                <a:latin typeface="Consolas"/>
                <a:cs typeface="Segoe UI"/>
              </a:rPr>
              <a:t>##   sexo ​</a:t>
            </a:r>
          </a:p>
          <a:p>
            <a:r>
              <a:rPr lang="es-ES" sz="1500">
                <a:solidFill>
                  <a:srgbClr val="333333"/>
                </a:solidFill>
                <a:latin typeface="Consolas"/>
                <a:cs typeface="Segoe UI"/>
              </a:rPr>
              <a:t>##   &lt;</a:t>
            </a:r>
            <a:r>
              <a:rPr lang="es-ES" sz="1500" err="1">
                <a:solidFill>
                  <a:srgbClr val="333333"/>
                </a:solidFill>
                <a:latin typeface="Consolas"/>
                <a:cs typeface="Segoe UI"/>
              </a:rPr>
              <a:t>chr</a:t>
            </a:r>
            <a:r>
              <a:rPr lang="es-ES" sz="1500">
                <a:solidFill>
                  <a:srgbClr val="333333"/>
                </a:solidFill>
                <a:latin typeface="Consolas"/>
                <a:cs typeface="Segoe UI"/>
              </a:rPr>
              <a:t>&gt;​</a:t>
            </a:r>
          </a:p>
          <a:p>
            <a:r>
              <a:rPr lang="es-ES" sz="1500">
                <a:solidFill>
                  <a:srgbClr val="333333"/>
                </a:solidFill>
                <a:latin typeface="Consolas"/>
                <a:cs typeface="Segoe UI"/>
              </a:rPr>
              <a:t>## 1 F    ​</a:t>
            </a:r>
          </a:p>
          <a:p>
            <a:r>
              <a:rPr lang="es-ES" sz="1500">
                <a:solidFill>
                  <a:srgbClr val="333333"/>
                </a:solidFill>
                <a:latin typeface="Consolas"/>
                <a:cs typeface="Segoe UI"/>
              </a:rPr>
              <a:t>## 2 M    ​</a:t>
            </a:r>
          </a:p>
          <a:p>
            <a:r>
              <a:rPr lang="es-ES" sz="1500">
                <a:solidFill>
                  <a:srgbClr val="333333"/>
                </a:solidFill>
                <a:latin typeface="Consolas"/>
                <a:cs typeface="Segoe UI"/>
              </a:rPr>
              <a:t>## 3 I</a:t>
            </a:r>
          </a:p>
        </p:txBody>
      </p:sp>
    </p:spTree>
    <p:extLst>
      <p:ext uri="{BB962C8B-B14F-4D97-AF65-F5344CB8AC3E}">
        <p14:creationId xmlns:p14="http://schemas.microsoft.com/office/powerpoint/2010/main" val="1824668025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4A7D4B5-91BE-85FE-E3CB-2EBBEBE8D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Verdana"/>
                <a:ea typeface="Verdana"/>
              </a:rPr>
              <a:t>¡Muchas gracias!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2488168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763339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631</Words>
  <Application>Microsoft Office PowerPoint</Application>
  <PresentationFormat>Panorámica</PresentationFormat>
  <Paragraphs>79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20" baseType="lpstr">
      <vt:lpstr>Aptos</vt:lpstr>
      <vt:lpstr>Aptos Display</vt:lpstr>
      <vt:lpstr>Arial</vt:lpstr>
      <vt:lpstr>Avenir Next Demi Bold</vt:lpstr>
      <vt:lpstr>Calibri</vt:lpstr>
      <vt:lpstr>Consolas</vt:lpstr>
      <vt:lpstr>Noto Sans</vt:lpstr>
      <vt:lpstr>Segoe UI</vt:lpstr>
      <vt:lpstr>Verdana</vt:lpstr>
      <vt:lpstr>Tema de Office</vt:lpstr>
      <vt:lpstr>Tema de Office</vt:lpstr>
      <vt:lpstr>Introducción a dataframe y tidyverse</vt:lpstr>
      <vt:lpstr>05.</vt:lpstr>
      <vt:lpstr>Introducción a dataframes y tidyverse </vt:lpstr>
      <vt:lpstr>Presentación de PowerPoint</vt:lpstr>
      <vt:lpstr>Presentación de PowerPoint</vt:lpstr>
      <vt:lpstr>Presentación de PowerPoint</vt:lpstr>
      <vt:lpstr>Presentación de PowerPoint</vt:lpstr>
      <vt:lpstr>¡Muchas gracias!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>Alberto Carlos Farias Aguilera</cp:lastModifiedBy>
  <cp:revision>30</cp:revision>
  <dcterms:created xsi:type="dcterms:W3CDTF">2012-07-30T22:48:03Z</dcterms:created>
  <dcterms:modified xsi:type="dcterms:W3CDTF">2024-08-09T18:37:28Z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