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16"/>
  </p:notesMasterIdLst>
  <p:handoutMasterIdLst>
    <p:handoutMasterId r:id="rId17"/>
  </p:handoutMasterIdLst>
  <p:sldIdLst>
    <p:sldId id="1195" r:id="rId5"/>
    <p:sldId id="1236" r:id="rId6"/>
    <p:sldId id="1237" r:id="rId7"/>
    <p:sldId id="1239" r:id="rId8"/>
    <p:sldId id="1238" r:id="rId9"/>
    <p:sldId id="1240" r:id="rId10"/>
    <p:sldId id="1241" r:id="rId11"/>
    <p:sldId id="1242" r:id="rId12"/>
    <p:sldId id="1253" r:id="rId13"/>
    <p:sldId id="1217" r:id="rId14"/>
    <p:sldId id="1194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395B16-D144-E05E-6AD4-CC5265F2A903}" name="Fernando Ignacio Sepulveda Retamal" initials="FR" userId="S::fisepulvedar@ine.gob.cl::3aae470f-f0d4-4802-9527-3e234eec2ae8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39440EA7-7EFC-9C50-A6FC-E55DAF6F3B30}" name="Moises David Hazan Meyohas" initials="MDHM" userId="S::mdhazanm@ine.gob.cl::5d5b3851-8a5e-4f5d-8401-5dce42f168fd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E956CAEE-CFFC-2215-47EA-1CCCD9ED24B7}" name="Alberto Carlos Farias Aguilera" initials="AA" userId="S::acfariasa@ine.gob.cl::0d355c96-1873-4b3e-b34a-6b9171f81435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8A64D"/>
    <a:srgbClr val="663C77"/>
    <a:srgbClr val="2C427E"/>
    <a:srgbClr val="1E3C7D"/>
    <a:srgbClr val="E3771E"/>
    <a:srgbClr val="EB7D1D"/>
    <a:srgbClr val="EF7F1C"/>
    <a:srgbClr val="EF9E08"/>
    <a:srgbClr val="F2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AE2A5-57E8-7A81-3CDE-F1D6FF30F736}" v="65" dt="2024-08-08T22:18:27.540"/>
    <p1510:client id="{F5CCD80E-4938-9439-F9AB-640ED5B62098}" v="2" dt="2024-08-09T18:19:28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544ED63-E331-C644-9F8F-8E9A48E114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D6078EC-57DD-C24D-805C-20EBB641E0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id="{174294EA-5490-054D-A312-B0FCB50D6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6" name="Imagen 5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65969C-0062-564B-8329-5318EFA9B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4C3E054-EBC8-A843-8C6D-E02E87480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02B214-C334-6C4E-9997-F63D54AB0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1" name="Imagen 10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4E53D3-8C4B-764B-BE93-F714A45A1A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734CEEE-8653-E04B-9CDB-FEACBB6E6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7" name="Imagen 1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0002" b="79"/>
          <a:stretch/>
        </p:blipFill>
        <p:spPr>
          <a:xfrm>
            <a:off x="5821680" y="5950487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21" name="Imagen 20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3" name="Imagen 1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0002" b="79"/>
          <a:stretch/>
        </p:blipFill>
        <p:spPr>
          <a:xfrm>
            <a:off x="5821680" y="5954692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17" name="Imagen 1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0002" r="1283" b="79"/>
          <a:stretch/>
        </p:blipFill>
        <p:spPr>
          <a:xfrm>
            <a:off x="6018751" y="5969130"/>
            <a:ext cx="6173249" cy="31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09-08-2024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4148" r:id="rId2"/>
    <p:sldLayoutId id="2147483780" r:id="rId3"/>
    <p:sldLayoutId id="2147484141" r:id="rId4"/>
    <p:sldLayoutId id="2147483882" r:id="rId5"/>
    <p:sldLayoutId id="2147484149" r:id="rId6"/>
    <p:sldLayoutId id="2147484150" r:id="rId7"/>
    <p:sldLayoutId id="2147484151" r:id="rId8"/>
    <p:sldLayoutId id="2147484152" r:id="rId9"/>
    <p:sldLayoutId id="2147483883" r:id="rId10"/>
    <p:sldLayoutId id="2147483819" r:id="rId11"/>
    <p:sldLayoutId id="2147484147" r:id="rId12"/>
    <p:sldLayoutId id="2147484142" r:id="rId13"/>
    <p:sldLayoutId id="2147484140" r:id="rId14"/>
    <p:sldLayoutId id="2147484153" r:id="rId15"/>
    <p:sldLayoutId id="2147483795" r:id="rId16"/>
    <p:sldLayoutId id="2147484146" r:id="rId17"/>
    <p:sldLayoutId id="2147483887" r:id="rId18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idyvers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9300" y="2347311"/>
            <a:ext cx="7986197" cy="1718922"/>
          </a:xfrm>
        </p:spPr>
        <p:txBody>
          <a:bodyPr/>
          <a:lstStyle/>
          <a:p>
            <a:r>
              <a:rPr lang="es-CL" dirty="0">
                <a:latin typeface="Verdana"/>
                <a:ea typeface="Verdana"/>
              </a:rPr>
              <a:t>Introducción a R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07623" y="4223895"/>
            <a:ext cx="7777262" cy="483181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s-CL" dirty="0">
                <a:latin typeface="Verdana"/>
                <a:ea typeface="Verdana"/>
              </a:rPr>
              <a:t>Curso: R básico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02A8B42-2296-2981-77CE-24F23714F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6949" y="3095582"/>
            <a:ext cx="6568898" cy="1501201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Introducción a R</a:t>
            </a:r>
            <a:endParaRPr lang="es-ES"/>
          </a:p>
          <a:p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D1535E7-B18C-1D74-381A-E2831845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04.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738316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9EA4752-1DF4-9D98-E968-B27B754E29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324" y="3409296"/>
            <a:ext cx="3945468" cy="1872094"/>
          </a:xfrm>
          <a:ln>
            <a:solidFill>
              <a:schemeClr val="tx2"/>
            </a:solidFill>
          </a:ln>
        </p:spPr>
        <p:txBody>
          <a:bodyPr vert="horz" lIns="0" tIns="45720" rIns="0" bIns="45720" rtlCol="0" anchor="t">
            <a:noAutofit/>
          </a:bodyPr>
          <a:lstStyle/>
          <a:p>
            <a:pPr marL="457200" lvl="1" indent="0">
              <a:buNone/>
            </a:pPr>
            <a:r>
              <a:rPr lang="es-ES" sz="1800" err="1">
                <a:latin typeface="Verdana"/>
                <a:ea typeface="Verdana"/>
              </a:rPr>
              <a:t>Rbase</a:t>
            </a:r>
            <a:r>
              <a:rPr lang="es-ES" sz="1800" dirty="0">
                <a:solidFill>
                  <a:srgbClr val="122361"/>
                </a:solidFill>
                <a:latin typeface="Verdana"/>
                <a:ea typeface="Verdana"/>
              </a:rPr>
              <a:t> es el nombre que se le asigna a la lógica básica de R y sus principales funciones. Éste funciona con una lógica de anidación o de adentro hacia afuera.</a:t>
            </a:r>
            <a:endParaRPr lang="es-ES" sz="1800" dirty="0"/>
          </a:p>
          <a:p>
            <a:endParaRPr lang="es-ES" sz="1800">
              <a:latin typeface="Verdana"/>
              <a:ea typeface="Verdana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62CE03-94E1-83B5-B613-AE41C68B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>
                <a:latin typeface="Verdana"/>
                <a:ea typeface="Verdana"/>
              </a:rPr>
              <a:t>Rbase</a:t>
            </a:r>
            <a:r>
              <a:rPr lang="es-ES">
                <a:latin typeface="Verdana"/>
                <a:ea typeface="Verdana"/>
              </a:rPr>
              <a:t> y </a:t>
            </a:r>
            <a:r>
              <a:rPr lang="es-ES" err="1">
                <a:latin typeface="Verdana"/>
                <a:ea typeface="Verdana"/>
              </a:rPr>
              <a:t>Tidyverse</a:t>
            </a: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970DAAFA-5403-12F6-DF71-6FA9F3B47A42}"/>
              </a:ext>
            </a:extLst>
          </p:cNvPr>
          <p:cNvSpPr txBox="1">
            <a:spLocks/>
          </p:cNvSpPr>
          <p:nvPr/>
        </p:nvSpPr>
        <p:spPr>
          <a:xfrm>
            <a:off x="6418461" y="3265689"/>
            <a:ext cx="4924268" cy="281631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CL" sz="1800" dirty="0">
                <a:latin typeface="Verdana"/>
                <a:ea typeface="Verdana"/>
              </a:rPr>
              <a:t>Sobre </a:t>
            </a:r>
            <a:r>
              <a:rPr lang="es-CL" sz="1800" err="1">
                <a:latin typeface="Verdana"/>
                <a:ea typeface="Verdana"/>
              </a:rPr>
              <a:t>Rbase</a:t>
            </a:r>
            <a:r>
              <a:rPr lang="es-CL" sz="1800" dirty="0">
                <a:latin typeface="Verdana"/>
                <a:ea typeface="Verdana"/>
              </a:rPr>
              <a:t> se han desarrollado una infinidad de paquetes. Uno de los más relevantes es </a:t>
            </a:r>
            <a:r>
              <a:rPr lang="es-CL" sz="1800" b="1" u="sng" err="1">
                <a:latin typeface="Verdana"/>
                <a:ea typeface="Verdana"/>
              </a:rPr>
              <a:t>Tidyverse</a:t>
            </a:r>
            <a:endParaRPr lang="es-CL" sz="1800" b="1" u="sng">
              <a:latin typeface="Verdana"/>
              <a:ea typeface="Verdana"/>
            </a:endParaRPr>
          </a:p>
          <a:p>
            <a:pPr marL="457200" lvl="1" indent="0">
              <a:buNone/>
            </a:pPr>
            <a:r>
              <a:rPr lang="es-ES" sz="1800" b="1" u="sng" dirty="0">
                <a:latin typeface="Verdana"/>
                <a:ea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Tidyverse</a:t>
            </a:r>
            <a:r>
              <a:rPr lang="es-ES" sz="1800" dirty="0">
                <a:latin typeface="Verdana"/>
                <a:ea typeface="Verdana"/>
              </a:rPr>
              <a:t> ofrece una infinidad de funciones que simplifican el trabajo de programación y el aprendizaje, ya que la lógica de su código es de izquierda a derecha. Es por esto que las siguientes cápsulas solo se enfocan en </a:t>
            </a:r>
            <a:r>
              <a:rPr lang="es-ES" sz="1800" b="1" dirty="0">
                <a:latin typeface="Verdana"/>
                <a:ea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Tidyverse</a:t>
            </a:r>
            <a:endParaRPr lang="es-ES" sz="1800" b="1"/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A7905398-BD4E-04D8-8F94-3169AF6B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86" y="2013805"/>
            <a:ext cx="2200275" cy="10953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64EC904-5FDF-FF8F-F059-AC3D79D4B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617" y="2013805"/>
            <a:ext cx="1595967" cy="10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9898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76448B4-B796-2157-4BB6-A20BC7F70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err="1"/>
              <a:t>Rbase</a:t>
            </a:r>
            <a:r>
              <a:rPr lang="es-ES"/>
              <a:t> y </a:t>
            </a:r>
            <a:r>
              <a:rPr lang="es-ES" err="1"/>
              <a:t>Tidyverse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33D717-A4DA-6C66-6279-695567EA040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04.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C1E1B7-9174-8EAA-B23D-4A809BDC3F00}"/>
              </a:ext>
            </a:extLst>
          </p:cNvPr>
          <p:cNvSpPr txBox="1"/>
          <p:nvPr/>
        </p:nvSpPr>
        <p:spPr>
          <a:xfrm>
            <a:off x="3351832" y="504419"/>
            <a:ext cx="548639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3800" b="1">
                <a:latin typeface="Verdana"/>
              </a:rPr>
              <a:t>Tipos de datos</a:t>
            </a:r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D8435-60CD-1C93-4360-3CCF6295DF8A}"/>
              </a:ext>
            </a:extLst>
          </p:cNvPr>
          <p:cNvSpPr txBox="1"/>
          <p:nvPr/>
        </p:nvSpPr>
        <p:spPr>
          <a:xfrm>
            <a:off x="961564" y="2821541"/>
            <a:ext cx="1995515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texto = </a:t>
            </a:r>
            <a:r>
              <a:rPr lang="es-ES">
                <a:solidFill>
                  <a:srgbClr val="DD1144"/>
                </a:solidFill>
                <a:latin typeface="Consolas"/>
                <a:ea typeface="Calibri"/>
                <a:cs typeface="Calibri"/>
              </a:rPr>
              <a:t>"hola"</a:t>
            </a:r>
            <a:endParaRPr lang="es-ES">
              <a:latin typeface="Consolas"/>
            </a:endParaRPr>
          </a:p>
          <a:p>
            <a:r>
              <a:rPr lang="es-ES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texto</a:t>
            </a:r>
            <a:endParaRPr lang="es-ES">
              <a:latin typeface="Consolas"/>
            </a:endParaRPr>
          </a:p>
          <a:p>
            <a:r>
              <a:rPr lang="es-ES">
                <a:solidFill>
                  <a:srgbClr val="000000"/>
                </a:solidFill>
                <a:latin typeface="Consolas"/>
                <a:ea typeface="Calibri"/>
                <a:cs typeface="Calibri"/>
              </a:rPr>
              <a:t>## [1] "hola"</a:t>
            </a:r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5DC167-F288-FF88-BDD1-39D637CD730A}"/>
              </a:ext>
            </a:extLst>
          </p:cNvPr>
          <p:cNvSpPr txBox="1"/>
          <p:nvPr/>
        </p:nvSpPr>
        <p:spPr>
          <a:xfrm>
            <a:off x="4883527" y="2819822"/>
            <a:ext cx="199257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s-ES" baseline="0">
                <a:solidFill>
                  <a:srgbClr val="333333"/>
                </a:solidFill>
                <a:latin typeface="Consolas"/>
                <a:ea typeface="Segoe UI"/>
                <a:cs typeface="Segoe UI"/>
              </a:rPr>
              <a:t>numero = </a:t>
            </a:r>
            <a:r>
              <a:rPr lang="es-ES" baseline="0">
                <a:solidFill>
                  <a:srgbClr val="008080"/>
                </a:solidFill>
                <a:latin typeface="Consolas"/>
                <a:ea typeface="Segoe UI"/>
                <a:cs typeface="Segoe UI"/>
              </a:rPr>
              <a:t>12</a:t>
            </a:r>
            <a:r>
              <a:rPr lang="es-ES">
                <a:solidFill>
                  <a:srgbClr val="122361"/>
                </a:solidFill>
                <a:latin typeface="Consolas"/>
                <a:ea typeface="Segoe UI"/>
                <a:cs typeface="Segoe UI"/>
              </a:rPr>
              <a:t>​</a:t>
            </a:r>
            <a:endParaRPr lang="es-ES">
              <a:latin typeface="Consolas"/>
            </a:endParaRPr>
          </a:p>
          <a:p>
            <a:pPr rtl="0"/>
            <a:r>
              <a:rPr lang="es-ES" baseline="0">
                <a:solidFill>
                  <a:srgbClr val="333333"/>
                </a:solidFill>
                <a:latin typeface="Consolas"/>
                <a:ea typeface="Segoe UI"/>
                <a:cs typeface="Segoe UI"/>
              </a:rPr>
              <a:t>numero</a:t>
            </a:r>
            <a:r>
              <a:rPr lang="es-ES">
                <a:solidFill>
                  <a:srgbClr val="122361"/>
                </a:solidFill>
                <a:latin typeface="Consolas"/>
                <a:ea typeface="Segoe UI"/>
                <a:cs typeface="Segoe UI"/>
              </a:rPr>
              <a:t>​</a:t>
            </a:r>
          </a:p>
          <a:p>
            <a:pPr rtl="0"/>
            <a:r>
              <a:rPr lang="es-ES" baseline="0">
                <a:solidFill>
                  <a:srgbClr val="122361"/>
                </a:solidFill>
                <a:latin typeface="Consolas"/>
                <a:ea typeface="Segoe UI"/>
                <a:cs typeface="Segoe UI"/>
              </a:rPr>
              <a:t>## [1] 12</a:t>
            </a:r>
            <a:r>
              <a:rPr lang="es-ES">
                <a:solidFill>
                  <a:srgbClr val="122361"/>
                </a:solidFill>
                <a:latin typeface="Consolas"/>
                <a:ea typeface="Segoe UI"/>
                <a:cs typeface="Segoe UI"/>
              </a:rPr>
              <a:t>​</a:t>
            </a:r>
          </a:p>
          <a:p>
            <a:pPr rtl="0"/>
            <a:r>
              <a:rPr lang="es-ES" sz="1800">
                <a:solidFill>
                  <a:srgbClr val="122361"/>
                </a:solidFill>
                <a:latin typeface="Calibri"/>
                <a:ea typeface="Segoe UI"/>
                <a:cs typeface="Segoe UI"/>
              </a:rPr>
              <a:t>​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A53B23-7958-E54E-D490-8E2BA08AA074}"/>
              </a:ext>
            </a:extLst>
          </p:cNvPr>
          <p:cNvSpPr txBox="1"/>
          <p:nvPr/>
        </p:nvSpPr>
        <p:spPr>
          <a:xfrm>
            <a:off x="8502678" y="2818986"/>
            <a:ext cx="3234933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s-ES" baseline="0" err="1">
                <a:solidFill>
                  <a:srgbClr val="333333"/>
                </a:solidFill>
                <a:latin typeface="Consolas"/>
                <a:ea typeface="Segoe UI"/>
                <a:cs typeface="Segoe UI"/>
              </a:rPr>
              <a:t>boolean</a:t>
            </a:r>
            <a:r>
              <a:rPr lang="es-ES" baseline="0">
                <a:solidFill>
                  <a:srgbClr val="333333"/>
                </a:solidFill>
                <a:latin typeface="Consolas"/>
                <a:ea typeface="Segoe UI"/>
                <a:cs typeface="Segoe UI"/>
              </a:rPr>
              <a:t> = </a:t>
            </a:r>
            <a:r>
              <a:rPr lang="es-ES" baseline="0">
                <a:solidFill>
                  <a:srgbClr val="008080"/>
                </a:solidFill>
                <a:latin typeface="Consolas"/>
                <a:ea typeface="Segoe UI"/>
                <a:cs typeface="Segoe UI"/>
              </a:rPr>
              <a:t>TRUE</a:t>
            </a:r>
            <a:r>
              <a:rPr lang="es-ES" baseline="0">
                <a:solidFill>
                  <a:srgbClr val="333333"/>
                </a:solidFill>
                <a:latin typeface="Consolas"/>
                <a:ea typeface="Segoe UI"/>
                <a:cs typeface="Segoe UI"/>
              </a:rPr>
              <a:t> </a:t>
            </a:r>
            <a:r>
              <a:rPr lang="es-ES" i="1" baseline="0">
                <a:solidFill>
                  <a:srgbClr val="999988"/>
                </a:solidFill>
                <a:latin typeface="Consolas"/>
                <a:ea typeface="Segoe UI"/>
                <a:cs typeface="Segoe UI"/>
              </a:rPr>
              <a:t># o FALSE</a:t>
            </a:r>
            <a:r>
              <a:rPr lang="es-ES" baseline="0">
                <a:solidFill>
                  <a:srgbClr val="122361"/>
                </a:solidFill>
                <a:latin typeface="Consolas"/>
                <a:ea typeface="Segoe UI"/>
                <a:cs typeface="Segoe UI"/>
              </a:rPr>
              <a:t>​</a:t>
            </a:r>
            <a:r>
              <a:rPr lang="en-US">
                <a:solidFill>
                  <a:srgbClr val="122361"/>
                </a:solidFill>
                <a:latin typeface="Consolas"/>
                <a:ea typeface="Segoe UI"/>
                <a:cs typeface="Segoe UI"/>
              </a:rPr>
              <a:t>​</a:t>
            </a:r>
            <a:endParaRPr lang="es-ES">
              <a:latin typeface="Consolas"/>
            </a:endParaRPr>
          </a:p>
          <a:p>
            <a:pPr rtl="0"/>
            <a:r>
              <a:rPr lang="es-ES" baseline="0" err="1">
                <a:solidFill>
                  <a:srgbClr val="333333"/>
                </a:solidFill>
                <a:latin typeface="Consolas"/>
                <a:ea typeface="Segoe UI"/>
                <a:cs typeface="Segoe UI"/>
              </a:rPr>
              <a:t>boolean</a:t>
            </a:r>
            <a:r>
              <a:rPr lang="es-ES" baseline="0">
                <a:solidFill>
                  <a:srgbClr val="122361"/>
                </a:solidFill>
                <a:latin typeface="Consolas"/>
                <a:ea typeface="Segoe UI"/>
                <a:cs typeface="Segoe UI"/>
              </a:rPr>
              <a:t>​</a:t>
            </a:r>
            <a:r>
              <a:rPr lang="en-US">
                <a:solidFill>
                  <a:srgbClr val="122361"/>
                </a:solidFill>
                <a:latin typeface="Consolas"/>
                <a:ea typeface="Segoe UI"/>
                <a:cs typeface="Segoe UI"/>
              </a:rPr>
              <a:t>​</a:t>
            </a:r>
          </a:p>
          <a:p>
            <a:pPr rtl="0"/>
            <a:r>
              <a:rPr lang="es-ES" baseline="0">
                <a:solidFill>
                  <a:srgbClr val="122361"/>
                </a:solidFill>
                <a:latin typeface="Consolas"/>
                <a:ea typeface="Segoe UI"/>
                <a:cs typeface="Segoe UI"/>
              </a:rPr>
              <a:t>## [1] TRUE​</a:t>
            </a:r>
            <a:r>
              <a:rPr lang="en-US">
                <a:solidFill>
                  <a:srgbClr val="122361"/>
                </a:solidFill>
                <a:latin typeface="Consolas"/>
                <a:ea typeface="Segoe UI"/>
                <a:cs typeface="Segoe UI"/>
              </a:rPr>
              <a:t>​</a:t>
            </a:r>
          </a:p>
          <a:p>
            <a:pPr rtl="0"/>
            <a:r>
              <a:rPr lang="es-ES" sz="1800" baseline="0">
                <a:solidFill>
                  <a:srgbClr val="122361"/>
                </a:solidFill>
                <a:latin typeface="Verdana"/>
                <a:ea typeface="Segoe UI"/>
                <a:cs typeface="Segoe UI"/>
              </a:rPr>
              <a:t>​</a:t>
            </a:r>
            <a:r>
              <a:rPr lang="es-ES" sz="1800">
                <a:solidFill>
                  <a:srgbClr val="122361"/>
                </a:solidFill>
                <a:latin typeface="Verdana"/>
                <a:ea typeface="Segoe UI"/>
                <a:cs typeface="Segoe UI"/>
              </a:rPr>
              <a:t>​</a:t>
            </a:r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9638C2-2683-7EFD-5296-C2300D06A559}"/>
              </a:ext>
            </a:extLst>
          </p:cNvPr>
          <p:cNvSpPr txBox="1"/>
          <p:nvPr/>
        </p:nvSpPr>
        <p:spPr>
          <a:xfrm>
            <a:off x="958053" y="2225689"/>
            <a:ext cx="1870363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  <a:latin typeface="Verdana"/>
                <a:ea typeface="Verdana"/>
              </a:rPr>
              <a:t>Texto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3E5CCF-C6B2-BC0B-ED02-65AABCA8CCF6}"/>
              </a:ext>
            </a:extLst>
          </p:cNvPr>
          <p:cNvSpPr txBox="1"/>
          <p:nvPr/>
        </p:nvSpPr>
        <p:spPr>
          <a:xfrm>
            <a:off x="4878218" y="2182556"/>
            <a:ext cx="1985381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  <a:latin typeface="Verdana"/>
                <a:ea typeface="Verdana"/>
              </a:rPr>
              <a:t>Numérico</a:t>
            </a:r>
            <a:r>
              <a:rPr lang="es-ES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ES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BAF219-4354-340A-9C3D-EBAC4B21C05D}"/>
              </a:ext>
            </a:extLst>
          </p:cNvPr>
          <p:cNvSpPr txBox="1"/>
          <p:nvPr/>
        </p:nvSpPr>
        <p:spPr>
          <a:xfrm>
            <a:off x="8638178" y="2182557"/>
            <a:ext cx="242454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err="1">
                <a:solidFill>
                  <a:schemeClr val="bg1"/>
                </a:solidFill>
                <a:latin typeface="Verdana"/>
                <a:ea typeface="Verdana"/>
              </a:rPr>
              <a:t>Boolean</a:t>
            </a:r>
            <a:r>
              <a:rPr lang="es-ES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r>
              <a:rPr lang="en-US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088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76448B4-B796-2157-4BB6-A20BC7F70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err="1">
                <a:latin typeface="Verdana"/>
                <a:ea typeface="Verdana"/>
              </a:rPr>
              <a:t>Rbase</a:t>
            </a:r>
            <a:r>
              <a:rPr lang="es-ES">
                <a:latin typeface="Verdana"/>
                <a:ea typeface="Verdana"/>
              </a:rPr>
              <a:t> y </a:t>
            </a:r>
            <a:r>
              <a:rPr lang="es-ES" err="1">
                <a:latin typeface="Verdana"/>
                <a:ea typeface="Verdana"/>
              </a:rPr>
              <a:t>Tidyverse</a:t>
            </a:r>
            <a:endParaRPr lang="es-ES" err="1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33D717-A4DA-6C66-6279-695567EA040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04.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C1E1B7-9174-8EAA-B23D-4A809BDC3F00}"/>
              </a:ext>
            </a:extLst>
          </p:cNvPr>
          <p:cNvSpPr txBox="1"/>
          <p:nvPr/>
        </p:nvSpPr>
        <p:spPr>
          <a:xfrm>
            <a:off x="3352952" y="500438"/>
            <a:ext cx="548639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3800" b="1">
                <a:latin typeface="Verdana"/>
              </a:rPr>
              <a:t>Operadores lógicos</a:t>
            </a:r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D8435-60CD-1C93-4360-3CCF6295DF8A}"/>
              </a:ext>
            </a:extLst>
          </p:cNvPr>
          <p:cNvSpPr txBox="1"/>
          <p:nvPr/>
        </p:nvSpPr>
        <p:spPr>
          <a:xfrm>
            <a:off x="595612" y="1350369"/>
            <a:ext cx="25961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ea typeface="Calibri"/>
                <a:cs typeface="Calibri"/>
              </a:rPr>
              <a:t>¿Cuáles son?</a:t>
            </a:r>
            <a:endParaRPr lang="es-ES" b="1">
              <a:latin typeface="Verdana"/>
              <a:ea typeface="Verdana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6E0B1E-F504-3D33-6940-1E5BD1ED3828}"/>
              </a:ext>
            </a:extLst>
          </p:cNvPr>
          <p:cNvSpPr txBox="1"/>
          <p:nvPr/>
        </p:nvSpPr>
        <p:spPr>
          <a:xfrm>
            <a:off x="589563" y="1890079"/>
            <a:ext cx="6593681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Noto Sans"/>
                <a:ea typeface="Noto Sans"/>
                <a:cs typeface="Noto Sans"/>
              </a:rPr>
              <a:t>Los operadores lógicos son usados para describir relaciones lógicas, expresadas como verdadero (TRUE) o falso (FALSE).</a:t>
            </a:r>
          </a:p>
          <a:p>
            <a:endParaRPr lang="es-ES" dirty="0">
              <a:latin typeface="Noto Sans"/>
              <a:ea typeface="Noto Sans"/>
              <a:cs typeface="Noto Sans"/>
            </a:endParaRPr>
          </a:p>
          <a:p>
            <a:r>
              <a:rPr lang="es-ES" b="1" dirty="0">
                <a:latin typeface="Noto Sans"/>
                <a:ea typeface="Noto Sans"/>
                <a:cs typeface="Noto Sans"/>
              </a:rPr>
              <a:t>&gt;</a:t>
            </a:r>
            <a:r>
              <a:rPr lang="es-ES" dirty="0">
                <a:latin typeface="Noto Sans"/>
                <a:ea typeface="Noto Sans"/>
                <a:cs typeface="Noto Sans"/>
              </a:rPr>
              <a:t> Mayor que</a:t>
            </a:r>
          </a:p>
          <a:p>
            <a:r>
              <a:rPr lang="es-ES" b="1" dirty="0">
                <a:latin typeface="Noto Sans"/>
                <a:ea typeface="Noto Sans"/>
                <a:cs typeface="Noto Sans"/>
              </a:rPr>
              <a:t>&gt;=</a:t>
            </a:r>
            <a:r>
              <a:rPr lang="es-ES" dirty="0">
                <a:latin typeface="Noto Sans"/>
                <a:ea typeface="Noto Sans"/>
                <a:cs typeface="Noto Sans"/>
              </a:rPr>
              <a:t> Mayor o igual que</a:t>
            </a:r>
          </a:p>
          <a:p>
            <a:r>
              <a:rPr lang="es-ES" b="1" dirty="0">
                <a:latin typeface="Noto Sans"/>
                <a:ea typeface="Noto Sans"/>
                <a:cs typeface="Noto Sans"/>
              </a:rPr>
              <a:t>&lt;</a:t>
            </a:r>
            <a:r>
              <a:rPr lang="es-ES" dirty="0">
                <a:latin typeface="Noto Sans"/>
                <a:ea typeface="Noto Sans"/>
                <a:cs typeface="Noto Sans"/>
              </a:rPr>
              <a:t> Menor que</a:t>
            </a:r>
          </a:p>
          <a:p>
            <a:r>
              <a:rPr lang="es-ES" b="1" dirty="0">
                <a:latin typeface="Noto Sans"/>
                <a:ea typeface="Noto Sans"/>
                <a:cs typeface="Noto Sans"/>
              </a:rPr>
              <a:t>&lt;=</a:t>
            </a:r>
            <a:r>
              <a:rPr lang="es-ES" dirty="0">
                <a:latin typeface="Noto Sans"/>
                <a:ea typeface="Noto Sans"/>
                <a:cs typeface="Noto Sans"/>
              </a:rPr>
              <a:t> Menor o igual que</a:t>
            </a:r>
          </a:p>
          <a:p>
            <a:r>
              <a:rPr lang="es-ES" b="1" dirty="0">
                <a:latin typeface="Noto Sans"/>
                <a:ea typeface="Noto Sans"/>
                <a:cs typeface="Noto Sans"/>
              </a:rPr>
              <a:t>==</a:t>
            </a:r>
            <a:r>
              <a:rPr lang="es-ES" dirty="0">
                <a:latin typeface="Noto Sans"/>
                <a:ea typeface="Noto Sans"/>
                <a:cs typeface="Noto Sans"/>
              </a:rPr>
              <a:t> Igual que</a:t>
            </a:r>
          </a:p>
          <a:p>
            <a:r>
              <a:rPr lang="es-ES" b="1" dirty="0">
                <a:latin typeface="Noto Sans"/>
                <a:ea typeface="Noto Sans"/>
                <a:cs typeface="Noto Sans"/>
              </a:rPr>
              <a:t>!=</a:t>
            </a:r>
            <a:r>
              <a:rPr lang="es-ES" dirty="0">
                <a:latin typeface="Noto Sans"/>
                <a:ea typeface="Noto Sans"/>
                <a:cs typeface="Noto Sans"/>
              </a:rPr>
              <a:t> Diferente Que</a:t>
            </a:r>
          </a:p>
          <a:p>
            <a:r>
              <a:rPr lang="es-ES" b="1" dirty="0">
                <a:latin typeface="Noto Sans"/>
                <a:ea typeface="Noto Sans"/>
                <a:cs typeface="Noto Sans"/>
              </a:rPr>
              <a:t>|</a:t>
            </a:r>
            <a:r>
              <a:rPr lang="es-ES" dirty="0">
                <a:latin typeface="Noto Sans"/>
                <a:ea typeface="Noto Sans"/>
                <a:cs typeface="Noto Sans"/>
              </a:rPr>
              <a:t> Este O este otro</a:t>
            </a:r>
          </a:p>
          <a:p>
            <a:r>
              <a:rPr lang="es-ES" b="1" dirty="0">
                <a:latin typeface="Noto Sans"/>
                <a:ea typeface="Noto Sans"/>
                <a:cs typeface="Noto Sans"/>
              </a:rPr>
              <a:t>&amp;</a:t>
            </a:r>
            <a:r>
              <a:rPr lang="es-ES" dirty="0">
                <a:latin typeface="Noto Sans"/>
                <a:ea typeface="Noto Sans"/>
                <a:cs typeface="Noto Sans"/>
              </a:rPr>
              <a:t> Este Y este otro</a:t>
            </a:r>
          </a:p>
          <a:p>
            <a:r>
              <a:rPr lang="es-ES" b="1" dirty="0">
                <a:latin typeface="Noto Sans"/>
                <a:ea typeface="Noto Sans"/>
                <a:cs typeface="Noto Sans"/>
              </a:rPr>
              <a:t>%in%</a:t>
            </a:r>
            <a:r>
              <a:rPr lang="es-ES" dirty="0">
                <a:latin typeface="Noto Sans"/>
                <a:ea typeface="Noto Sans"/>
                <a:cs typeface="Noto Sans"/>
              </a:rPr>
              <a:t> En el siguiente vector.... o no !variable </a:t>
            </a:r>
            <a:r>
              <a:rPr lang="es-ES" b="1" dirty="0">
                <a:latin typeface="Noto Sans"/>
                <a:ea typeface="Noto Sans"/>
                <a:cs typeface="Noto Sans"/>
              </a:rPr>
              <a:t>%in%</a:t>
            </a:r>
            <a:r>
              <a:rPr lang="es-ES" dirty="0">
                <a:latin typeface="Noto Sans"/>
                <a:ea typeface="Noto Sans"/>
                <a:cs typeface="Noto Sans"/>
              </a:rPr>
              <a:t> </a:t>
            </a:r>
            <a:r>
              <a:rPr lang="es-ES" b="1" dirty="0">
                <a:latin typeface="Noto Sans"/>
                <a:ea typeface="Noto Sans"/>
                <a:cs typeface="Noto Sans"/>
              </a:rPr>
              <a:t>vector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DF89B8-58ED-1A0E-01C1-E82A558CA53A}"/>
              </a:ext>
            </a:extLst>
          </p:cNvPr>
          <p:cNvSpPr txBox="1"/>
          <p:nvPr/>
        </p:nvSpPr>
        <p:spPr>
          <a:xfrm>
            <a:off x="8457888" y="1341576"/>
            <a:ext cx="18526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ea typeface="Calibri"/>
                <a:cs typeface="Calibri"/>
              </a:rPr>
              <a:t>Un Ejemplo</a:t>
            </a:r>
            <a:endParaRPr lang="es-ES" b="1">
              <a:ea typeface="Calibri"/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1C29BAB-447C-664E-7DA1-A67149353F74}"/>
              </a:ext>
            </a:extLst>
          </p:cNvPr>
          <p:cNvSpPr txBox="1"/>
          <p:nvPr/>
        </p:nvSpPr>
        <p:spPr>
          <a:xfrm>
            <a:off x="7452527" y="1708936"/>
            <a:ext cx="3876585" cy="3877985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Verdana"/>
                <a:ea typeface="+mn-lt"/>
                <a:cs typeface="+mn-lt"/>
              </a:rPr>
              <a:t>Por ejemplo, con == </a:t>
            </a:r>
            <a:r>
              <a:rPr lang="es-ES" i="1">
                <a:solidFill>
                  <a:schemeClr val="bg1"/>
                </a:solidFill>
                <a:latin typeface="Verdana"/>
                <a:ea typeface="+mn-lt"/>
                <a:cs typeface="+mn-lt"/>
              </a:rPr>
              <a:t>"</a:t>
            </a:r>
            <a:r>
              <a:rPr lang="es-ES">
                <a:solidFill>
                  <a:schemeClr val="bg1"/>
                </a:solidFill>
                <a:latin typeface="Verdana"/>
                <a:ea typeface="+mn-lt"/>
                <a:cs typeface="+mn-lt"/>
              </a:rPr>
              <a:t>le pregunto</a:t>
            </a:r>
            <a:r>
              <a:rPr lang="es-ES" i="1">
                <a:solidFill>
                  <a:schemeClr val="bg1"/>
                </a:solidFill>
                <a:latin typeface="Verdana"/>
                <a:ea typeface="+mn-lt"/>
                <a:cs typeface="+mn-lt"/>
              </a:rPr>
              <a:t>"</a:t>
            </a:r>
            <a:r>
              <a:rPr lang="es-ES">
                <a:solidFill>
                  <a:schemeClr val="bg1"/>
                </a:solidFill>
                <a:latin typeface="Verdana"/>
                <a:ea typeface="+mn-lt"/>
                <a:cs typeface="+mn-lt"/>
              </a:rPr>
              <a:t> a R si el objeto </a:t>
            </a:r>
            <a:r>
              <a:rPr lang="es-ES" i="1">
                <a:solidFill>
                  <a:schemeClr val="bg1"/>
                </a:solidFill>
                <a:latin typeface="Verdana"/>
                <a:ea typeface="+mn-lt"/>
                <a:cs typeface="+mn-lt"/>
              </a:rPr>
              <a:t>uno</a:t>
            </a:r>
            <a:r>
              <a:rPr lang="es-ES">
                <a:solidFill>
                  <a:schemeClr val="bg1"/>
                </a:solidFill>
                <a:latin typeface="Verdana"/>
                <a:ea typeface="+mn-lt"/>
                <a:cs typeface="+mn-lt"/>
              </a:rPr>
              <a:t> tiene valor 1. Las respuestas posibles son TRUE o FALSE</a:t>
            </a:r>
            <a:endParaRPr lang="es-ES">
              <a:solidFill>
                <a:schemeClr val="bg1"/>
              </a:solidFill>
              <a:latin typeface="Verdana"/>
              <a:ea typeface="Verdana"/>
            </a:endParaRPr>
          </a:p>
          <a:p>
            <a:endParaRPr lang="es-ES">
              <a:solidFill>
                <a:schemeClr val="bg1"/>
              </a:solidFill>
              <a:latin typeface="Verdana"/>
              <a:cs typeface="Calibri"/>
            </a:endParaRPr>
          </a:p>
          <a:p>
            <a:r>
              <a:rPr lang="es-ES" sz="1500" i="1">
                <a:solidFill>
                  <a:schemeClr val="bg1"/>
                </a:solidFill>
                <a:latin typeface="Consolas"/>
              </a:rPr>
              <a:t># creo un objeto </a:t>
            </a:r>
            <a:endParaRPr lang="es-ES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r>
              <a:rPr lang="es-ES" sz="1500">
                <a:solidFill>
                  <a:schemeClr val="bg1"/>
                </a:solidFill>
                <a:latin typeface="Consolas"/>
              </a:rPr>
              <a:t>uno = 1</a:t>
            </a:r>
            <a:endParaRPr lang="es-ES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r>
              <a:rPr lang="es-ES" sz="1500">
                <a:solidFill>
                  <a:schemeClr val="bg1"/>
                </a:solidFill>
                <a:latin typeface="Consolas"/>
              </a:rPr>
              <a:t>uno == 1 </a:t>
            </a:r>
            <a:r>
              <a:rPr lang="es-ES" sz="1500" i="1">
                <a:solidFill>
                  <a:schemeClr val="bg1"/>
                </a:solidFill>
                <a:latin typeface="Consolas"/>
              </a:rPr>
              <a:t># TRUE es igual a 1</a:t>
            </a:r>
            <a:endParaRPr lang="es-ES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r>
              <a:rPr lang="es-ES" sz="1500">
                <a:solidFill>
                  <a:schemeClr val="bg1"/>
                </a:solidFill>
                <a:latin typeface="Consolas"/>
              </a:rPr>
              <a:t>## [1] TRUE</a:t>
            </a:r>
            <a:endParaRPr lang="es-ES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r>
              <a:rPr lang="es-ES" sz="1500">
                <a:solidFill>
                  <a:schemeClr val="bg1"/>
                </a:solidFill>
                <a:latin typeface="Consolas"/>
              </a:rPr>
              <a:t>uno == 2 </a:t>
            </a:r>
            <a:r>
              <a:rPr lang="es-ES" sz="1500" i="1">
                <a:solidFill>
                  <a:schemeClr val="bg1"/>
                </a:solidFill>
                <a:latin typeface="Consolas"/>
              </a:rPr>
              <a:t># FALSE no es 2</a:t>
            </a:r>
            <a:endParaRPr lang="es-ES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r>
              <a:rPr lang="es-ES" sz="1500">
                <a:solidFill>
                  <a:schemeClr val="bg1"/>
                </a:solidFill>
                <a:latin typeface="Consolas"/>
              </a:rPr>
              <a:t>## [1] FALSE</a:t>
            </a:r>
            <a:endParaRPr lang="es-ES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r>
              <a:rPr lang="es-ES" sz="1500">
                <a:solidFill>
                  <a:schemeClr val="bg1"/>
                </a:solidFill>
                <a:latin typeface="Consolas"/>
              </a:rPr>
              <a:t>uno != 1 </a:t>
            </a:r>
            <a:r>
              <a:rPr lang="es-ES" sz="1500" i="1">
                <a:solidFill>
                  <a:schemeClr val="bg1"/>
                </a:solidFill>
                <a:latin typeface="Consolas"/>
              </a:rPr>
              <a:t># FALSE es diferente de 1</a:t>
            </a:r>
            <a:endParaRPr lang="es-ES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r>
              <a:rPr lang="es-ES" sz="1500">
                <a:solidFill>
                  <a:schemeClr val="bg1"/>
                </a:solidFill>
                <a:latin typeface="Consolas"/>
              </a:rPr>
              <a:t>## [1] FALSE</a:t>
            </a:r>
            <a:endParaRPr lang="es-ES">
              <a:solidFill>
                <a:schemeClr val="bg1"/>
              </a:solidFill>
              <a:latin typeface="Consolas"/>
            </a:endParaRPr>
          </a:p>
          <a:p>
            <a:pPr algn="l"/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82181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76448B4-B796-2157-4BB6-A20BC7F70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200" baseline="0">
                <a:solidFill>
                  <a:srgbClr val="122361"/>
                </a:solidFill>
                <a:latin typeface="Verdana"/>
              </a:rPr>
              <a:t>Rbase y Tidyverse</a:t>
            </a:r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33D717-A4DA-6C66-6279-695567EA040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04.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C1E1B7-9174-8EAA-B23D-4A809BDC3F00}"/>
              </a:ext>
            </a:extLst>
          </p:cNvPr>
          <p:cNvSpPr txBox="1"/>
          <p:nvPr/>
        </p:nvSpPr>
        <p:spPr>
          <a:xfrm>
            <a:off x="750277" y="480646"/>
            <a:ext cx="1089073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3800" b="1">
                <a:solidFill>
                  <a:srgbClr val="122361"/>
                </a:solidFill>
                <a:latin typeface="Verdana"/>
                <a:ea typeface="Verdana"/>
              </a:rPr>
              <a:t>Estructuras de datos básicas - Vectores</a:t>
            </a:r>
            <a:endParaRPr lang="es-ES" sz="3800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n-US"/>
              <a:t/>
            </a:r>
            <a:br>
              <a:rPr lang="en-US"/>
            </a:br>
            <a:endParaRPr lang="en-US"/>
          </a:p>
          <a:p>
            <a:endParaRPr lang="es-CL" sz="3800" b="1">
              <a:latin typeface="Verdana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D8435-60CD-1C93-4360-3CCF6295DF8A}"/>
              </a:ext>
            </a:extLst>
          </p:cNvPr>
          <p:cNvSpPr txBox="1"/>
          <p:nvPr/>
        </p:nvSpPr>
        <p:spPr>
          <a:xfrm>
            <a:off x="581528" y="2995996"/>
            <a:ext cx="5779774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vector = c(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Calibri"/>
              </a:rPr>
              <a:t>1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Calibri"/>
              </a:rPr>
              <a:t>FALSE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Calibri"/>
              </a:rPr>
              <a:t>5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Calibri"/>
              </a:rPr>
              <a:t>6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)</a:t>
            </a:r>
            <a:endParaRPr lang="es-ES"/>
          </a:p>
          <a:p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vector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ea typeface="Calibri"/>
                <a:cs typeface="Calibri"/>
              </a:rPr>
              <a:t>## [1] 1 0 5 6</a:t>
            </a:r>
            <a:endParaRPr lang="es-ES"/>
          </a:p>
          <a:p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vector = c(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Calibri"/>
              </a:rPr>
              <a:t>1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,</a:t>
            </a:r>
            <a:r>
              <a:rPr lang="es-ES" sz="1500">
                <a:solidFill>
                  <a:srgbClr val="DD1144"/>
                </a:solidFill>
                <a:latin typeface="Consolas"/>
                <a:ea typeface="Calibri"/>
                <a:cs typeface="Calibri"/>
              </a:rPr>
              <a:t>"hola"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Calibri"/>
              </a:rPr>
              <a:t>FALSE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Calibri"/>
              </a:rPr>
              <a:t>5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Calibri"/>
              </a:rPr>
              <a:t>6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)</a:t>
            </a:r>
            <a:endParaRPr lang="es-ES"/>
          </a:p>
          <a:p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vector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ea typeface="Calibri"/>
                <a:cs typeface="Calibri"/>
              </a:rPr>
              <a:t>## [1] "1"     "hola"  "FALSE" "5"     "6"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A53B23-7958-E54E-D490-8E2BA08AA074}"/>
              </a:ext>
            </a:extLst>
          </p:cNvPr>
          <p:cNvSpPr txBox="1"/>
          <p:nvPr/>
        </p:nvSpPr>
        <p:spPr>
          <a:xfrm>
            <a:off x="7754709" y="2916750"/>
            <a:ext cx="3972581" cy="15234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err="1">
                <a:solidFill>
                  <a:srgbClr val="122361"/>
                </a:solidFill>
                <a:latin typeface="Verdana"/>
                <a:cs typeface="Arial"/>
              </a:rPr>
              <a:t>Subset</a:t>
            </a:r>
            <a:r>
              <a:rPr lang="es-ES" b="1">
                <a:solidFill>
                  <a:srgbClr val="122361"/>
                </a:solidFill>
                <a:latin typeface="Verdana"/>
                <a:cs typeface="Arial"/>
              </a:rPr>
              <a:t> en vectores</a:t>
            </a:r>
            <a:endParaRPr lang="es-ES">
              <a:cs typeface="Calibri" panose="020F0502020204030204"/>
            </a:endParaRPr>
          </a:p>
          <a:p>
            <a:r>
              <a:rPr lang="en-US" sz="1500">
                <a:solidFill>
                  <a:srgbClr val="333333"/>
                </a:solidFill>
                <a:latin typeface="Consolas"/>
                <a:cs typeface="Segoe UI"/>
              </a:rPr>
              <a:t>vector[</a:t>
            </a:r>
            <a:r>
              <a:rPr lang="en-US" sz="1500">
                <a:solidFill>
                  <a:srgbClr val="008080"/>
                </a:solidFill>
                <a:latin typeface="Consolas"/>
                <a:cs typeface="Segoe UI"/>
              </a:rPr>
              <a:t>2</a:t>
            </a:r>
            <a:r>
              <a:rPr lang="en-US" sz="1500">
                <a:solidFill>
                  <a:srgbClr val="333333"/>
                </a:solidFill>
                <a:latin typeface="Consolas"/>
                <a:cs typeface="Segoe UI"/>
              </a:rPr>
              <a:t>]</a:t>
            </a:r>
            <a:endParaRPr lang="es-ES"/>
          </a:p>
          <a:p>
            <a:r>
              <a:rPr lang="en-US" sz="1500">
                <a:solidFill>
                  <a:srgbClr val="000000"/>
                </a:solidFill>
                <a:latin typeface="Consolas"/>
                <a:cs typeface="Segoe UI"/>
              </a:rPr>
              <a:t>## [1] "</a:t>
            </a:r>
            <a:r>
              <a:rPr lang="en-US" sz="1500" err="1">
                <a:solidFill>
                  <a:srgbClr val="000000"/>
                </a:solidFill>
                <a:latin typeface="Consolas"/>
                <a:cs typeface="Segoe UI"/>
              </a:rPr>
              <a:t>hola</a:t>
            </a:r>
            <a:r>
              <a:rPr lang="en-US" sz="1500">
                <a:solidFill>
                  <a:srgbClr val="000000"/>
                </a:solidFill>
                <a:latin typeface="Consolas"/>
                <a:cs typeface="Segoe UI"/>
              </a:rPr>
              <a:t>"</a:t>
            </a:r>
            <a:endParaRPr lang="en-US"/>
          </a:p>
          <a:p>
            <a:r>
              <a:rPr lang="en-US" sz="1500">
                <a:solidFill>
                  <a:srgbClr val="333333"/>
                </a:solidFill>
                <a:latin typeface="Consolas"/>
                <a:cs typeface="Segoe UI"/>
              </a:rPr>
              <a:t>vector[</a:t>
            </a:r>
            <a:r>
              <a:rPr lang="en-US" sz="1500">
                <a:solidFill>
                  <a:srgbClr val="008080"/>
                </a:solidFill>
                <a:latin typeface="Consolas"/>
                <a:cs typeface="Segoe UI"/>
              </a:rPr>
              <a:t>2</a:t>
            </a:r>
            <a:r>
              <a:rPr lang="en-US" sz="1500">
                <a:solidFill>
                  <a:srgbClr val="333333"/>
                </a:solidFill>
                <a:latin typeface="Consolas"/>
                <a:cs typeface="Segoe UI"/>
              </a:rPr>
              <a:t>:</a:t>
            </a:r>
            <a:r>
              <a:rPr lang="en-US" sz="1500">
                <a:solidFill>
                  <a:srgbClr val="008080"/>
                </a:solidFill>
                <a:latin typeface="Consolas"/>
                <a:cs typeface="Segoe UI"/>
              </a:rPr>
              <a:t>5</a:t>
            </a:r>
            <a:r>
              <a:rPr lang="en-US" sz="1500">
                <a:solidFill>
                  <a:srgbClr val="333333"/>
                </a:solidFill>
                <a:latin typeface="Consolas"/>
                <a:cs typeface="Segoe UI"/>
              </a:rPr>
              <a:t>]</a:t>
            </a:r>
            <a:endParaRPr lang="en-US"/>
          </a:p>
          <a:p>
            <a:r>
              <a:rPr lang="en-US" sz="1500" baseline="0">
                <a:solidFill>
                  <a:srgbClr val="000000"/>
                </a:solidFill>
                <a:latin typeface="Consolas"/>
                <a:ea typeface="Segoe UI"/>
                <a:cs typeface="Segoe UI"/>
              </a:rPr>
              <a:t>## [1] </a:t>
            </a:r>
            <a:r>
              <a:rPr lang="en-US" sz="1500">
                <a:solidFill>
                  <a:srgbClr val="000000"/>
                </a:solidFill>
                <a:latin typeface="Consolas"/>
                <a:ea typeface="Segoe UI"/>
                <a:cs typeface="Segoe UI"/>
              </a:rPr>
              <a:t>"</a:t>
            </a:r>
            <a:r>
              <a:rPr lang="en-US" sz="1500" err="1">
                <a:solidFill>
                  <a:srgbClr val="000000"/>
                </a:solidFill>
                <a:latin typeface="Consolas"/>
                <a:ea typeface="Segoe UI"/>
                <a:cs typeface="Segoe UI"/>
              </a:rPr>
              <a:t>hola</a:t>
            </a:r>
            <a:r>
              <a:rPr lang="en-US" sz="1500">
                <a:solidFill>
                  <a:srgbClr val="000000"/>
                </a:solidFill>
                <a:latin typeface="Consolas"/>
                <a:ea typeface="Segoe UI"/>
                <a:cs typeface="Segoe UI"/>
              </a:rPr>
              <a:t>"  "FALSE" "5"     "6"</a:t>
            </a:r>
            <a:endParaRPr lang="en-US"/>
          </a:p>
          <a:p>
            <a:endParaRPr lang="en-US" sz="1500">
              <a:latin typeface="Consolas"/>
              <a:cs typeface="Segoe U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37D489-F697-1009-C985-858738C9A29B}"/>
              </a:ext>
            </a:extLst>
          </p:cNvPr>
          <p:cNvSpPr txBox="1"/>
          <p:nvPr/>
        </p:nvSpPr>
        <p:spPr>
          <a:xfrm>
            <a:off x="583181" y="1205812"/>
            <a:ext cx="18703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rgbClr val="122361"/>
                </a:solidFill>
                <a:latin typeface="Verdana"/>
                <a:ea typeface="Verdana"/>
              </a:rPr>
              <a:t>Vectores</a:t>
            </a:r>
            <a:endParaRPr lang="es-ES" b="1">
              <a:solidFill>
                <a:srgbClr val="12236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9B4C251-A74A-2996-330A-A49FDFEF105E}"/>
              </a:ext>
            </a:extLst>
          </p:cNvPr>
          <p:cNvSpPr txBox="1"/>
          <p:nvPr/>
        </p:nvSpPr>
        <p:spPr>
          <a:xfrm>
            <a:off x="587828" y="1800788"/>
            <a:ext cx="57714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>
                <a:latin typeface="Verdana"/>
              </a:rPr>
              <a:t>Pueden contener números, textos o booleanos. Un vector solo puede tener un tipo de dato</a:t>
            </a:r>
            <a:endParaRPr lang="es-ES" sz="1600">
              <a:latin typeface="Verdana"/>
              <a:ea typeface="Verdana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A3E058-3E4E-5F99-16AB-92F745784E6E}"/>
              </a:ext>
            </a:extLst>
          </p:cNvPr>
          <p:cNvSpPr txBox="1"/>
          <p:nvPr/>
        </p:nvSpPr>
        <p:spPr>
          <a:xfrm>
            <a:off x="587828" y="5091381"/>
            <a:ext cx="76120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>
                <a:latin typeface="Verdana"/>
                <a:cs typeface="Segoe UI"/>
              </a:rPr>
              <a:t>Como podemos ver en el código anterior, si mezclamos un booleano con numéricos, el booleano pasará a ser un número (TRUE = 1, FALSE= 0).​</a:t>
            </a:r>
            <a:endParaRPr lang="es-ES" sz="1600">
              <a:latin typeface="Verdana"/>
              <a:ea typeface="Verdana"/>
              <a:cs typeface="Segoe UI"/>
            </a:endParaRPr>
          </a:p>
          <a:p>
            <a:r>
              <a:rPr lang="es-ES" sz="1600">
                <a:latin typeface="Verdana"/>
                <a:cs typeface="Segoe UI"/>
              </a:rPr>
              <a:t>Si agregamos un texto, todo el resto del vector pasará a ser texto.</a:t>
            </a:r>
            <a:endParaRPr lang="es-ES" sz="1600">
              <a:latin typeface="Verdana"/>
              <a:ea typeface="Verdana"/>
              <a:cs typeface="Segoe UI"/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498EB024-2656-D91F-DBB6-BB88641A1BAF}"/>
              </a:ext>
            </a:extLst>
          </p:cNvPr>
          <p:cNvSpPr/>
          <p:nvPr/>
        </p:nvSpPr>
        <p:spPr>
          <a:xfrm>
            <a:off x="752104" y="2500828"/>
            <a:ext cx="445324" cy="4057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82842405-5D9E-8E93-D03D-A49ED28755E9}"/>
              </a:ext>
            </a:extLst>
          </p:cNvPr>
          <p:cNvSpPr/>
          <p:nvPr/>
        </p:nvSpPr>
        <p:spPr>
          <a:xfrm>
            <a:off x="752104" y="4567052"/>
            <a:ext cx="445324" cy="4057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41898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76448B4-B796-2157-4BB6-A20BC7F70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err="1"/>
              <a:t>Rbase</a:t>
            </a:r>
            <a:r>
              <a:rPr lang="es-ES"/>
              <a:t> y </a:t>
            </a:r>
            <a:r>
              <a:rPr lang="es-ES" err="1"/>
              <a:t>Tidyverse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33D717-A4DA-6C66-6279-695567EA040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04.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C1E1B7-9174-8EAA-B23D-4A809BDC3F00}"/>
              </a:ext>
            </a:extLst>
          </p:cNvPr>
          <p:cNvSpPr txBox="1"/>
          <p:nvPr/>
        </p:nvSpPr>
        <p:spPr>
          <a:xfrm>
            <a:off x="750277" y="480646"/>
            <a:ext cx="10890737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3800" b="1">
                <a:solidFill>
                  <a:srgbClr val="122361"/>
                </a:solidFill>
                <a:latin typeface="Verdana"/>
                <a:ea typeface="Verdana"/>
              </a:rPr>
              <a:t>Estructuras de datos básicas - </a:t>
            </a:r>
            <a:r>
              <a:rPr lang="es-CL" sz="3800" b="1" err="1">
                <a:solidFill>
                  <a:srgbClr val="122361"/>
                </a:solidFill>
                <a:latin typeface="Verdana"/>
                <a:ea typeface="Verdana"/>
              </a:rPr>
              <a:t>Dataframes</a:t>
            </a:r>
            <a:endParaRPr lang="en-US" err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D8435-60CD-1C93-4360-3CCF6295DF8A}"/>
              </a:ext>
            </a:extLst>
          </p:cNvPr>
          <p:cNvSpPr txBox="1"/>
          <p:nvPr/>
        </p:nvSpPr>
        <p:spPr>
          <a:xfrm>
            <a:off x="835694" y="2485185"/>
            <a:ext cx="5679290" cy="24006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datos = </a:t>
            </a:r>
            <a:r>
              <a:rPr lang="es-ES" sz="1500" err="1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data.frame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(nombre = c(</a:t>
            </a:r>
            <a:r>
              <a:rPr lang="es-ES" sz="1500">
                <a:solidFill>
                  <a:srgbClr val="DD1144"/>
                </a:solidFill>
                <a:latin typeface="Consolas"/>
                <a:ea typeface="Calibri"/>
                <a:cs typeface="+mn-lt"/>
              </a:rPr>
              <a:t>"</a:t>
            </a:r>
            <a:r>
              <a:rPr lang="es-ES" sz="1500" err="1">
                <a:solidFill>
                  <a:srgbClr val="DD1144"/>
                </a:solidFill>
                <a:latin typeface="Consolas"/>
                <a:ea typeface="Calibri"/>
                <a:cs typeface="+mn-lt"/>
              </a:rPr>
              <a:t>Julia"</a:t>
            </a:r>
            <a:r>
              <a:rPr lang="es-ES" sz="1500" err="1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,</a:t>
            </a:r>
            <a:r>
              <a:rPr lang="es-ES" sz="1500" err="1">
                <a:solidFill>
                  <a:srgbClr val="DD1144"/>
                </a:solidFill>
                <a:latin typeface="Consolas"/>
                <a:ea typeface="Calibri"/>
                <a:cs typeface="+mn-lt"/>
              </a:rPr>
              <a:t>"Pedro</a:t>
            </a:r>
            <a:r>
              <a:rPr lang="es-ES" sz="1500">
                <a:solidFill>
                  <a:srgbClr val="DD1144"/>
                </a:solidFill>
                <a:latin typeface="Consolas"/>
                <a:ea typeface="Calibri"/>
                <a:cs typeface="+mn-lt"/>
              </a:rPr>
              <a:t>"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, </a:t>
            </a:r>
            <a:r>
              <a:rPr lang="es-ES" sz="1500">
                <a:solidFill>
                  <a:srgbClr val="DD1144"/>
                </a:solidFill>
                <a:latin typeface="Consolas"/>
                <a:ea typeface="Calibri"/>
                <a:cs typeface="+mn-lt"/>
              </a:rPr>
              <a:t>"Juan"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, </a:t>
            </a:r>
            <a:r>
              <a:rPr lang="es-ES" sz="1500">
                <a:solidFill>
                  <a:srgbClr val="DD1144"/>
                </a:solidFill>
                <a:latin typeface="Consolas"/>
                <a:ea typeface="Calibri"/>
                <a:cs typeface="+mn-lt"/>
              </a:rPr>
              <a:t>"Diego"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), </a:t>
            </a:r>
            <a:endParaRPr lang="es-ES">
              <a:solidFill>
                <a:srgbClr val="122361"/>
              </a:solidFill>
              <a:latin typeface="Calibri" panose="020F0502020204030204"/>
              <a:ea typeface="Calibri"/>
              <a:cs typeface="+mn-lt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                 nota1 = c(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+mn-lt"/>
              </a:rPr>
              <a:t>6.0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+mn-lt"/>
              </a:rPr>
              <a:t>4.4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+mn-lt"/>
              </a:rPr>
              <a:t>5.1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+mn-lt"/>
              </a:rPr>
              <a:t>3.0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), </a:t>
            </a:r>
            <a:endParaRPr lang="es-ES"/>
          </a:p>
          <a:p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                 nota2 = c(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+mn-lt"/>
              </a:rPr>
              <a:t>4.9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+mn-lt"/>
              </a:rPr>
              <a:t>2.8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+mn-lt"/>
              </a:rPr>
              <a:t>6.9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ea typeface="Calibri"/>
                <a:cs typeface="+mn-lt"/>
              </a:rPr>
              <a:t>4.4</a:t>
            </a:r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))</a:t>
            </a:r>
            <a:endParaRPr lang="es-ES"/>
          </a:p>
          <a:p>
            <a:r>
              <a:rPr lang="es-ES" sz="1500">
                <a:solidFill>
                  <a:srgbClr val="333333"/>
                </a:solidFill>
                <a:latin typeface="Consolas"/>
                <a:ea typeface="Calibri"/>
                <a:cs typeface="+mn-lt"/>
              </a:rPr>
              <a:t>datos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ea typeface="Calibri"/>
                <a:cs typeface="+mn-lt"/>
              </a:rPr>
              <a:t>##   nombre nota1 nota2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ea typeface="Calibri"/>
                <a:cs typeface="+mn-lt"/>
              </a:rPr>
              <a:t>## 1  Julia   6.0   4.9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ea typeface="Calibri"/>
                <a:cs typeface="+mn-lt"/>
              </a:rPr>
              <a:t>## 2  Pedro   4.4   2.8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ea typeface="Calibri"/>
                <a:cs typeface="+mn-lt"/>
              </a:rPr>
              <a:t>## 3   Juan   5.1   6.9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ea typeface="Calibri"/>
                <a:cs typeface="+mn-lt"/>
              </a:rPr>
              <a:t>## 4  Diego   3.0   4.4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A53B23-7958-E54E-D490-8E2BA08AA074}"/>
              </a:ext>
            </a:extLst>
          </p:cNvPr>
          <p:cNvSpPr txBox="1"/>
          <p:nvPr/>
        </p:nvSpPr>
        <p:spPr>
          <a:xfrm>
            <a:off x="7726907" y="2488132"/>
            <a:ext cx="4172633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ea typeface="+mn-lt"/>
                <a:cs typeface="+mn-lt"/>
              </a:rPr>
              <a:t>¿Cómo accedo a una variable?</a:t>
            </a:r>
            <a:endParaRPr lang="es-ES" b="1">
              <a:latin typeface="Verdana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endParaRPr lang="es-ES" b="1">
              <a:solidFill>
                <a:srgbClr val="122361"/>
              </a:solidFill>
              <a:latin typeface="Verdana"/>
              <a:ea typeface="Verdana"/>
              <a:cs typeface="Arial"/>
            </a:endParaRPr>
          </a:p>
          <a:p>
            <a:r>
              <a:rPr lang="en-US" sz="1500" err="1">
                <a:solidFill>
                  <a:srgbClr val="333333"/>
                </a:solidFill>
                <a:latin typeface="Consolas"/>
                <a:cs typeface="Segoe UI"/>
              </a:rPr>
              <a:t>datos$nombre</a:t>
            </a:r>
            <a:endParaRPr lang="en-US" err="1"/>
          </a:p>
          <a:p>
            <a:r>
              <a:rPr lang="en-US" sz="1500" baseline="0">
                <a:solidFill>
                  <a:srgbClr val="000000"/>
                </a:solidFill>
                <a:latin typeface="Consolas"/>
                <a:ea typeface="Segoe UI"/>
                <a:cs typeface="Segoe UI"/>
              </a:rPr>
              <a:t>## [1] </a:t>
            </a:r>
            <a:r>
              <a:rPr lang="en-US" sz="1500">
                <a:solidFill>
                  <a:srgbClr val="000000"/>
                </a:solidFill>
                <a:latin typeface="Consolas"/>
                <a:ea typeface="Segoe UI"/>
                <a:cs typeface="Segoe UI"/>
              </a:rPr>
              <a:t>"Julia" "Pedro" "Juan"  "Diego"</a:t>
            </a:r>
            <a:endParaRPr lang="en-US"/>
          </a:p>
          <a:p>
            <a:endParaRPr lang="en-US" sz="1500">
              <a:solidFill>
                <a:srgbClr val="333333"/>
              </a:solidFill>
              <a:latin typeface="Consolas"/>
              <a:cs typeface="Segoe UI"/>
            </a:endParaRPr>
          </a:p>
          <a:p>
            <a:endParaRPr lang="en-US" sz="1500">
              <a:latin typeface="Consolas"/>
              <a:cs typeface="Segoe U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CA30E8-1C23-BE0F-8E60-4544F3469EEA}"/>
              </a:ext>
            </a:extLst>
          </p:cNvPr>
          <p:cNvSpPr txBox="1"/>
          <p:nvPr/>
        </p:nvSpPr>
        <p:spPr>
          <a:xfrm>
            <a:off x="841002" y="2113477"/>
            <a:ext cx="18703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err="1">
                <a:solidFill>
                  <a:srgbClr val="122361"/>
                </a:solidFill>
                <a:latin typeface="Verdana"/>
                <a:ea typeface="Verdana"/>
              </a:rPr>
              <a:t>Dataframes</a:t>
            </a:r>
            <a:endParaRPr lang="es-ES" err="1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69F36303-42B3-FF06-3B30-F1FE57F0EA26}"/>
              </a:ext>
            </a:extLst>
          </p:cNvPr>
          <p:cNvSpPr/>
          <p:nvPr/>
        </p:nvSpPr>
        <p:spPr>
          <a:xfrm rot="16200000">
            <a:off x="6892472" y="2918196"/>
            <a:ext cx="465116" cy="7916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2909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76448B4-B796-2157-4BB6-A20BC7F70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err="1"/>
              <a:t>Rbase</a:t>
            </a:r>
            <a:r>
              <a:rPr lang="es-ES"/>
              <a:t> y </a:t>
            </a:r>
            <a:r>
              <a:rPr lang="es-ES" err="1"/>
              <a:t>Tidyverse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33D717-A4DA-6C66-6279-695567EA040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04.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C1E1B7-9174-8EAA-B23D-4A809BDC3F00}"/>
              </a:ext>
            </a:extLst>
          </p:cNvPr>
          <p:cNvSpPr txBox="1"/>
          <p:nvPr/>
        </p:nvSpPr>
        <p:spPr>
          <a:xfrm>
            <a:off x="750277" y="480646"/>
            <a:ext cx="10890737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3800" b="1">
                <a:solidFill>
                  <a:srgbClr val="122361"/>
                </a:solidFill>
                <a:latin typeface="Verdana"/>
                <a:ea typeface="Verdana"/>
              </a:rPr>
              <a:t>Estructuras de datos básicas - </a:t>
            </a:r>
            <a:r>
              <a:rPr lang="es-CL" sz="3800" b="1" err="1">
                <a:solidFill>
                  <a:srgbClr val="122361"/>
                </a:solidFill>
                <a:latin typeface="Verdana"/>
                <a:ea typeface="Verdana"/>
              </a:rPr>
              <a:t>Dataframes</a:t>
            </a:r>
            <a:endParaRPr lang="en-US" err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D8435-60CD-1C93-4360-3CCF6295DF8A}"/>
              </a:ext>
            </a:extLst>
          </p:cNvPr>
          <p:cNvSpPr txBox="1"/>
          <p:nvPr/>
        </p:nvSpPr>
        <p:spPr>
          <a:xfrm>
            <a:off x="748010" y="4514000"/>
            <a:ext cx="4326875" cy="1295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datos[</a:t>
            </a:r>
            <a:r>
              <a:rPr lang="es-ES" sz="1500">
                <a:solidFill>
                  <a:srgbClr val="008080"/>
                </a:solidFill>
                <a:latin typeface="Consolas"/>
                <a:ea typeface="+mn-lt"/>
                <a:cs typeface="+mn-lt"/>
              </a:rPr>
              <a:t>1</a:t>
            </a:r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,] </a:t>
            </a:r>
            <a:r>
              <a:rPr lang="es-ES" sz="1500" i="1">
                <a:solidFill>
                  <a:srgbClr val="999988"/>
                </a:solidFill>
                <a:latin typeface="Consolas"/>
                <a:ea typeface="+mn-lt"/>
                <a:cs typeface="+mn-lt"/>
              </a:rPr>
              <a:t># para filas</a:t>
            </a:r>
            <a:endParaRPr lang="es-ES">
              <a:ea typeface="Calibri" panose="020F0502020204030204"/>
              <a:cs typeface="Calibri" panose="020F0502020204030204"/>
            </a:endParaRPr>
          </a:p>
          <a:p>
            <a:r>
              <a:rPr lang="es-ES" sz="1500">
                <a:solidFill>
                  <a:srgbClr val="000000"/>
                </a:solidFill>
                <a:latin typeface="Consolas"/>
                <a:ea typeface="+mn-lt"/>
                <a:cs typeface="+mn-lt"/>
              </a:rPr>
              <a:t>##   nombre nota1 nota2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ea typeface="+mn-lt"/>
                <a:cs typeface="+mn-lt"/>
              </a:rPr>
              <a:t>## 1  Julia     6   4.9</a:t>
            </a:r>
            <a:endParaRPr lang="es-ES"/>
          </a:p>
          <a:p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datos[,</a:t>
            </a:r>
            <a:r>
              <a:rPr lang="es-ES" sz="1500">
                <a:solidFill>
                  <a:srgbClr val="008080"/>
                </a:solidFill>
                <a:latin typeface="Consolas"/>
                <a:ea typeface="+mn-lt"/>
                <a:cs typeface="+mn-lt"/>
              </a:rPr>
              <a:t>1</a:t>
            </a:r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] </a:t>
            </a:r>
            <a:r>
              <a:rPr lang="es-ES" sz="1500" i="1">
                <a:solidFill>
                  <a:srgbClr val="999988"/>
                </a:solidFill>
                <a:latin typeface="Consolas"/>
                <a:ea typeface="+mn-lt"/>
                <a:cs typeface="+mn-lt"/>
              </a:rPr>
              <a:t># para columnas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ea typeface="+mn-lt"/>
                <a:cs typeface="+mn-lt"/>
              </a:rPr>
              <a:t>## [1] "Julia" "Pedro" "Juan"  "Diego"</a:t>
            </a:r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6E0F26-7597-7BB9-3639-390AF86E38A0}"/>
              </a:ext>
            </a:extLst>
          </p:cNvPr>
          <p:cNvSpPr txBox="1"/>
          <p:nvPr/>
        </p:nvSpPr>
        <p:spPr>
          <a:xfrm>
            <a:off x="8177590" y="2933459"/>
            <a:ext cx="312849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datos[,c(</a:t>
            </a:r>
            <a:r>
              <a:rPr lang="es-ES" sz="1500">
                <a:solidFill>
                  <a:srgbClr val="008080"/>
                </a:solidFill>
                <a:latin typeface="Consolas"/>
                <a:cs typeface="Segoe UI"/>
              </a:rPr>
              <a:t>1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,</a:t>
            </a:r>
            <a:r>
              <a:rPr lang="es-ES" sz="1500">
                <a:solidFill>
                  <a:srgbClr val="008080"/>
                </a:solidFill>
                <a:latin typeface="Consolas"/>
                <a:cs typeface="Segoe UI"/>
              </a:rPr>
              <a:t>3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)]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   nombre nota2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 1  Julia   4.9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 2  Pedro   2.8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 3   Juan   6.9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 4  Diego   4.4</a:t>
            </a:r>
            <a:endParaRPr lang="es-ES"/>
          </a:p>
          <a:p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datos[,c(</a:t>
            </a:r>
            <a:r>
              <a:rPr lang="es-ES" sz="1500">
                <a:solidFill>
                  <a:srgbClr val="DD1144"/>
                </a:solidFill>
                <a:latin typeface="Consolas"/>
                <a:cs typeface="Segoe UI"/>
              </a:rPr>
              <a:t>"nombre"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,</a:t>
            </a:r>
            <a:r>
              <a:rPr lang="es-ES" sz="1500">
                <a:solidFill>
                  <a:srgbClr val="DD1144"/>
                </a:solidFill>
                <a:latin typeface="Consolas"/>
                <a:cs typeface="Segoe UI"/>
              </a:rPr>
              <a:t>"nota2"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)]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   nombre nota2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 1  Julia   4.9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 2  Pedro   2.8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 3   Juan   6.9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 4  Diego   4.4</a:t>
            </a:r>
            <a:endParaRPr lang="es-ES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6AB0F3-89D1-5C0E-063D-599CBB231D36}"/>
              </a:ext>
            </a:extLst>
          </p:cNvPr>
          <p:cNvSpPr txBox="1"/>
          <p:nvPr/>
        </p:nvSpPr>
        <p:spPr>
          <a:xfrm>
            <a:off x="756063" y="2936778"/>
            <a:ext cx="43166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latin typeface="Verdana"/>
                <a:cs typeface="Arial"/>
              </a:rPr>
              <a:t>Subset</a:t>
            </a:r>
            <a:r>
              <a:rPr lang="es-ES">
                <a:latin typeface="Verdana"/>
                <a:cs typeface="Arial"/>
              </a:rPr>
              <a:t> en </a:t>
            </a:r>
            <a:r>
              <a:rPr lang="es-ES" err="1">
                <a:latin typeface="Verdana"/>
                <a:cs typeface="Arial"/>
              </a:rPr>
              <a:t>dataframes</a:t>
            </a:r>
            <a:r>
              <a:rPr lang="es-ES">
                <a:latin typeface="Verdana"/>
                <a:cs typeface="Arial"/>
              </a:rPr>
              <a:t>, siempre cuidando el uso de la coma</a:t>
            </a:r>
          </a:p>
          <a:p>
            <a:endParaRPr lang="es-ES">
              <a:latin typeface="Verdana"/>
              <a:ea typeface="Verdana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42F831-D994-C28D-995A-17BFB520A1BA}"/>
              </a:ext>
            </a:extLst>
          </p:cNvPr>
          <p:cNvSpPr txBox="1"/>
          <p:nvPr/>
        </p:nvSpPr>
        <p:spPr>
          <a:xfrm>
            <a:off x="752102" y="1941559"/>
            <a:ext cx="18703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err="1">
                <a:solidFill>
                  <a:srgbClr val="122361"/>
                </a:solidFill>
                <a:latin typeface="Verdana"/>
                <a:ea typeface="Verdana"/>
              </a:rPr>
              <a:t>Subsets</a:t>
            </a:r>
            <a:endParaRPr lang="es-ES" err="1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284247F-BC55-4814-1829-E094DA101B5E}"/>
              </a:ext>
            </a:extLst>
          </p:cNvPr>
          <p:cNvSpPr txBox="1"/>
          <p:nvPr/>
        </p:nvSpPr>
        <p:spPr>
          <a:xfrm>
            <a:off x="8175394" y="1937409"/>
            <a:ext cx="31192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</a:rPr>
              <a:t>O utilizando vectores​</a:t>
            </a:r>
            <a:endParaRPr lang="es-ES" b="1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8A95F66D-4EA1-C048-ABAE-49FA8BAF39EA}"/>
              </a:ext>
            </a:extLst>
          </p:cNvPr>
          <p:cNvSpPr/>
          <p:nvPr/>
        </p:nvSpPr>
        <p:spPr>
          <a:xfrm>
            <a:off x="752104" y="2454784"/>
            <a:ext cx="445324" cy="4057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EA9E9AA4-1535-5D02-AD68-477566A36704}"/>
              </a:ext>
            </a:extLst>
          </p:cNvPr>
          <p:cNvSpPr/>
          <p:nvPr/>
        </p:nvSpPr>
        <p:spPr>
          <a:xfrm>
            <a:off x="752104" y="3963802"/>
            <a:ext cx="445324" cy="4057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BC048816-556B-C8F5-72BA-B1B43B6B54EF}"/>
              </a:ext>
            </a:extLst>
          </p:cNvPr>
          <p:cNvSpPr/>
          <p:nvPr/>
        </p:nvSpPr>
        <p:spPr>
          <a:xfrm>
            <a:off x="9398551" y="2460913"/>
            <a:ext cx="445324" cy="4057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88938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76448B4-B796-2157-4BB6-A20BC7F70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err="1"/>
              <a:t>Rbase</a:t>
            </a:r>
            <a:r>
              <a:rPr lang="es-ES"/>
              <a:t> y </a:t>
            </a:r>
            <a:r>
              <a:rPr lang="es-ES" err="1"/>
              <a:t>Tidyverse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33D717-A4DA-6C66-6279-695567EA040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04.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C1E1B7-9174-8EAA-B23D-4A809BDC3F00}"/>
              </a:ext>
            </a:extLst>
          </p:cNvPr>
          <p:cNvSpPr txBox="1"/>
          <p:nvPr/>
        </p:nvSpPr>
        <p:spPr>
          <a:xfrm>
            <a:off x="750277" y="480646"/>
            <a:ext cx="10890737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3800" b="1">
                <a:solidFill>
                  <a:srgbClr val="122361"/>
                </a:solidFill>
                <a:latin typeface="Verdana"/>
                <a:ea typeface="Verdana"/>
              </a:rPr>
              <a:t>Estructuras de datos básicas - </a:t>
            </a:r>
            <a:r>
              <a:rPr lang="es-CL" sz="3800" b="1" err="1">
                <a:solidFill>
                  <a:srgbClr val="122361"/>
                </a:solidFill>
                <a:latin typeface="Verdana"/>
                <a:ea typeface="Verdana"/>
              </a:rPr>
              <a:t>Dataframes</a:t>
            </a:r>
            <a:endParaRPr lang="en-US" err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D8435-60CD-1C93-4360-3CCF6295DF8A}"/>
              </a:ext>
            </a:extLst>
          </p:cNvPr>
          <p:cNvSpPr txBox="1"/>
          <p:nvPr/>
        </p:nvSpPr>
        <p:spPr>
          <a:xfrm>
            <a:off x="748010" y="4514000"/>
            <a:ext cx="432687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500" err="1">
                <a:solidFill>
                  <a:srgbClr val="333333"/>
                </a:solidFill>
                <a:latin typeface="Consolas"/>
                <a:cs typeface="Calibri"/>
              </a:rPr>
              <a:t>datos$nombre</a:t>
            </a:r>
            <a:r>
              <a:rPr lang="es-ES" sz="1500">
                <a:solidFill>
                  <a:srgbClr val="333333"/>
                </a:solidFill>
                <a:latin typeface="Consolas"/>
                <a:cs typeface="Calibri"/>
              </a:rPr>
              <a:t> == </a:t>
            </a:r>
            <a:r>
              <a:rPr lang="es-ES" sz="1500">
                <a:solidFill>
                  <a:srgbClr val="DD1144"/>
                </a:solidFill>
                <a:latin typeface="Consolas"/>
                <a:cs typeface="Calibri"/>
              </a:rPr>
              <a:t>"Julia"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Calibri"/>
              </a:rPr>
              <a:t>## [1]  TRUE FALSE </a:t>
            </a:r>
            <a:r>
              <a:rPr lang="es-ES" sz="1500" err="1">
                <a:solidFill>
                  <a:srgbClr val="000000"/>
                </a:solidFill>
                <a:latin typeface="Consolas"/>
                <a:cs typeface="Calibri"/>
              </a:rPr>
              <a:t>FALSE</a:t>
            </a:r>
            <a:r>
              <a:rPr lang="es-ES" sz="1500">
                <a:solidFill>
                  <a:srgbClr val="000000"/>
                </a:solidFill>
                <a:latin typeface="Consolas"/>
                <a:cs typeface="Calibri"/>
              </a:rPr>
              <a:t> </a:t>
            </a:r>
            <a:r>
              <a:rPr lang="es-ES" sz="1500" err="1">
                <a:solidFill>
                  <a:srgbClr val="000000"/>
                </a:solidFill>
                <a:latin typeface="Consolas"/>
                <a:cs typeface="Calibri"/>
              </a:rPr>
              <a:t>FALSE</a:t>
            </a:r>
            <a:endParaRPr lang="es-ES" err="1"/>
          </a:p>
          <a:p>
            <a:endParaRPr lang="es-ES" sz="1500" i="1">
              <a:solidFill>
                <a:srgbClr val="999988"/>
              </a:solidFill>
              <a:latin typeface="Consolas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6E0F26-7597-7BB9-3639-390AF86E38A0}"/>
              </a:ext>
            </a:extLst>
          </p:cNvPr>
          <p:cNvSpPr txBox="1"/>
          <p:nvPr/>
        </p:nvSpPr>
        <p:spPr>
          <a:xfrm>
            <a:off x="8279190" y="3263659"/>
            <a:ext cx="312849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datos[</a:t>
            </a:r>
            <a:r>
              <a:rPr lang="es-ES" sz="1500" err="1">
                <a:solidFill>
                  <a:srgbClr val="333333"/>
                </a:solidFill>
                <a:latin typeface="Consolas"/>
                <a:cs typeface="Segoe UI"/>
              </a:rPr>
              <a:t>datos$nombre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 == </a:t>
            </a:r>
            <a:r>
              <a:rPr lang="es-ES" sz="1500">
                <a:solidFill>
                  <a:srgbClr val="DD1144"/>
                </a:solidFill>
                <a:latin typeface="Consolas"/>
                <a:cs typeface="Segoe UI"/>
              </a:rPr>
              <a:t>"Julia"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,]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   nombre nota1 nota2</a:t>
            </a:r>
            <a:endParaRPr lang="es-ES"/>
          </a:p>
          <a:p>
            <a:r>
              <a:rPr lang="es-ES" sz="1500">
                <a:solidFill>
                  <a:srgbClr val="000000"/>
                </a:solidFill>
                <a:latin typeface="Consolas"/>
                <a:cs typeface="Segoe UI"/>
              </a:rPr>
              <a:t>## 1  Julia     6   4.9</a:t>
            </a:r>
            <a:endParaRPr lang="es-ES"/>
          </a:p>
          <a:p>
            <a:endParaRPr lang="es-ES" sz="1500">
              <a:solidFill>
                <a:srgbClr val="333333"/>
              </a:solidFill>
              <a:latin typeface="Consolas"/>
              <a:ea typeface="Calibri" panose="020F0502020204030204"/>
              <a:cs typeface="Segoe U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6AB0F3-89D1-5C0E-063D-599CBB231D36}"/>
              </a:ext>
            </a:extLst>
          </p:cNvPr>
          <p:cNvSpPr txBox="1"/>
          <p:nvPr/>
        </p:nvSpPr>
        <p:spPr>
          <a:xfrm>
            <a:off x="756063" y="2936778"/>
            <a:ext cx="43166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Verdana"/>
                <a:ea typeface="Verdana"/>
                <a:cs typeface="Arial"/>
              </a:rPr>
              <a:t>Ahora con un vector de nuestro </a:t>
            </a:r>
            <a:r>
              <a:rPr lang="es-ES" dirty="0" err="1">
                <a:latin typeface="Verdana"/>
                <a:ea typeface="Verdana"/>
                <a:cs typeface="Arial"/>
              </a:rPr>
              <a:t>dataframe</a:t>
            </a:r>
            <a:r>
              <a:rPr lang="es-ES" dirty="0">
                <a:latin typeface="Verdana"/>
                <a:ea typeface="Verdana"/>
                <a:cs typeface="Arial"/>
              </a:rPr>
              <a:t>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42F831-D994-C28D-995A-17BFB520A1BA}"/>
              </a:ext>
            </a:extLst>
          </p:cNvPr>
          <p:cNvSpPr txBox="1"/>
          <p:nvPr/>
        </p:nvSpPr>
        <p:spPr>
          <a:xfrm>
            <a:off x="752102" y="1941559"/>
            <a:ext cx="22936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err="1">
                <a:solidFill>
                  <a:srgbClr val="122361"/>
                </a:solidFill>
                <a:latin typeface="Verdana"/>
                <a:ea typeface="Verdana"/>
              </a:rPr>
              <a:t>Subsets</a:t>
            </a:r>
            <a:r>
              <a:rPr lang="es-ES" b="1">
                <a:solidFill>
                  <a:srgbClr val="122361"/>
                </a:solidFill>
                <a:latin typeface="Verdana"/>
                <a:ea typeface="Verdana"/>
              </a:rPr>
              <a:t> lógicos</a:t>
            </a:r>
            <a:endParaRPr lang="es-ES" err="1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284247F-BC55-4814-1829-E094DA101B5E}"/>
              </a:ext>
            </a:extLst>
          </p:cNvPr>
          <p:cNvSpPr txBox="1"/>
          <p:nvPr/>
        </p:nvSpPr>
        <p:spPr>
          <a:xfrm>
            <a:off x="8278405" y="1807587"/>
            <a:ext cx="31192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Verdana"/>
              </a:rPr>
              <a:t>Ahora, si me interesa ver solo las notas de Julia:</a:t>
            </a:r>
            <a:endParaRPr lang="es-ES" dirty="0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8A95F66D-4EA1-C048-ABAE-49FA8BAF39EA}"/>
              </a:ext>
            </a:extLst>
          </p:cNvPr>
          <p:cNvSpPr/>
          <p:nvPr/>
        </p:nvSpPr>
        <p:spPr>
          <a:xfrm>
            <a:off x="752104" y="2454784"/>
            <a:ext cx="445324" cy="4057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EA9E9AA4-1535-5D02-AD68-477566A36704}"/>
              </a:ext>
            </a:extLst>
          </p:cNvPr>
          <p:cNvSpPr/>
          <p:nvPr/>
        </p:nvSpPr>
        <p:spPr>
          <a:xfrm>
            <a:off x="752104" y="3963802"/>
            <a:ext cx="445324" cy="4057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BC048816-556B-C8F5-72BA-B1B43B6B54EF}"/>
              </a:ext>
            </a:extLst>
          </p:cNvPr>
          <p:cNvSpPr/>
          <p:nvPr/>
        </p:nvSpPr>
        <p:spPr>
          <a:xfrm>
            <a:off x="9614451" y="2664113"/>
            <a:ext cx="445324" cy="4057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ABB984-1B73-7BDC-79AF-21389DE939F3}"/>
              </a:ext>
            </a:extLst>
          </p:cNvPr>
          <p:cNvSpPr txBox="1"/>
          <p:nvPr/>
        </p:nvSpPr>
        <p:spPr>
          <a:xfrm>
            <a:off x="5321300" y="4724400"/>
            <a:ext cx="6527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Verdana"/>
                <a:ea typeface="Noto Sans"/>
                <a:cs typeface="Noto Sans"/>
              </a:rPr>
              <a:t>Se </a:t>
            </a:r>
            <a:r>
              <a:rPr lang="en-US" b="1" err="1">
                <a:latin typeface="Verdana"/>
                <a:ea typeface="Noto Sans"/>
                <a:cs typeface="Noto Sans"/>
              </a:rPr>
              <a:t>pueden</a:t>
            </a:r>
            <a:r>
              <a:rPr lang="en-US" b="1">
                <a:latin typeface="Verdana"/>
                <a:ea typeface="Noto Sans"/>
                <a:cs typeface="Noto Sans"/>
              </a:rPr>
              <a:t> </a:t>
            </a:r>
            <a:r>
              <a:rPr lang="en-US" b="1" err="1">
                <a:latin typeface="Verdana"/>
                <a:ea typeface="Noto Sans"/>
                <a:cs typeface="Noto Sans"/>
              </a:rPr>
              <a:t>utilizar</a:t>
            </a:r>
            <a:r>
              <a:rPr lang="en-US" b="1">
                <a:latin typeface="Verdana"/>
                <a:ea typeface="Noto Sans"/>
                <a:cs typeface="Noto Sans"/>
              </a:rPr>
              <a:t> </a:t>
            </a:r>
            <a:r>
              <a:rPr lang="en-US" b="1" err="1">
                <a:latin typeface="Verdana"/>
                <a:ea typeface="Noto Sans"/>
                <a:cs typeface="Noto Sans"/>
              </a:rPr>
              <a:t>todos</a:t>
            </a:r>
            <a:r>
              <a:rPr lang="en-US" b="1">
                <a:latin typeface="Verdana"/>
                <a:ea typeface="Noto Sans"/>
                <a:cs typeface="Noto Sans"/>
              </a:rPr>
              <a:t> </a:t>
            </a:r>
            <a:r>
              <a:rPr lang="en-US" b="1" err="1">
                <a:latin typeface="Verdana"/>
                <a:ea typeface="Noto Sans"/>
                <a:cs typeface="Noto Sans"/>
              </a:rPr>
              <a:t>los</a:t>
            </a:r>
            <a:r>
              <a:rPr lang="en-US" b="1">
                <a:latin typeface="Verdana"/>
                <a:ea typeface="Noto Sans"/>
                <a:cs typeface="Noto Sans"/>
              </a:rPr>
              <a:t> </a:t>
            </a:r>
            <a:r>
              <a:rPr lang="en-US" b="1" err="1">
                <a:latin typeface="Verdana"/>
                <a:ea typeface="Noto Sans"/>
                <a:cs typeface="Noto Sans"/>
              </a:rPr>
              <a:t>operadores</a:t>
            </a:r>
            <a:r>
              <a:rPr lang="en-US" b="1">
                <a:latin typeface="Verdana"/>
                <a:ea typeface="Noto Sans"/>
                <a:cs typeface="Noto Sans"/>
              </a:rPr>
              <a:t> </a:t>
            </a:r>
            <a:r>
              <a:rPr lang="en-US" b="1" err="1">
                <a:latin typeface="Verdana"/>
                <a:ea typeface="Noto Sans"/>
                <a:cs typeface="Noto Sans"/>
              </a:rPr>
              <a:t>lógicos</a:t>
            </a:r>
            <a:endParaRPr lang="en-US" b="1" err="1">
              <a:latin typeface="Verdana"/>
            </a:endParaRPr>
          </a:p>
        </p:txBody>
      </p:sp>
      <p:pic>
        <p:nvPicPr>
          <p:cNvPr id="15" name="Gráfico 14" descr="Bombilla y equipo con relleno sólido">
            <a:extLst>
              <a:ext uri="{FF2B5EF4-FFF2-40B4-BE49-F238E27FC236}">
                <a16:creationId xmlns:a16="http://schemas.microsoft.com/office/drawing/2014/main" id="{6D24E552-5841-453A-E08D-C9DDE0CE0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28000" y="5092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6424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D2BDAD-513B-4B88-892F-43642AA53E55}">
  <ds:schemaRefs>
    <ds:schemaRef ds:uri="http://schemas.microsoft.com/office/2006/metadata/properties"/>
    <ds:schemaRef ds:uri="http://purl.org/dc/terms/"/>
    <ds:schemaRef ds:uri="http://purl.org/dc/elements/1.1/"/>
    <ds:schemaRef ds:uri="6fc35979-dbb1-4d4b-8727-6470e0646fe1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369e572-027a-44c0-8f11-2f588a2a1334"/>
  </ds:schemaRefs>
</ds:datastoreItem>
</file>

<file path=customXml/itemProps3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879</Words>
  <Application>Microsoft Office PowerPoint</Application>
  <PresentationFormat>Panorámica</PresentationFormat>
  <Paragraphs>126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Arial,Sans-Serif</vt:lpstr>
      <vt:lpstr>Avenir Next Demi Bold</vt:lpstr>
      <vt:lpstr>Calibri</vt:lpstr>
      <vt:lpstr>Consolas</vt:lpstr>
      <vt:lpstr>Noto Sans</vt:lpstr>
      <vt:lpstr>Segoe UI</vt:lpstr>
      <vt:lpstr>Verdana</vt:lpstr>
      <vt:lpstr>Tema de Office</vt:lpstr>
      <vt:lpstr>Introducción a R</vt:lpstr>
      <vt:lpstr>04.</vt:lpstr>
      <vt:lpstr>Rbase y Tidyverse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78</cp:revision>
  <dcterms:created xsi:type="dcterms:W3CDTF">2021-02-12T20:31:37Z</dcterms:created>
  <dcterms:modified xsi:type="dcterms:W3CDTF">2024-08-09T18:37:16Z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