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39" r:id="rId2"/>
  </p:sldMasterIdLst>
  <p:notesMasterIdLst>
    <p:notesMasterId r:id="rId15"/>
  </p:notesMasterIdLst>
  <p:sldIdLst>
    <p:sldId id="256" r:id="rId3"/>
    <p:sldId id="1200" r:id="rId4"/>
    <p:sldId id="1251" r:id="rId5"/>
    <p:sldId id="1221" r:id="rId6"/>
    <p:sldId id="1218" r:id="rId7"/>
    <p:sldId id="1226" r:id="rId8"/>
    <p:sldId id="1227" r:id="rId9"/>
    <p:sldId id="1228" r:id="rId10"/>
    <p:sldId id="1229" r:id="rId11"/>
    <p:sldId id="1225" r:id="rId12"/>
    <p:sldId id="1252" r:id="rId13"/>
    <p:sldId id="125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405AE-719D-00C2-9A21-C8C7D2AE65E7}" v="57" dt="2024-08-09T18:16:00.346"/>
    <p1510:client id="{944A36E2-768E-FE62-C696-9F11E205CA35}" v="55" dt="2024-08-08T22:05:20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2884-B1CA-4772-A9F6-DE2FAAC75D3C}" type="datetimeFigureOut">
              <a:t>09-08-2024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B04C-94EB-4578-B653-DC5A0675436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2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44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1" name="Imagen 1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4E53D3-8C4B-764B-BE93-F714A45A1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734CEEE-8653-E04B-9CDB-FEACBB6E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50487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21" name="Imagen 2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3" name="Imagen 1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54692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r="1283" b="79"/>
          <a:stretch/>
        </p:blipFill>
        <p:spPr>
          <a:xfrm>
            <a:off x="6018751" y="5969130"/>
            <a:ext cx="6173249" cy="31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44ED63-E331-C644-9F8F-8E9A48E11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6078EC-57DD-C24D-805C-20EBB641E0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174294EA-5490-054D-A312-B0FCB50D68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65969C-0062-564B-8329-5318EFA9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C3E054-EBC8-A843-8C6D-E02E8748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2B214-C334-6C4E-9997-F63D54AB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09-08-2024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4148" r:id="rId2"/>
    <p:sldLayoutId id="2147483780" r:id="rId3"/>
    <p:sldLayoutId id="2147484141" r:id="rId4"/>
    <p:sldLayoutId id="2147483882" r:id="rId5"/>
    <p:sldLayoutId id="2147484149" r:id="rId6"/>
    <p:sldLayoutId id="2147484150" r:id="rId7"/>
    <p:sldLayoutId id="2147484151" r:id="rId8"/>
    <p:sldLayoutId id="2147484152" r:id="rId9"/>
    <p:sldLayoutId id="2147483883" r:id="rId10"/>
    <p:sldLayoutId id="2147483819" r:id="rId11"/>
    <p:sldLayoutId id="2147484147" r:id="rId12"/>
    <p:sldLayoutId id="2147484142" r:id="rId13"/>
    <p:sldLayoutId id="2147484140" r:id="rId14"/>
    <p:sldLayoutId id="2147484153" r:id="rId15"/>
    <p:sldLayoutId id="2147483795" r:id="rId16"/>
    <p:sldLayoutId id="2147484146" r:id="rId17"/>
    <p:sldLayoutId id="2147483887" r:id="rId18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dv-r.had.co.nz/Introduction.html" TargetMode="External"/><Relationship Id="rId7" Type="http://schemas.openxmlformats.org/officeDocument/2006/relationships/hyperlink" Target="https://es.r4ds.hadley.nz/" TargetMode="External"/><Relationship Id="rId2" Type="http://schemas.openxmlformats.org/officeDocument/2006/relationships/hyperlink" Target="https://r4ds.had.co.nz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github.com/yihui/xaringan" TargetMode="External"/><Relationship Id="rId5" Type="http://schemas.openxmlformats.org/officeDocument/2006/relationships/hyperlink" Target="https://datacarpentry.org/R-genomics/01-intro-to-R.html#functions" TargetMode="External"/><Relationship Id="rId4" Type="http://schemas.openxmlformats.org/officeDocument/2006/relationships/hyperlink" Target="http://stat545.com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es.ine.cl/documentos/default-source/region-xvi/estadisticas-r16/1.-boletines-informativos/emat/2020/bolet%c3%adn-emat-%c3%b1uble_junio_2020.pdf?sfvrsn=d3efa129_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ne.cl/docs/default-source/documentos-de-trabajo/c%C3%A1lculo-de-medidas-de-precisi%C3%B3n-para-medianas-de-ingreso-y-gasto-de-la-v.pdf?sfvrsn=e5b6a7b3_2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ne.cl/docs/default-source/documentos-de-trabajo/190320-documento-reclasificacion-de-la-no-respuesta-viii-epf.pdf?sfvrsn=e680d877_2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ine.cl/docs/default-source/documentos-de-trabajo/190320-documento-imputacion-viii-epf.pdf?sfvrsn=668a66c0_2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¿Qué es R y para qué sirve?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s-ES" dirty="0">
                <a:latin typeface="Verdana"/>
                <a:ea typeface="Verdana"/>
              </a:rPr>
              <a:t>Curso: R básico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9220F0-D2EC-1E03-37DC-F727D710BB1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ES" dirty="0">
                <a:latin typeface="Verdana"/>
                <a:ea typeface="Verdana"/>
              </a:rPr>
              <a:t>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17568D-94DC-7810-1B45-A8B8B35B013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290985" y="1569805"/>
            <a:ext cx="9610594" cy="172301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ES" sz="1800">
                <a:latin typeface="Verdana"/>
                <a:ea typeface="Verdana"/>
              </a:rPr>
              <a:t>Nada de esto sería posible sin:</a:t>
            </a:r>
          </a:p>
          <a:p>
            <a:pPr marL="285750" indent="-285750">
              <a:buFont typeface="Arial"/>
              <a:buChar char="•"/>
            </a:pPr>
            <a:r>
              <a:rPr lang="es-ES" sz="1800" b="1">
                <a:latin typeface="Verdana"/>
                <a:ea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 for Data Science, de Hadley Wickham</a:t>
            </a:r>
            <a:endParaRPr lang="es-ES" sz="1800" b="1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s-ES" sz="1800" b="1">
                <a:latin typeface="Verdana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Advanced R, de Hadley Wickham</a:t>
            </a:r>
            <a:endParaRPr lang="es-ES" sz="1800" b="1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s-ES" sz="1800" b="1"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Data wrangling, exploration, and analysis with R, de Jenny Bryan</a:t>
            </a:r>
            <a:endParaRPr lang="es-ES" sz="1800" b="1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s-ES" sz="1800" b="1">
                <a:latin typeface="Verdana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Introduction to R, de Data Carpentry</a:t>
            </a:r>
            <a:endParaRPr lang="es-ES" sz="1800" b="1">
              <a:latin typeface="Verdana"/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s-ES" sz="1800" b="1">
                <a:latin typeface="Verdana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Xaringan: Presentation Ninja, de Yihui Xie</a:t>
            </a:r>
            <a:r>
              <a:rPr lang="es-ES" sz="1800">
                <a:latin typeface="Verdana"/>
                <a:ea typeface="Verdana"/>
              </a:rPr>
              <a:t>. Para generar esta presentación con la plantilla ninja ⚔</a:t>
            </a:r>
          </a:p>
          <a:p>
            <a:r>
              <a:rPr lang="es-ES" sz="1800">
                <a:latin typeface="Verdana"/>
                <a:ea typeface="Verdana"/>
              </a:rPr>
              <a:t>R </a:t>
            </a:r>
            <a:r>
              <a:rPr lang="es-ES" sz="1800" err="1">
                <a:latin typeface="Verdana"/>
                <a:ea typeface="Verdana"/>
              </a:rPr>
              <a:t>for</a:t>
            </a:r>
            <a:r>
              <a:rPr lang="es-ES" sz="1800">
                <a:latin typeface="Verdana"/>
                <a:ea typeface="Verdana"/>
              </a:rPr>
              <a:t> Data </a:t>
            </a:r>
            <a:r>
              <a:rPr lang="es-ES" sz="1800" err="1">
                <a:latin typeface="Verdana"/>
                <a:ea typeface="Verdana"/>
              </a:rPr>
              <a:t>Science</a:t>
            </a:r>
            <a:r>
              <a:rPr lang="es-ES" sz="1800">
                <a:latin typeface="Verdana"/>
                <a:ea typeface="Verdana"/>
              </a:rPr>
              <a:t> tiene una traducción al español realizada por la comunidad hispana de R:</a:t>
            </a:r>
          </a:p>
          <a:p>
            <a:pPr marL="285750" indent="-285750">
              <a:buFont typeface="Arial"/>
              <a:buChar char="•"/>
            </a:pPr>
            <a:r>
              <a:rPr lang="es-ES" sz="1800" b="1">
                <a:latin typeface="Verdana"/>
                <a:ea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 para ciencia de datos, de Hadley Wickham</a:t>
            </a:r>
            <a:endParaRPr lang="es-ES" sz="1800" b="1">
              <a:latin typeface="Verdana"/>
              <a:ea typeface="Verdana"/>
            </a:endParaRPr>
          </a:p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B75FC8-96ED-A956-0694-325EF5A68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/>
              <a:t>¿Qué es R y para qué sirve?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466EEA-D00F-3D2F-6E72-2D67281CFE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5C2308-47DB-7F81-CE04-E4FF996C7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241" y="670793"/>
            <a:ext cx="8818684" cy="70880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Referencias</a:t>
            </a:r>
            <a:endParaRPr lang="es-ES"/>
          </a:p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55092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9E1C407-4132-52A6-13CD-E678A6F8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¡Muchas gracias!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303568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3068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415514"/>
            <a:ext cx="6568898" cy="788363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CL" sz="3800">
                <a:latin typeface="Verdana"/>
                <a:ea typeface="Verdana"/>
              </a:rPr>
              <a:t>¿Qué es R y para qué sirve?</a:t>
            </a:r>
            <a:endParaRPr lang="es-ES" sz="3800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10796039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E52D59-8EED-72FF-B714-499EBFB16F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9987" y="2092908"/>
            <a:ext cx="6130685" cy="2669263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 b="1">
                <a:latin typeface="Verdana"/>
                <a:ea typeface="Verdana"/>
              </a:rPr>
              <a:t>R es un lenguaje de programación</a:t>
            </a:r>
            <a:r>
              <a:rPr lang="es-CL" sz="1800">
                <a:latin typeface="Verdana"/>
                <a:ea typeface="Verdana"/>
              </a:rPr>
              <a:t> creado por dos profesores de estadística de la Universidad de Auckland en 1993 (Robert Gentleman y Ross </a:t>
            </a:r>
            <a:r>
              <a:rPr lang="es-CL" sz="1800" err="1">
                <a:latin typeface="Verdana"/>
                <a:ea typeface="Verdana"/>
              </a:rPr>
              <a:t>Ihaka</a:t>
            </a:r>
            <a:r>
              <a:rPr lang="es-CL" sz="1800">
                <a:latin typeface="Verdana"/>
                <a:ea typeface="Verdana"/>
              </a:rPr>
              <a:t>).</a:t>
            </a:r>
            <a:endParaRPr lang="es-ES" sz="1800">
              <a:latin typeface="Verdana"/>
              <a:ea typeface="Verdana"/>
            </a:endParaRPr>
          </a:p>
          <a:p>
            <a:r>
              <a:rPr lang="es-CL" sz="1800">
                <a:latin typeface="Verdana"/>
                <a:ea typeface="Verdana"/>
              </a:rPr>
              <a:t>Posiblemente, las técnicas o metodologías más recientes tengan alguna aplicación en R. </a:t>
            </a:r>
            <a:endParaRPr lang="en-US" sz="1800">
              <a:latin typeface="Verdana"/>
              <a:ea typeface="Verdana"/>
            </a:endParaRPr>
          </a:p>
          <a:p>
            <a:r>
              <a:rPr lang="es-CL" sz="1800">
                <a:latin typeface="Verdana"/>
                <a:ea typeface="Verdana"/>
              </a:rPr>
              <a:t>Los investigadores muchas veces publican código en compañía de sus artículos.</a:t>
            </a:r>
            <a:endParaRPr lang="en-US" sz="1800">
              <a:latin typeface="Verdana"/>
              <a:ea typeface="Verdana"/>
            </a:endParaRPr>
          </a:p>
          <a:p>
            <a:r>
              <a:rPr lang="es-CL" sz="1800" b="1">
                <a:latin typeface="Verdana"/>
                <a:ea typeface="Verdana"/>
              </a:rPr>
              <a:t>R está hecho para el análisis de datos.</a:t>
            </a:r>
          </a:p>
          <a:p>
            <a:endParaRPr lang="es-CL" sz="1800" b="1">
              <a:latin typeface="Verdana"/>
              <a:ea typeface="Verdana"/>
            </a:endParaRPr>
          </a:p>
          <a:p>
            <a:pPr algn="ctr"/>
            <a:r>
              <a:rPr lang="es-CL" sz="1800" b="1">
                <a:latin typeface="Verdana"/>
                <a:ea typeface="Verdana"/>
              </a:rPr>
              <a:t>¡Es muy versátil! Hoy es utilizado para abordar problemas de distintas disciplinas.</a:t>
            </a:r>
            <a:endParaRPr lang="en-US" sz="1800">
              <a:latin typeface="Verdana"/>
              <a:ea typeface="Verdana"/>
            </a:endParaRPr>
          </a:p>
          <a:p>
            <a:endParaRPr lang="es-CL" sz="1800">
              <a:latin typeface="Verdana"/>
              <a:ea typeface="Verdana"/>
            </a:endParaRPr>
          </a:p>
          <a:p>
            <a:endParaRPr lang="es-CL" sz="1800">
              <a:latin typeface="Verdana"/>
              <a:ea typeface="Verdana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818BC72-4D2E-2EFE-48A8-8F24ADF3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35" y="722659"/>
            <a:ext cx="8316031" cy="846497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¿Qué es R y por qué usarlo?</a:t>
            </a:r>
            <a:endParaRPr lang="es-ES" b="0">
              <a:latin typeface="Verdana"/>
              <a:ea typeface="Verdana"/>
            </a:endParaRPr>
          </a:p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2CF6FF-F066-1B47-9986-154E2EAA6423}"/>
              </a:ext>
            </a:extLst>
          </p:cNvPr>
          <p:cNvSpPr txBox="1"/>
          <p:nvPr/>
        </p:nvSpPr>
        <p:spPr>
          <a:xfrm>
            <a:off x="8487771" y="2420961"/>
            <a:ext cx="2918676" cy="2031325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b="1">
                <a:solidFill>
                  <a:schemeClr val="bg1"/>
                </a:solidFill>
                <a:latin typeface="Verdana"/>
                <a:ea typeface="Verdana"/>
              </a:rPr>
              <a:t>Es gratis, su código es abierto y se encuentra disponible en la mayoría de las plataformas (Windows, Mac OS, Linux).</a:t>
            </a:r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3952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E228B75-5B5B-23EA-5079-39C71E9D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843" y="953728"/>
            <a:ext cx="9625718" cy="536935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¿Qué cosas podemos hacer en R?</a:t>
            </a:r>
            <a:endParaRPr lang="es-ES" b="0">
              <a:latin typeface="Verdana"/>
              <a:ea typeface="Verdana"/>
            </a:endParaRPr>
          </a:p>
          <a:p>
            <a:endParaRPr lang="es-ES"/>
          </a:p>
        </p:txBody>
      </p:sp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009C9F84-2DBC-E282-3CA0-F23A1830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453" y="2111382"/>
            <a:ext cx="47625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3863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¿Qué es R y para qué sirve?</a:t>
            </a:r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20498A-CA79-5BAA-FA27-3EA7D14DE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08" y="352341"/>
            <a:ext cx="5275385" cy="558338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62C882-46AD-1AAE-F14F-7F80D43BD0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01.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36816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¿Qué es R y para qué sirve?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  <a:endParaRPr lang="es-CL"/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CF3EC20E-18AA-78E7-0F8D-E07B937AE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2062" y="1300144"/>
            <a:ext cx="3464892" cy="1797379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CL">
                <a:latin typeface="Verdana"/>
                <a:ea typeface="Verdana"/>
              </a:rPr>
              <a:t>Boletines en Direcciones Regionales</a:t>
            </a:r>
            <a:endParaRPr lang="es-ES"/>
          </a:p>
          <a:p>
            <a:endParaRPr lang="es-CL"/>
          </a:p>
        </p:txBody>
      </p:sp>
      <p:pic>
        <p:nvPicPr>
          <p:cNvPr id="6" name="Imagen 5" descr="Interfaz de usuario gráfica, Texto, Aplicación, Word, Correo electrónico&#10;&#10;Descripción generada automáticamente">
            <a:extLst>
              <a:ext uri="{FF2B5EF4-FFF2-40B4-BE49-F238E27FC236}">
                <a16:creationId xmlns:a16="http://schemas.microsoft.com/office/drawing/2014/main" id="{E9095B55-E80F-390C-09D1-82787098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13" y="699619"/>
            <a:ext cx="4886827" cy="4806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E03B8E-AF33-64E3-2505-13F74F728C64}"/>
              </a:ext>
            </a:extLst>
          </p:cNvPr>
          <p:cNvSpPr txBox="1"/>
          <p:nvPr/>
        </p:nvSpPr>
        <p:spPr>
          <a:xfrm>
            <a:off x="1117849" y="3614857"/>
            <a:ext cx="38549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Verdana"/>
                <a:cs typeface="Times New Roman"/>
                <a:hlinkClick r:id="rId3"/>
              </a:rPr>
              <a:t>Boletín Encuesta Mensual de Alojamiento Turístico (EMAT) de la Dirección Regional de Ñuble</a:t>
            </a:r>
            <a:endParaRPr lang="es-ES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2078483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¿Qué es R y para qué sirve?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CF3EC20E-18AA-78E7-0F8D-E07B937AE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8833" y="1134022"/>
            <a:ext cx="5618093" cy="2490904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s-CL">
                <a:latin typeface="Verdana"/>
                <a:ea typeface="Verdana"/>
              </a:rPr>
              <a:t>Documentos metodológicos Encuesta de Presupuestos Familiares (EPF):</a:t>
            </a:r>
            <a:endParaRPr lang="es-ES"/>
          </a:p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E03B8E-AF33-64E3-2505-13F74F728C64}"/>
              </a:ext>
            </a:extLst>
          </p:cNvPr>
          <p:cNvSpPr txBox="1"/>
          <p:nvPr/>
        </p:nvSpPr>
        <p:spPr>
          <a:xfrm>
            <a:off x="6350374" y="4143033"/>
            <a:ext cx="38549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Cálculo de medidas de precisión para medianas de ingreso y gasto de la VIII EPF</a:t>
            </a:r>
          </a:p>
          <a:p>
            <a:endParaRPr lang="es-ES">
              <a:latin typeface="Verdana"/>
              <a:ea typeface="Verdana"/>
              <a:cs typeface="Times New Roman"/>
            </a:endParaRP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7494277-ECF6-C99B-FE3E-1708BF79E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98" y="1375169"/>
            <a:ext cx="4458930" cy="41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606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¿Qué es R y para qué sirve?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CF3EC20E-18AA-78E7-0F8D-E07B937AE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4980" y="985580"/>
            <a:ext cx="4519626" cy="2847163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s-CL">
                <a:latin typeface="Verdana"/>
                <a:ea typeface="Verdana"/>
              </a:rPr>
              <a:t>Documentos metodológicos Encuesta de Presupuestos Familiares (EPF):</a:t>
            </a:r>
            <a:endParaRPr lang="es-ES"/>
          </a:p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E03B8E-AF33-64E3-2505-13F74F728C64}"/>
              </a:ext>
            </a:extLst>
          </p:cNvPr>
          <p:cNvSpPr txBox="1"/>
          <p:nvPr/>
        </p:nvSpPr>
        <p:spPr>
          <a:xfrm>
            <a:off x="6664747" y="4118649"/>
            <a:ext cx="38549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122361"/>
                </a:solidFill>
                <a:latin typeface="Verdana"/>
                <a:ea typeface="+mn-lt"/>
                <a:cs typeface="+mn-lt"/>
                <a:hlinkClick r:id="rId2"/>
              </a:rPr>
              <a:t>Reclasificación de la no respuesta: distinción entre la no respuesta al ítem y la no respuesta a la unidad</a:t>
            </a:r>
            <a:endParaRPr lang="es-ES">
              <a:latin typeface="Verdana"/>
              <a:ea typeface="+mn-lt"/>
              <a:cs typeface="+mn-lt"/>
              <a:hlinkClick r:id="rId2"/>
            </a:endParaRPr>
          </a:p>
        </p:txBody>
      </p:sp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47DBE2E-424A-D3EC-0952-55858E2C4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26" y="1159388"/>
            <a:ext cx="4417041" cy="41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43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¿Qué es R y para qué sirve?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CF3EC20E-18AA-78E7-0F8D-E07B937AE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105" y="1151439"/>
            <a:ext cx="5222249" cy="2471111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s-CL">
                <a:latin typeface="Verdana"/>
                <a:ea typeface="Verdana"/>
              </a:rPr>
              <a:t>Documentos metodológicos Encuesta de Presupuestos Familiares (EPF):</a:t>
            </a:r>
            <a:endParaRPr lang="es-ES"/>
          </a:p>
          <a:p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E03B8E-AF33-64E3-2505-13F74F728C64}"/>
              </a:ext>
            </a:extLst>
          </p:cNvPr>
          <p:cNvSpPr txBox="1"/>
          <p:nvPr/>
        </p:nvSpPr>
        <p:spPr>
          <a:xfrm>
            <a:off x="6416702" y="3992993"/>
            <a:ext cx="38549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122361"/>
                </a:solidFill>
                <a:latin typeface="Verdan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Métodos de Imputación VIII EPF: Gastos diarios e ingresos de la actividad laboral y jubilaciones</a:t>
            </a:r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C54F2DB-B406-6D8E-7BE1-3BA0E9C2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0" y="1147146"/>
            <a:ext cx="4359686" cy="41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45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Panorámica</PresentationFormat>
  <Paragraphs>45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Avenir Next Demi Bold</vt:lpstr>
      <vt:lpstr>Calibri</vt:lpstr>
      <vt:lpstr>Times New Roman</vt:lpstr>
      <vt:lpstr>Verdana</vt:lpstr>
      <vt:lpstr>Tema de Office</vt:lpstr>
      <vt:lpstr>Tema de Office</vt:lpstr>
      <vt:lpstr>¿Qué es R y para qué sirve?</vt:lpstr>
      <vt:lpstr>01.</vt:lpstr>
      <vt:lpstr>¿Qué es R y por qué usarlo? </vt:lpstr>
      <vt:lpstr>¿Qué cosas podemos hacer en R?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Alberto Carlos Farias Aguilera</cp:lastModifiedBy>
  <cp:revision>34</cp:revision>
  <dcterms:created xsi:type="dcterms:W3CDTF">2012-07-30T22:48:03Z</dcterms:created>
  <dcterms:modified xsi:type="dcterms:W3CDTF">2024-08-09T18:21:58Z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