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22"/>
  </p:notesMasterIdLst>
  <p:handoutMasterIdLst>
    <p:handoutMasterId r:id="rId23"/>
  </p:handoutMasterIdLst>
  <p:sldIdLst>
    <p:sldId id="1218" r:id="rId5"/>
    <p:sldId id="3441" r:id="rId6"/>
    <p:sldId id="3547" r:id="rId7"/>
    <p:sldId id="3537" r:id="rId8"/>
    <p:sldId id="3479" r:id="rId9"/>
    <p:sldId id="3482" r:id="rId10"/>
    <p:sldId id="3496" r:id="rId11"/>
    <p:sldId id="3497" r:id="rId12"/>
    <p:sldId id="3539" r:id="rId13"/>
    <p:sldId id="3538" r:id="rId14"/>
    <p:sldId id="3524" r:id="rId15"/>
    <p:sldId id="3545" r:id="rId16"/>
    <p:sldId id="3546" r:id="rId17"/>
    <p:sldId id="3544" r:id="rId18"/>
    <p:sldId id="3463" r:id="rId19"/>
    <p:sldId id="1217" r:id="rId20"/>
    <p:sldId id="1194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61A11D-84A2-216B-B70F-4356C9832F85}" name="Susana Andrea Fuenzalida Maldonado" initials="SM" userId="S::safuenzalidam@ine.gob.cl::872a9081-2a29-4b88-b35a-bed93a47cb1f" providerId="AD"/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4E6147A6-85B7-6141-820D-8B18FED02775}" name="Felipe Alonso Seiltgens Hachim" initials="FH" userId="S::faseiltgensh@ine.gob.cl::1b257bd2-7bd8-42e3-ac4d-aee0bca05170" providerId="AD"/>
  <p188:author id="{39440EA7-7EFC-9C50-A6FC-E55DAF6F3B30}" name="Moises David Hazan Meyohas" initials="MDHM" userId="S::mdhazanm@ine.gob.cl::5d5b3851-8a5e-4f5d-8401-5dce42f168fd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0D3317EE-51C7-39DB-281C-5B182451C5F2}" name="Martin Sebastian Silva Garrido" initials="MG" userId="S::mssilvag@ine.gob.cl::5f63eb08-d18d-4319-a8cd-28a955dc80eb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4D"/>
    <a:srgbClr val="000208"/>
    <a:srgbClr val="663C77"/>
    <a:srgbClr val="2C427E"/>
    <a:srgbClr val="1E3C7D"/>
    <a:srgbClr val="E3771E"/>
    <a:srgbClr val="EB7D1D"/>
    <a:srgbClr val="EF7F1C"/>
    <a:srgbClr val="EF9E08"/>
    <a:srgbClr val="F29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01A878-CC34-23EE-F53A-7F3490D0D470}" v="12" dt="2024-06-13T15:59:46.676"/>
    <p1510:client id="{4B568780-0D02-0459-5CB4-2E073ED3C86F}" v="241" dt="2024-06-12T14:35:42.239"/>
    <p1510:client id="{6668A5A0-92D1-1CC4-A848-38200EF754F8}" v="989" dt="2024-06-12T20:29:32.113"/>
    <p1510:client id="{7D2AEF4F-5371-91A4-D242-5685B12481E9}" v="20" dt="2024-06-12T21:24:48.360"/>
    <p1510:client id="{A7197BB8-0406-3051-EEB0-C0C6635E520D}" v="604" dt="2024-06-12T22:18:21.271"/>
    <p1510:client id="{E99A96D5-BCA3-DBFA-A182-DDB1886CA1F9}" v="4" dt="2024-06-12T20:05:19.004"/>
    <p1510:client id="{EBED5EDD-421B-D3E0-6D70-50D6F43A49CC}" v="37" dt="2024-06-13T15:16:14.582"/>
    <p1510:client id="{FD722C70-40FA-8484-A918-CD89F460F258}" v="42" dt="2024-06-12T18:50:28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13-06-2024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13-06-2024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D36830D3-42B6-6C42-A363-F19331673A27}"/>
              </a:ext>
            </a:extLst>
          </p:cNvPr>
          <p:cNvSpPr txBox="1"/>
          <p:nvPr userDrawn="1"/>
        </p:nvSpPr>
        <p:spPr>
          <a:xfrm>
            <a:off x="0" y="5442857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www.censo2024.cl</a:t>
            </a:r>
          </a:p>
        </p:txBody>
      </p: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01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88B3834E-F8AE-2441-9B7B-0BD82D1D693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0" y="78090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29209624-EFA7-214F-BBAE-4EFEA8D192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5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15" name="Marcador de texto 51">
            <a:extLst>
              <a:ext uri="{FF2B5EF4-FFF2-40B4-BE49-F238E27FC236}">
                <a16:creationId xmlns:a16="http://schemas.microsoft.com/office/drawing/2014/main" id="{B1D13051-891D-8746-9987-165317016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F8CF6BF5-6F47-064F-A81E-DFF8EEE590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3288" y="2519374"/>
            <a:ext cx="10846843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D76A03D5-289B-FA43-AAF0-F8A03F7D932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93288" y="4585298"/>
            <a:ext cx="10836212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3103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ÁGINA BLANC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7C3C6B23-0728-114F-ABE4-D4D635C99F8D}"/>
              </a:ext>
            </a:extLst>
          </p:cNvPr>
          <p:cNvGrpSpPr/>
          <p:nvPr userDrawn="1"/>
        </p:nvGrpSpPr>
        <p:grpSpPr>
          <a:xfrm>
            <a:off x="10297536" y="6223539"/>
            <a:ext cx="1440334" cy="431844"/>
            <a:chOff x="10557183" y="6257405"/>
            <a:chExt cx="1440334" cy="431844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F834D35-30C4-4A4A-BB8F-EBF12B0464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557183" y="6312622"/>
              <a:ext cx="370251" cy="353767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ADC2AEC-D2D3-8948-9D84-2A9FC5C1431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98" t="31937" r="23230" b="35994"/>
            <a:stretch/>
          </p:blipFill>
          <p:spPr>
            <a:xfrm>
              <a:off x="11055234" y="6257405"/>
              <a:ext cx="942283" cy="431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3452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13-06-2024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41" r:id="rId3"/>
    <p:sldLayoutId id="2147483882" r:id="rId4"/>
    <p:sldLayoutId id="2147483883" r:id="rId5"/>
    <p:sldLayoutId id="2147483819" r:id="rId6"/>
    <p:sldLayoutId id="2147484142" r:id="rId7"/>
    <p:sldLayoutId id="2147484140" r:id="rId8"/>
    <p:sldLayoutId id="2147483795" r:id="rId9"/>
    <p:sldLayoutId id="2147484146" r:id="rId10"/>
    <p:sldLayoutId id="2147483887" r:id="rId11"/>
    <p:sldLayoutId id="2147484147" r:id="rId12"/>
    <p:sldLayoutId id="2147484148" r:id="rId13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Relationship Id="rId9" Type="http://schemas.openxmlformats.org/officeDocument/2006/relationships/image" Target="../media/image6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sv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7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87567-0EA6-234D-849B-10C4B2CA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157" y="2160406"/>
            <a:ext cx="7777262" cy="1718922"/>
          </a:xfrm>
        </p:spPr>
        <p:txBody>
          <a:bodyPr/>
          <a:lstStyle/>
          <a:p>
            <a:r>
              <a:rPr lang="es-CL" sz="5400">
                <a:latin typeface="Verdana"/>
                <a:ea typeface="Verdana"/>
              </a:rPr>
              <a:t>Estrategia Equipo Masivo</a:t>
            </a:r>
            <a:endParaRPr lang="es-CL" sz="540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0D1188-B35E-C086-626A-4E2DC90ED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6286" y="4188750"/>
            <a:ext cx="7777262" cy="483181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s-ES">
                <a:latin typeface="Verdana"/>
                <a:ea typeface="Verdana"/>
              </a:rPr>
              <a:t>Censo de Población y Vivienda 2024</a:t>
            </a:r>
          </a:p>
        </p:txBody>
      </p:sp>
    </p:spTree>
    <p:extLst>
      <p:ext uri="{BB962C8B-B14F-4D97-AF65-F5344CB8AC3E}">
        <p14:creationId xmlns:p14="http://schemas.microsoft.com/office/powerpoint/2010/main" val="99650563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892629" y="648761"/>
            <a:ext cx="10759759" cy="66969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MX" sz="2800">
                <a:latin typeface="Verdana"/>
                <a:ea typeface="Verdana"/>
              </a:rPr>
              <a:t>Ejemplos de lugares: 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solidFill>
                  <a:srgbClr val="122361"/>
                </a:solidFill>
                <a:latin typeface="Verdana"/>
                <a:ea typeface="Verdana"/>
              </a:rPr>
              <a:t>Lugares donde implementar el Operativo Equipo Masivo</a:t>
            </a:r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03.</a:t>
            </a:r>
            <a:endParaRPr lang="es-CL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892E7D47-7C8C-F5B1-CA4F-B79541DDDFAB}"/>
              </a:ext>
            </a:extLst>
          </p:cNvPr>
          <p:cNvSpPr txBox="1"/>
          <p:nvPr/>
        </p:nvSpPr>
        <p:spPr>
          <a:xfrm>
            <a:off x="2442485" y="1929586"/>
            <a:ext cx="333693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 sz="2000">
                <a:latin typeface="Verdana Pro"/>
                <a:ea typeface="League Spartan" charset="0"/>
                <a:cs typeface="Poppins"/>
              </a:rPr>
              <a:t>Metros, terminales de buses y aeropuerto. </a:t>
            </a:r>
            <a:endParaRPr lang="es-ES_tradnl" b="1">
              <a:latin typeface="Verdana Pro"/>
              <a:ea typeface="League Spartan" charset="0"/>
              <a:cs typeface="Poppins"/>
            </a:endParaRP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id="{2FF1BCD2-9D9C-528E-9F99-578DBEEB418D}"/>
              </a:ext>
            </a:extLst>
          </p:cNvPr>
          <p:cNvSpPr txBox="1"/>
          <p:nvPr/>
        </p:nvSpPr>
        <p:spPr>
          <a:xfrm>
            <a:off x="2435450" y="3639995"/>
            <a:ext cx="347946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 sz="2000">
                <a:latin typeface="Verdana Pro"/>
                <a:ea typeface="League Spartan" charset="0"/>
                <a:cs typeface="Poppins"/>
              </a:rPr>
              <a:t>Eventos y conciertos </a:t>
            </a:r>
            <a:endParaRPr lang="es-ES_tradnl" sz="2000">
              <a:latin typeface="Verdana Pro" panose="020B060403050404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2177235-9D55-3BD4-E0AA-DA5D8D6A8EEE}"/>
              </a:ext>
            </a:extLst>
          </p:cNvPr>
          <p:cNvSpPr>
            <a:spLocks noChangeAspect="1"/>
          </p:cNvSpPr>
          <p:nvPr/>
        </p:nvSpPr>
        <p:spPr>
          <a:xfrm>
            <a:off x="876286" y="3240411"/>
            <a:ext cx="1179852" cy="11610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0A19F36-5367-D446-9104-877512A5B6D6}"/>
              </a:ext>
            </a:extLst>
          </p:cNvPr>
          <p:cNvSpPr>
            <a:spLocks noChangeAspect="1"/>
          </p:cNvSpPr>
          <p:nvPr/>
        </p:nvSpPr>
        <p:spPr>
          <a:xfrm>
            <a:off x="886755" y="1723008"/>
            <a:ext cx="1176556" cy="1167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pic>
        <p:nvPicPr>
          <p:cNvPr id="4" name="Gráfico 3" descr="Tren con relleno sólido">
            <a:extLst>
              <a:ext uri="{FF2B5EF4-FFF2-40B4-BE49-F238E27FC236}">
                <a16:creationId xmlns:a16="http://schemas.microsoft.com/office/drawing/2014/main" id="{9020D602-1622-AADC-FC2A-A8734482B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356" y="1824096"/>
            <a:ext cx="914400" cy="914400"/>
          </a:xfrm>
          <a:prstGeom prst="rect">
            <a:avLst/>
          </a:prstGeom>
        </p:spPr>
      </p:pic>
      <p:pic>
        <p:nvPicPr>
          <p:cNvPr id="8" name="Gráfico 7" descr="Bailando contorno">
            <a:extLst>
              <a:ext uri="{FF2B5EF4-FFF2-40B4-BE49-F238E27FC236}">
                <a16:creationId xmlns:a16="http://schemas.microsoft.com/office/drawing/2014/main" id="{AE4DC680-ABF7-78E6-2E0D-A17644730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949" y="3348097"/>
            <a:ext cx="914400" cy="9144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70E2BAE-DF19-5056-812A-24F506973E83}"/>
              </a:ext>
            </a:extLst>
          </p:cNvPr>
          <p:cNvSpPr>
            <a:spLocks noChangeAspect="1"/>
          </p:cNvSpPr>
          <p:nvPr/>
        </p:nvSpPr>
        <p:spPr>
          <a:xfrm>
            <a:off x="888284" y="4745249"/>
            <a:ext cx="1198667" cy="11610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id="{EE02D93E-63A6-9302-E233-EF21234D6088}"/>
              </a:ext>
            </a:extLst>
          </p:cNvPr>
          <p:cNvSpPr txBox="1"/>
          <p:nvPr/>
        </p:nvSpPr>
        <p:spPr>
          <a:xfrm>
            <a:off x="2426042" y="5126365"/>
            <a:ext cx="287739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 sz="2000">
                <a:latin typeface="Verdana Pro"/>
                <a:ea typeface="League Spartan" charset="0"/>
                <a:cs typeface="Poppins"/>
              </a:rPr>
              <a:t> Ferias libres</a:t>
            </a:r>
            <a:endParaRPr lang="es-ES_tradnl" sz="2000">
              <a:latin typeface="Verdana Pro" panose="020B060403050404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32301094-B96D-5793-7095-B1569C550DE6}"/>
              </a:ext>
            </a:extLst>
          </p:cNvPr>
          <p:cNvSpPr txBox="1"/>
          <p:nvPr/>
        </p:nvSpPr>
        <p:spPr>
          <a:xfrm>
            <a:off x="7212040" y="2083474"/>
            <a:ext cx="333693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 sz="2000">
                <a:latin typeface="Verdana Pro"/>
                <a:ea typeface="League Spartan" charset="0"/>
                <a:cs typeface="Poppins"/>
              </a:rPr>
              <a:t>Centros Comerciales 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651224A-0CCD-B67F-0758-1023D923C20D}"/>
              </a:ext>
            </a:extLst>
          </p:cNvPr>
          <p:cNvSpPr>
            <a:spLocks noChangeAspect="1"/>
          </p:cNvSpPr>
          <p:nvPr/>
        </p:nvSpPr>
        <p:spPr>
          <a:xfrm>
            <a:off x="5703347" y="1713601"/>
            <a:ext cx="1129519" cy="1167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pic>
        <p:nvPicPr>
          <p:cNvPr id="27" name="Gráfico 26" descr="Quiosco con relleno sólido">
            <a:extLst>
              <a:ext uri="{FF2B5EF4-FFF2-40B4-BE49-F238E27FC236}">
                <a16:creationId xmlns:a16="http://schemas.microsoft.com/office/drawing/2014/main" id="{E21704E6-A3B6-8D01-0BB5-BB58E4B3B4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0949" y="4872097"/>
            <a:ext cx="914400" cy="914400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4BFA97C8-F776-C963-3BF6-BA99E6868C2F}"/>
              </a:ext>
            </a:extLst>
          </p:cNvPr>
          <p:cNvSpPr>
            <a:spLocks noChangeAspect="1"/>
          </p:cNvSpPr>
          <p:nvPr/>
        </p:nvSpPr>
        <p:spPr>
          <a:xfrm>
            <a:off x="5703347" y="3256416"/>
            <a:ext cx="1129519" cy="116714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pic>
        <p:nvPicPr>
          <p:cNvPr id="36" name="Gráfico 35" descr="Carro de la compra con relleno sólido">
            <a:extLst>
              <a:ext uri="{FF2B5EF4-FFF2-40B4-BE49-F238E27FC236}">
                <a16:creationId xmlns:a16="http://schemas.microsoft.com/office/drawing/2014/main" id="{0BC219C2-7717-998B-41D3-F3657F86D8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26948" y="3348096"/>
            <a:ext cx="914400" cy="914400"/>
          </a:xfrm>
          <a:prstGeom prst="rect">
            <a:avLst/>
          </a:prstGeom>
        </p:spPr>
      </p:pic>
      <p:sp>
        <p:nvSpPr>
          <p:cNvPr id="37" name="TextBox 11">
            <a:extLst>
              <a:ext uri="{FF2B5EF4-FFF2-40B4-BE49-F238E27FC236}">
                <a16:creationId xmlns:a16="http://schemas.microsoft.com/office/drawing/2014/main" id="{3DE0644B-601F-EDA4-8793-E11D5A99C8ED}"/>
              </a:ext>
            </a:extLst>
          </p:cNvPr>
          <p:cNvSpPr txBox="1"/>
          <p:nvPr/>
        </p:nvSpPr>
        <p:spPr>
          <a:xfrm>
            <a:off x="7230855" y="4986993"/>
            <a:ext cx="333693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 sz="2000">
                <a:latin typeface="Verdana Pro"/>
                <a:ea typeface="League Spartan" charset="0"/>
                <a:cs typeface="Poppins"/>
              </a:rPr>
              <a:t>Centros de Salud y </a:t>
            </a:r>
            <a:r>
              <a:rPr lang="es-ES_tradnl" sz="2000" err="1">
                <a:latin typeface="Verdana Pro"/>
                <a:ea typeface="League Spartan" charset="0"/>
                <a:cs typeface="Poppins"/>
              </a:rPr>
              <a:t>vacunatorios</a:t>
            </a:r>
            <a:r>
              <a:rPr lang="es-ES_tradnl" sz="2000">
                <a:latin typeface="Verdana Pro"/>
                <a:ea typeface="League Spartan" charset="0"/>
                <a:cs typeface="Poppins"/>
              </a:rPr>
              <a:t>. </a:t>
            </a:r>
            <a:endParaRPr lang="es-ES_tradnl" b="1">
              <a:latin typeface="Verdana Pro"/>
              <a:ea typeface="League Spartan" charset="0"/>
              <a:cs typeface="Poppins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0AE02BF-D31F-5499-2A2E-8561D08E70B3}"/>
              </a:ext>
            </a:extLst>
          </p:cNvPr>
          <p:cNvSpPr>
            <a:spLocks noChangeAspect="1"/>
          </p:cNvSpPr>
          <p:nvPr/>
        </p:nvSpPr>
        <p:spPr>
          <a:xfrm>
            <a:off x="5722162" y="4771008"/>
            <a:ext cx="1129519" cy="1167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pic>
        <p:nvPicPr>
          <p:cNvPr id="40" name="Gráfico 39" descr="Médico con relleno sólido">
            <a:extLst>
              <a:ext uri="{FF2B5EF4-FFF2-40B4-BE49-F238E27FC236}">
                <a16:creationId xmlns:a16="http://schemas.microsoft.com/office/drawing/2014/main" id="{4B807F50-5243-E7EE-694B-40CED96C96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26948" y="4890911"/>
            <a:ext cx="914400" cy="914400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43B77A98-C159-DF16-BCFB-190DA8AEB39E}"/>
              </a:ext>
            </a:extLst>
          </p:cNvPr>
          <p:cNvSpPr txBox="1"/>
          <p:nvPr/>
        </p:nvSpPr>
        <p:spPr>
          <a:xfrm>
            <a:off x="7226770" y="364254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Verdana Pro"/>
              </a:rPr>
              <a:t>Supermercados </a:t>
            </a:r>
            <a:endParaRPr lang="es-ES"/>
          </a:p>
        </p:txBody>
      </p:sp>
      <p:pic>
        <p:nvPicPr>
          <p:cNvPr id="42" name="Gráfico 41" descr="Bolsa para la compra con relleno sólido">
            <a:extLst>
              <a:ext uri="{FF2B5EF4-FFF2-40B4-BE49-F238E27FC236}">
                <a16:creationId xmlns:a16="http://schemas.microsoft.com/office/drawing/2014/main" id="{1155637B-65BA-F532-3983-C415410D46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70503" y="1824096"/>
            <a:ext cx="914400" cy="914400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4A486510-19DB-E9AD-3366-4ADC18E5226F}"/>
              </a:ext>
            </a:extLst>
          </p:cNvPr>
          <p:cNvSpPr txBox="1"/>
          <p:nvPr/>
        </p:nvSpPr>
        <p:spPr>
          <a:xfrm>
            <a:off x="7235513" y="6116131"/>
            <a:ext cx="233052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 sz="2000" b="1">
                <a:latin typeface="Verdana Pro"/>
                <a:ea typeface="League Spartan" charset="0"/>
                <a:cs typeface="Poppins"/>
              </a:rPr>
              <a:t>Entre otros...</a:t>
            </a:r>
          </a:p>
        </p:txBody>
      </p:sp>
    </p:spTree>
    <p:extLst>
      <p:ext uri="{BB962C8B-B14F-4D97-AF65-F5344CB8AC3E}">
        <p14:creationId xmlns:p14="http://schemas.microsoft.com/office/powerpoint/2010/main" val="118012364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141261" y="1182250"/>
            <a:ext cx="10218021" cy="669698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s-MX">
                <a:solidFill>
                  <a:srgbClr val="122361"/>
                </a:solidFill>
                <a:latin typeface="Verdana"/>
                <a:ea typeface="Verdana"/>
              </a:rPr>
              <a:t>Consideraciones: </a:t>
            </a:r>
            <a:endParaRPr lang="es-MX">
              <a:latin typeface="Verdana"/>
              <a:ea typeface="Verdana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Lugares donde implementar el Operativo Equipo Masivo</a:t>
            </a:r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03.</a:t>
            </a:r>
            <a:endParaRPr lang="es-CL"/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A7526D4A-3DFF-E749-6BE0-64A98817BF17}"/>
              </a:ext>
            </a:extLst>
          </p:cNvPr>
          <p:cNvSpPr txBox="1"/>
          <p:nvPr/>
        </p:nvSpPr>
        <p:spPr>
          <a:xfrm>
            <a:off x="1139029" y="2212242"/>
            <a:ext cx="567238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s-ES_tradnl" sz="2400">
              <a:latin typeface="Verdana Pro"/>
              <a:ea typeface="Calibri" panose="020F0502020204030204"/>
              <a:cs typeface="Poppins"/>
            </a:endParaRPr>
          </a:p>
          <a:p>
            <a:pPr>
              <a:lnSpc>
                <a:spcPct val="150000"/>
              </a:lnSpc>
            </a:pPr>
            <a:r>
              <a:rPr lang="es-ES_tradnl" sz="2400" dirty="0">
                <a:latin typeface="Verdana"/>
                <a:ea typeface="+mn-lt"/>
                <a:cs typeface="+mn-lt"/>
              </a:rPr>
              <a:t>Las personas</a:t>
            </a:r>
            <a:r>
              <a:rPr lang="es-ES_tradnl" sz="2400" dirty="0">
                <a:solidFill>
                  <a:srgbClr val="122361"/>
                </a:solidFill>
                <a:latin typeface="Verdana"/>
                <a:ea typeface="+mn-lt"/>
                <a:cs typeface="+mn-lt"/>
              </a:rPr>
              <a:t> que formen parte del Operativo Equipo Masivo </a:t>
            </a:r>
            <a:r>
              <a:rPr lang="es-ES_tradnl" sz="2400" dirty="0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deben vestir la indumentaria censal completa </a:t>
            </a:r>
            <a:r>
              <a:rPr lang="es-ES_tradnl" sz="2400" dirty="0">
                <a:solidFill>
                  <a:srgbClr val="122361"/>
                </a:solidFill>
                <a:latin typeface="Verdana"/>
                <a:ea typeface="+mn-lt"/>
                <a:cs typeface="+mn-lt"/>
              </a:rPr>
              <a:t>y</a:t>
            </a:r>
            <a:r>
              <a:rPr lang="es-ES_tradnl" sz="2400" dirty="0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 credencial a la vista.</a:t>
            </a:r>
            <a:endParaRPr lang="es-ES_tradnl" sz="2400" dirty="0">
              <a:solidFill>
                <a:schemeClr val="accent6"/>
              </a:solidFill>
              <a:latin typeface="Verdana"/>
              <a:ea typeface="Calibri" panose="020F0502020204030204"/>
              <a:cs typeface="Calibri"/>
            </a:endParaRPr>
          </a:p>
          <a:p>
            <a:endParaRPr lang="es-ES_tradnl" sz="2400">
              <a:latin typeface="Verdana Pro"/>
              <a:ea typeface="Calibri" panose="020F0502020204030204"/>
              <a:cs typeface="Poppi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FEE71B6-C5E4-3281-3834-A92272EF9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3" r="8947" b="387"/>
          <a:stretch/>
        </p:blipFill>
        <p:spPr>
          <a:xfrm>
            <a:off x="7635450" y="2210741"/>
            <a:ext cx="2493977" cy="359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1798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B4DB39D-DFEB-1101-CA76-2C00786F0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>
                <a:latin typeface="Verdana"/>
                <a:ea typeface="Verdana"/>
              </a:rPr>
              <a:t>¿Qué pasos debo realizar antes del cierre de una entrevista censal?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4F50EF4-7D8F-3220-4497-70C93A32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04.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931347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D932971-8A95-C024-1881-F240EF04C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767" y="1115021"/>
            <a:ext cx="10888408" cy="800649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r>
              <a:rPr lang="es-ES">
                <a:latin typeface="Verdana"/>
                <a:ea typeface="Verdana"/>
              </a:rPr>
              <a:t>Entregar sello </a:t>
            </a:r>
            <a:r>
              <a:rPr lang="es-CL" sz="3700">
                <a:latin typeface="Verdana"/>
                <a:ea typeface="Verdana"/>
              </a:rPr>
              <a:t>(</a:t>
            </a:r>
            <a:r>
              <a:rPr lang="es-CL" sz="3700" err="1">
                <a:latin typeface="Verdana"/>
                <a:ea typeface="Verdana"/>
              </a:rPr>
              <a:t>sticker</a:t>
            </a:r>
            <a:r>
              <a:rPr lang="es-CL" sz="3700">
                <a:latin typeface="Verdana"/>
                <a:ea typeface="Verdana"/>
              </a:rPr>
              <a:t>)</a:t>
            </a:r>
            <a:r>
              <a:rPr lang="es-ES" sz="3700">
                <a:latin typeface="Verdana"/>
                <a:ea typeface="Verdana"/>
              </a:rPr>
              <a:t> </a:t>
            </a:r>
            <a:r>
              <a:rPr lang="es-ES">
                <a:latin typeface="Verdana"/>
                <a:ea typeface="Verdana"/>
              </a:rPr>
              <a:t>de persona o vivienda censada</a:t>
            </a:r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6D903BC-2106-27B4-983E-28A7B8278D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/>
              <a:t>¿Qué pasos debo realizar antes del cierre de una entrevista censal?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214E4D0-6087-8D2E-F42E-F3A205DE3FF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>
                <a:latin typeface="Verdana"/>
                <a:ea typeface="Verdana"/>
              </a:rPr>
              <a:t>04. </a:t>
            </a:r>
            <a:endParaRPr lang="es-ES"/>
          </a:p>
        </p:txBody>
      </p:sp>
      <p:sp>
        <p:nvSpPr>
          <p:cNvPr id="7" name="Forma libre 22">
            <a:extLst>
              <a:ext uri="{FF2B5EF4-FFF2-40B4-BE49-F238E27FC236}">
                <a16:creationId xmlns:a16="http://schemas.microsoft.com/office/drawing/2014/main" id="{050E5EFD-8E99-0881-3E07-4A8A2245652D}"/>
              </a:ext>
            </a:extLst>
          </p:cNvPr>
          <p:cNvSpPr/>
          <p:nvPr/>
        </p:nvSpPr>
        <p:spPr>
          <a:xfrm>
            <a:off x="1237901" y="2263907"/>
            <a:ext cx="8092707" cy="1869112"/>
          </a:xfrm>
          <a:custGeom>
            <a:avLst/>
            <a:gdLst>
              <a:gd name="connsiteX0" fmla="*/ 0 w 1532812"/>
              <a:gd name="connsiteY0" fmla="*/ 0 h 1322050"/>
              <a:gd name="connsiteX1" fmla="*/ 1532812 w 1532812"/>
              <a:gd name="connsiteY1" fmla="*/ 0 h 1322050"/>
              <a:gd name="connsiteX2" fmla="*/ 1532812 w 1532812"/>
              <a:gd name="connsiteY2" fmla="*/ 1322050 h 1322050"/>
              <a:gd name="connsiteX3" fmla="*/ 0 w 1532812"/>
              <a:gd name="connsiteY3" fmla="*/ 1322050 h 1322050"/>
              <a:gd name="connsiteX4" fmla="*/ 0 w 1532812"/>
              <a:gd name="connsiteY4" fmla="*/ 0 h 132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2812" h="1322050">
                <a:moveTo>
                  <a:pt x="0" y="0"/>
                </a:moveTo>
                <a:lnTo>
                  <a:pt x="1532812" y="0"/>
                </a:lnTo>
                <a:lnTo>
                  <a:pt x="1532812" y="1322050"/>
                </a:lnTo>
                <a:lnTo>
                  <a:pt x="0" y="1322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88950"/>
            <a:r>
              <a:rPr lang="es-CL">
                <a:solidFill>
                  <a:schemeClr val="tx1"/>
                </a:solidFill>
                <a:latin typeface="Verdana"/>
                <a:ea typeface="Verdana"/>
                <a:cs typeface="+mn-lt"/>
              </a:rPr>
              <a:t>El sello de persona o vivienda censada lo obtendrás en la entrega de bienes a través de un acta de recepción. </a:t>
            </a:r>
          </a:p>
          <a:p>
            <a:pPr defTabSz="488950"/>
            <a:endParaRPr lang="es-CL">
              <a:solidFill>
                <a:schemeClr val="tx1"/>
              </a:solidFill>
              <a:latin typeface="Verdana"/>
              <a:ea typeface="Verdana"/>
              <a:cs typeface="+mn-lt"/>
            </a:endParaRPr>
          </a:p>
          <a:p>
            <a:pPr defTabSz="488950"/>
            <a:r>
              <a:rPr lang="es-CL">
                <a:solidFill>
                  <a:schemeClr val="tx1"/>
                </a:solidFill>
                <a:latin typeface="Verdana"/>
                <a:ea typeface="Verdana"/>
                <a:cs typeface="+mn-lt"/>
              </a:rPr>
              <a:t>Debes portar tus sellos en cada jornada de recolección censal. </a:t>
            </a:r>
          </a:p>
          <a:p>
            <a:pPr defTabSz="488950"/>
            <a:endParaRPr lang="es-CL">
              <a:solidFill>
                <a:schemeClr val="tx1"/>
              </a:solidFill>
              <a:latin typeface="Verdana"/>
              <a:ea typeface="Verdana"/>
              <a:cs typeface="+mn-lt"/>
            </a:endParaRPr>
          </a:p>
          <a:p>
            <a:pPr defTabSz="488950"/>
            <a:r>
              <a:rPr lang="es-CL">
                <a:solidFill>
                  <a:schemeClr val="tx1"/>
                </a:solidFill>
                <a:latin typeface="Verdana"/>
                <a:ea typeface="Verdana"/>
                <a:cs typeface="+mn-lt"/>
              </a:rPr>
              <a:t>Lo debes entregar a la o el informante cuando finalices el cuestionario censal. </a:t>
            </a:r>
            <a:endParaRPr lang="es-CL">
              <a:solidFill>
                <a:schemeClr val="tx1"/>
              </a:solidFill>
              <a:latin typeface="Verdana"/>
              <a:ea typeface="Verdana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70B1607-8C66-B2A6-4F93-D3B0A7C1C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677" y="4681737"/>
            <a:ext cx="1457325" cy="2105025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BA513435-641E-EEC3-8391-7B9435621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741" y="4680838"/>
            <a:ext cx="981075" cy="210502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C0CE052-264D-BB90-F15D-FAD2940A57CC}"/>
              </a:ext>
            </a:extLst>
          </p:cNvPr>
          <p:cNvSpPr/>
          <p:nvPr/>
        </p:nvSpPr>
        <p:spPr>
          <a:xfrm>
            <a:off x="866097" y="2325590"/>
            <a:ext cx="169138" cy="1723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A29825A-4372-D55F-46BE-5B994AFC25B2}"/>
              </a:ext>
            </a:extLst>
          </p:cNvPr>
          <p:cNvSpPr/>
          <p:nvPr/>
        </p:nvSpPr>
        <p:spPr>
          <a:xfrm>
            <a:off x="874723" y="3135898"/>
            <a:ext cx="169138" cy="1723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57CEBC5-FFA9-02FA-3768-93D14D41DA62}"/>
              </a:ext>
            </a:extLst>
          </p:cNvPr>
          <p:cNvSpPr/>
          <p:nvPr/>
        </p:nvSpPr>
        <p:spPr>
          <a:xfrm>
            <a:off x="874723" y="3706785"/>
            <a:ext cx="169138" cy="1723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3" name="Imagen 2" descr="Imagen que contiene interior, cuarto, parado&#10;&#10;Descripción generada automáticamente">
            <a:extLst>
              <a:ext uri="{FF2B5EF4-FFF2-40B4-BE49-F238E27FC236}">
                <a16:creationId xmlns:a16="http://schemas.microsoft.com/office/drawing/2014/main" id="{67049984-5AA6-59CB-80E3-69970ED6A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102" y="2615775"/>
            <a:ext cx="1284016" cy="12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8165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0777AD-CEB2-5695-B1B2-4F61F3AD52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 sz="1400"/>
              <a:t>¿Qué pasos debo realizar antes del cierre de una entrevista censal?</a:t>
            </a:r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FCFE82-D92F-DA37-72DC-73571E00CC0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04.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EA5FCC3-808E-B9A1-9682-8EE831C74774}"/>
              </a:ext>
            </a:extLst>
          </p:cNvPr>
          <p:cNvSpPr txBox="1"/>
          <p:nvPr/>
        </p:nvSpPr>
        <p:spPr>
          <a:xfrm>
            <a:off x="6969760" y="1401343"/>
            <a:ext cx="4175417" cy="129311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>
                <a:latin typeface="Verdana"/>
                <a:ea typeface="Verdana"/>
              </a:rPr>
              <a:t>...presionar el </a:t>
            </a:r>
            <a:r>
              <a:rPr lang="es-ES_tradnl">
                <a:solidFill>
                  <a:schemeClr val="accent6"/>
                </a:solidFill>
                <a:latin typeface="Verdana"/>
                <a:ea typeface="Verdana"/>
              </a:rPr>
              <a:t>botón completar de todas las entrevistas </a:t>
            </a:r>
            <a:r>
              <a:rPr lang="es-ES_tradnl">
                <a:latin typeface="Verdana"/>
                <a:ea typeface="Verdana"/>
              </a:rPr>
              <a:t>registradas al finalizar cada día.</a:t>
            </a:r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4C13137-2F4B-3FB8-3181-E03B15E9C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b="10764"/>
          <a:stretch/>
        </p:blipFill>
        <p:spPr>
          <a:xfrm>
            <a:off x="846490" y="1415567"/>
            <a:ext cx="2495638" cy="475012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52D0506-F2B4-2AE5-685B-0BA26CF8D038}"/>
              </a:ext>
            </a:extLst>
          </p:cNvPr>
          <p:cNvSpPr/>
          <p:nvPr/>
        </p:nvSpPr>
        <p:spPr>
          <a:xfrm>
            <a:off x="846491" y="1403749"/>
            <a:ext cx="367357" cy="45569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pic>
        <p:nvPicPr>
          <p:cNvPr id="8" name="Gráfico 9" descr="Right pointing backhand index con relleno sólido">
            <a:extLst>
              <a:ext uri="{FF2B5EF4-FFF2-40B4-BE49-F238E27FC236}">
                <a16:creationId xmlns:a16="http://schemas.microsoft.com/office/drawing/2014/main" id="{E2295547-5041-A44D-44B5-C23319768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201143">
            <a:off x="209284" y="1841823"/>
            <a:ext cx="1086928" cy="1086928"/>
          </a:xfrm>
          <a:prstGeom prst="rect">
            <a:avLst/>
          </a:prstGeom>
        </p:spPr>
      </p:pic>
      <p:pic>
        <p:nvPicPr>
          <p:cNvPr id="9" name="Gráfico 1" descr="Badge 1 con relleno sólido">
            <a:extLst>
              <a:ext uri="{FF2B5EF4-FFF2-40B4-BE49-F238E27FC236}">
                <a16:creationId xmlns:a16="http://schemas.microsoft.com/office/drawing/2014/main" id="{84AC589B-C6B5-F002-BFF0-39589A893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514" y="1399419"/>
            <a:ext cx="468000" cy="46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CE03E9C-9FF4-A15A-DBD2-6D583C5462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" b="11879"/>
          <a:stretch/>
        </p:blipFill>
        <p:spPr>
          <a:xfrm>
            <a:off x="4181970" y="1487455"/>
            <a:ext cx="2380619" cy="4505712"/>
          </a:xfrm>
          <a:prstGeom prst="rect">
            <a:avLst/>
          </a:prstGeom>
        </p:spPr>
      </p:pic>
      <p:pic>
        <p:nvPicPr>
          <p:cNvPr id="12" name="Gráfico 7" descr="Badge con relleno sólido">
            <a:extLst>
              <a:ext uri="{FF2B5EF4-FFF2-40B4-BE49-F238E27FC236}">
                <a16:creationId xmlns:a16="http://schemas.microsoft.com/office/drawing/2014/main" id="{1933564C-0552-6234-49E3-D0B49A228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8032" y="6077819"/>
            <a:ext cx="554263" cy="511132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13EC3D5-1722-FBA4-A5F1-30A7EBFB3A0F}"/>
              </a:ext>
            </a:extLst>
          </p:cNvPr>
          <p:cNvSpPr/>
          <p:nvPr/>
        </p:nvSpPr>
        <p:spPr>
          <a:xfrm>
            <a:off x="4347216" y="5535556"/>
            <a:ext cx="1693303" cy="58084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pic>
        <p:nvPicPr>
          <p:cNvPr id="15" name="Gráfico 16" descr="Right pointing backhand index con relleno sólido">
            <a:extLst>
              <a:ext uri="{FF2B5EF4-FFF2-40B4-BE49-F238E27FC236}">
                <a16:creationId xmlns:a16="http://schemas.microsoft.com/office/drawing/2014/main" id="{99F3A354-A65B-7F84-EDE6-CA5A00AC5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80000">
            <a:off x="3141220" y="4818901"/>
            <a:ext cx="986287" cy="1000664"/>
          </a:xfrm>
          <a:prstGeom prst="rect">
            <a:avLst/>
          </a:prstGeom>
        </p:spPr>
      </p:pic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448B5C47-7D09-8114-D286-FEC8F60FAEB1}"/>
              </a:ext>
            </a:extLst>
          </p:cNvPr>
          <p:cNvSpPr txBox="1">
            <a:spLocks/>
          </p:cNvSpPr>
          <p:nvPr/>
        </p:nvSpPr>
        <p:spPr>
          <a:xfrm>
            <a:off x="843280" y="568445"/>
            <a:ext cx="10028989" cy="181775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/>
                <a:ea typeface="Verdana"/>
              </a:rPr>
              <a:t>Al finalizar cada entrevista, debes...</a:t>
            </a: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437854A9-C14B-FD6E-1564-F229B6463727}"/>
              </a:ext>
            </a:extLst>
          </p:cNvPr>
          <p:cNvSpPr txBox="1"/>
          <p:nvPr/>
        </p:nvSpPr>
        <p:spPr>
          <a:xfrm>
            <a:off x="7051040" y="3789473"/>
            <a:ext cx="417541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>
                <a:latin typeface="Verdana"/>
                <a:ea typeface="Verdana"/>
              </a:rPr>
              <a:t>Si las instrucciones del aplicativo no te dirigen a completar, puedes usar el panel de navegación, siguiendo los pasos      y </a:t>
            </a:r>
          </a:p>
        </p:txBody>
      </p:sp>
      <p:pic>
        <p:nvPicPr>
          <p:cNvPr id="13" name="Gráfico 1" descr="Badge 1 con relleno sólido">
            <a:extLst>
              <a:ext uri="{FF2B5EF4-FFF2-40B4-BE49-F238E27FC236}">
                <a16:creationId xmlns:a16="http://schemas.microsoft.com/office/drawing/2014/main" id="{31E9525C-1BBA-F82B-5A9D-3B99276A8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5499" y="4634779"/>
            <a:ext cx="437520" cy="427360"/>
          </a:xfrm>
          <a:prstGeom prst="rect">
            <a:avLst/>
          </a:prstGeom>
        </p:spPr>
      </p:pic>
      <p:pic>
        <p:nvPicPr>
          <p:cNvPr id="16" name="Gráfico 7" descr="Badge con relleno sólido">
            <a:extLst>
              <a:ext uri="{FF2B5EF4-FFF2-40B4-BE49-F238E27FC236}">
                <a16:creationId xmlns:a16="http://schemas.microsoft.com/office/drawing/2014/main" id="{523ECBBB-B940-E5AE-F5C8-132FF79978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36290" y="4640082"/>
            <a:ext cx="468000" cy="43158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A218803-4F1B-EC57-EA35-041622B4EA10}"/>
              </a:ext>
            </a:extLst>
          </p:cNvPr>
          <p:cNvSpPr/>
          <p:nvPr/>
        </p:nvSpPr>
        <p:spPr>
          <a:xfrm>
            <a:off x="6969760" y="3657600"/>
            <a:ext cx="4378960" cy="1564640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27447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8A146-1AE2-A8C6-6B26-D0B4B5004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EDE42F-39CB-3D06-B4E0-2F52A26BE6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 sz="1400">
                <a:solidFill>
                  <a:srgbClr val="122361"/>
                </a:solidFill>
                <a:latin typeface="Verdana"/>
                <a:ea typeface="Verdana"/>
              </a:rPr>
              <a:t>¿Qué pasos debo realizar antes del cierre de una entrevista censal?</a:t>
            </a:r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DBBEC7B-4A1B-0234-075D-A0D499E1447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04.</a:t>
            </a:r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08983E60-D091-509A-DD83-14FBA7C057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3191" y="692307"/>
            <a:ext cx="11025620" cy="1370409"/>
          </a:xfrm>
        </p:spPr>
        <p:txBody>
          <a:bodyPr vert="horz" lIns="0" tIns="45720" rIns="0" bIns="45720" rtlCol="0" anchor="t">
            <a:normAutofit/>
          </a:bodyPr>
          <a:lstStyle/>
          <a:p>
            <a:endParaRPr lang="es-CL" sz="3600" i="1"/>
          </a:p>
          <a:p>
            <a:endParaRPr lang="es-CL">
              <a:latin typeface="Verdana"/>
              <a:ea typeface="Verdana"/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6D72AC90-7F3E-20A8-5DAC-949185CE4E03}"/>
              </a:ext>
            </a:extLst>
          </p:cNvPr>
          <p:cNvSpPr txBox="1">
            <a:spLocks/>
          </p:cNvSpPr>
          <p:nvPr/>
        </p:nvSpPr>
        <p:spPr>
          <a:xfrm>
            <a:off x="6133171" y="831697"/>
            <a:ext cx="5476132" cy="137040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CL" sz="2800">
                <a:latin typeface="Verdana"/>
                <a:ea typeface="Verdana"/>
              </a:rPr>
              <a:t>Y, realizar la </a:t>
            </a:r>
            <a:r>
              <a:rPr lang="es-CL" sz="2800">
                <a:solidFill>
                  <a:schemeClr val="accent6"/>
                </a:solidFill>
                <a:latin typeface="Verdana"/>
                <a:ea typeface="Verdana"/>
              </a:rPr>
              <a:t>SINCRONIZACIÓN</a:t>
            </a:r>
            <a:r>
              <a:rPr lang="es-CL" sz="2800">
                <a:latin typeface="Verdana"/>
                <a:ea typeface="Verdana"/>
              </a:rPr>
              <a:t> de datos</a:t>
            </a:r>
            <a:endParaRPr lang="en-US" sz="2800">
              <a:latin typeface="Verdana"/>
              <a:ea typeface="Verdana"/>
            </a:endParaRPr>
          </a:p>
          <a:p>
            <a:pPr marL="285750" indent="-285750">
              <a:spcBef>
                <a:spcPts val="0"/>
              </a:spcBef>
              <a:buFont typeface="Wingdings,Sans-Serif" panose="020B0604020202020204" pitchFamily="34" charset="0"/>
              <a:buChar char="§"/>
            </a:pPr>
            <a:endParaRPr lang="es-CL" sz="1800" b="0">
              <a:latin typeface="Verdana"/>
              <a:ea typeface="Verdana"/>
            </a:endParaRPr>
          </a:p>
          <a:p>
            <a:endParaRPr lang="es-CL"/>
          </a:p>
          <a:p>
            <a:endParaRPr lang="es-CL">
              <a:latin typeface="Verdana"/>
              <a:ea typeface="Verdana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07E3B4D-91E9-B02B-38C5-238A0AC67BF9}"/>
              </a:ext>
            </a:extLst>
          </p:cNvPr>
          <p:cNvSpPr txBox="1"/>
          <p:nvPr/>
        </p:nvSpPr>
        <p:spPr>
          <a:xfrm>
            <a:off x="6133171" y="2910067"/>
            <a:ext cx="542071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>
                <a:latin typeface="Verdana"/>
                <a:ea typeface="Verdana"/>
              </a:rPr>
              <a:t>En ese momento la entrevista se dejará de visualizar en el Tablero y la información de la entrevista será enviada al </a:t>
            </a:r>
            <a:r>
              <a:rPr lang="es-CL">
                <a:solidFill>
                  <a:schemeClr val="accent6"/>
                </a:solidFill>
                <a:latin typeface="Verdana"/>
                <a:ea typeface="Verdana"/>
              </a:rPr>
              <a:t>Sistema de Gestión Censal</a:t>
            </a:r>
            <a:r>
              <a:rPr lang="es-CL">
                <a:latin typeface="Verdana"/>
                <a:ea typeface="Verdana"/>
              </a:rPr>
              <a:t>.</a:t>
            </a:r>
            <a:endParaRPr lang="es-ES">
              <a:cs typeface="Calibri" panose="020F0502020204030204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s-CL">
              <a:latin typeface="Verdana"/>
              <a:ea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s-CL">
              <a:latin typeface="Verdana"/>
              <a:ea typeface="Verdan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CA98D0-F80E-DB7A-1CE8-8123FA68B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" b="37431"/>
          <a:stretch/>
        </p:blipFill>
        <p:spPr>
          <a:xfrm>
            <a:off x="1292735" y="733597"/>
            <a:ext cx="4320000" cy="570622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6DED2EE-B224-6F38-C0EE-FB01AD8D723E}"/>
              </a:ext>
            </a:extLst>
          </p:cNvPr>
          <p:cNvSpPr/>
          <p:nvPr/>
        </p:nvSpPr>
        <p:spPr>
          <a:xfrm>
            <a:off x="3859412" y="642734"/>
            <a:ext cx="831273" cy="72663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2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CFF0AA-E99D-4506-25B7-87ECD986A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905" y="1479503"/>
            <a:ext cx="1242848" cy="516213"/>
          </a:xfrm>
          <a:prstGeom prst="rect">
            <a:avLst/>
          </a:prstGeom>
        </p:spPr>
      </p:pic>
      <p:pic>
        <p:nvPicPr>
          <p:cNvPr id="18" name="Gráfico 17" descr="Download from cloud con relleno sólido">
            <a:extLst>
              <a:ext uri="{FF2B5EF4-FFF2-40B4-BE49-F238E27FC236}">
                <a16:creationId xmlns:a16="http://schemas.microsoft.com/office/drawing/2014/main" id="{179F5C1C-11C6-5ABC-968A-0191B4D753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86319" y="1774903"/>
            <a:ext cx="457200" cy="457200"/>
          </a:xfrm>
          <a:prstGeom prst="rect">
            <a:avLst/>
          </a:prstGeom>
        </p:spPr>
      </p:pic>
      <p:pic>
        <p:nvPicPr>
          <p:cNvPr id="19" name="Gráfico 18" descr="Right pointing backhand index con relleno sólido">
            <a:extLst>
              <a:ext uri="{FF2B5EF4-FFF2-40B4-BE49-F238E27FC236}">
                <a16:creationId xmlns:a16="http://schemas.microsoft.com/office/drawing/2014/main" id="{48912F96-1107-D5EF-016D-C46310CE20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335574">
            <a:off x="4339830" y="1003033"/>
            <a:ext cx="914400" cy="914400"/>
          </a:xfrm>
          <a:prstGeom prst="rect">
            <a:avLst/>
          </a:prstGeom>
        </p:spPr>
      </p:pic>
      <p:pic>
        <p:nvPicPr>
          <p:cNvPr id="11" name="Gráfico 10" descr="Insignia 3 con relleno sólido">
            <a:extLst>
              <a:ext uri="{FF2B5EF4-FFF2-40B4-BE49-F238E27FC236}">
                <a16:creationId xmlns:a16="http://schemas.microsoft.com/office/drawing/2014/main" id="{0F06BF0F-56D0-731D-A7C4-00A89AF4ED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0849" y="732263"/>
            <a:ext cx="477644" cy="43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2377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03948468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0549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4F2754F9-A77D-2DC3-F856-0AC82F0B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1279" y="1625509"/>
            <a:ext cx="4766715" cy="91440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 sz="3600">
                <a:latin typeface="Verdana"/>
                <a:ea typeface="Verdana"/>
              </a:rPr>
              <a:t>Objetivo </a:t>
            </a:r>
            <a:endParaRPr lang="es-CL" sz="3600"/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F1E41193-38C9-330E-26D4-7C6F4F1267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424284" y="3091638"/>
            <a:ext cx="9650958" cy="2931396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1900" dirty="0">
                <a:latin typeface="Verdana"/>
                <a:ea typeface="Verdana"/>
                <a:cs typeface="Segoe UI"/>
              </a:rPr>
              <a:t>Con el propósito de censar a aquellas personas que declaren </a:t>
            </a:r>
            <a:r>
              <a:rPr lang="es-ES" sz="1900" b="1" dirty="0">
                <a:solidFill>
                  <a:schemeClr val="accent6"/>
                </a:solidFill>
                <a:latin typeface="Verdana"/>
                <a:ea typeface="Verdana"/>
                <a:cs typeface="Segoe UI"/>
              </a:rPr>
              <a:t>no haber sido censadas, </a:t>
            </a:r>
            <a:r>
              <a:rPr lang="es-ES" sz="1900" dirty="0">
                <a:latin typeface="Verdana"/>
                <a:ea typeface="Verdana"/>
                <a:cs typeface="Segoe UI"/>
              </a:rPr>
              <a:t>en</a:t>
            </a:r>
            <a:r>
              <a:rPr lang="es-ES" sz="2000" dirty="0">
                <a:solidFill>
                  <a:srgbClr val="122361"/>
                </a:solidFill>
                <a:latin typeface="Verdana"/>
                <a:ea typeface="Verdana"/>
                <a:cs typeface="Segoe UI"/>
              </a:rPr>
              <a:t> la</a:t>
            </a:r>
            <a:r>
              <a:rPr lang="es-ES" sz="2000" dirty="0">
                <a:solidFill>
                  <a:schemeClr val="accent6"/>
                </a:solidFill>
                <a:latin typeface="Verdana"/>
                <a:ea typeface="Verdana"/>
                <a:cs typeface="Segoe UI"/>
              </a:rPr>
              <a:t> </a:t>
            </a:r>
            <a:r>
              <a:rPr lang="es-ES" sz="2000" b="1" dirty="0">
                <a:solidFill>
                  <a:schemeClr val="accent6"/>
                </a:solidFill>
                <a:latin typeface="Verdana"/>
                <a:ea typeface="Verdana"/>
                <a:cs typeface="Segoe UI"/>
              </a:rPr>
              <a:t>tercera etapa</a:t>
            </a:r>
            <a:r>
              <a:rPr lang="es-ES" sz="2000" dirty="0">
                <a:solidFill>
                  <a:srgbClr val="122361"/>
                </a:solidFill>
                <a:latin typeface="Verdana"/>
                <a:ea typeface="Verdana"/>
                <a:cs typeface="Segoe UI"/>
              </a:rPr>
              <a:t> del Censo de Población y Vivienda 2024</a:t>
            </a:r>
            <a:r>
              <a:rPr lang="es-ES" sz="1900" b="1" dirty="0">
                <a:solidFill>
                  <a:schemeClr val="accent6"/>
                </a:solidFill>
                <a:latin typeface="Verdana"/>
                <a:ea typeface="Verdana"/>
                <a:cs typeface="Segoe UI"/>
              </a:rPr>
              <a:t> </a:t>
            </a:r>
            <a:r>
              <a:rPr lang="es-ES" sz="2000" dirty="0">
                <a:latin typeface="Verdana"/>
                <a:ea typeface="Verdana"/>
                <a:cs typeface="Segoe UI"/>
              </a:rPr>
              <a:t>la recolección censal presencial será complementada con la </a:t>
            </a:r>
            <a:r>
              <a:rPr lang="es-ES" sz="2000" dirty="0">
                <a:solidFill>
                  <a:srgbClr val="122361"/>
                </a:solidFill>
                <a:latin typeface="Verdana"/>
                <a:ea typeface="Verdana"/>
                <a:cs typeface="Segoe UI"/>
              </a:rPr>
              <a:t>estrategia </a:t>
            </a:r>
            <a:r>
              <a:rPr lang="es-ES" sz="2000" b="1" dirty="0">
                <a:solidFill>
                  <a:schemeClr val="accent6"/>
                </a:solidFill>
                <a:latin typeface="Verdana"/>
                <a:ea typeface="Verdana"/>
                <a:cs typeface="Segoe UI"/>
              </a:rPr>
              <a:t>Operativo Equipo Masivo.</a:t>
            </a:r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92B0967C-2F49-853C-3392-61270F288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5" y="2207"/>
            <a:ext cx="38671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5562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5244FE4-6FDE-D820-263D-89A3D1B676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0983" y="2025306"/>
            <a:ext cx="5692058" cy="482251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¿Cuáles son los casos que debo censar?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00116D-6E90-1464-2F1F-C6E7BC8DCA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30982" y="2792559"/>
            <a:ext cx="5692057" cy="482400"/>
          </a:xfrm>
        </p:spPr>
        <p:txBody>
          <a:bodyPr>
            <a:normAutofit lnSpcReduction="10000"/>
          </a:bodyPr>
          <a:lstStyle/>
          <a:p>
            <a:r>
              <a:rPr lang="es-ES">
                <a:latin typeface="Verdana"/>
                <a:ea typeface="Verdana"/>
              </a:rPr>
              <a:t>¿Cómo debo aplicar el Censo en el Operativo Equipo Masivo?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AEC1EEE-C76E-5603-3AE3-2860DD74DC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30982" y="3579972"/>
            <a:ext cx="5692057" cy="482400"/>
          </a:xfrm>
        </p:spPr>
        <p:txBody>
          <a:bodyPr>
            <a:normAutofit lnSpcReduction="10000"/>
          </a:bodyPr>
          <a:lstStyle/>
          <a:p>
            <a:r>
              <a:rPr lang="es-ES"/>
              <a:t>Lugares donde implementar el Operativo Equipo Masivo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5DCAFF8-4346-7CA9-6392-E6FACD81E09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30982" y="4375516"/>
            <a:ext cx="5692057" cy="482400"/>
          </a:xfrm>
        </p:spPr>
        <p:txBody>
          <a:bodyPr>
            <a:normAutofit lnSpcReduction="10000"/>
          </a:bodyPr>
          <a:lstStyle/>
          <a:p>
            <a:r>
              <a:rPr lang="es-ES"/>
              <a:t>¿Qué pasos debo realizar antes del cierre de una entrevista censal?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3652E86-A28F-4610-ACBF-65614765C25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877479" y="2025157"/>
            <a:ext cx="1053503" cy="482400"/>
          </a:xfrm>
        </p:spPr>
        <p:txBody>
          <a:bodyPr/>
          <a:lstStyle/>
          <a:p>
            <a:r>
              <a:rPr lang="es-ES"/>
              <a:t>01.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58E7CADE-2622-4E80-D524-92BE4B817C0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877479" y="2792559"/>
            <a:ext cx="1053503" cy="482400"/>
          </a:xfrm>
        </p:spPr>
        <p:txBody>
          <a:bodyPr/>
          <a:lstStyle/>
          <a:p>
            <a:r>
              <a:rPr lang="es-ES"/>
              <a:t>02.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44F44D9C-C4C2-028F-0BA7-F1855F86726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877479" y="3579972"/>
            <a:ext cx="1053503" cy="482400"/>
          </a:xfrm>
        </p:spPr>
        <p:txBody>
          <a:bodyPr/>
          <a:lstStyle/>
          <a:p>
            <a:r>
              <a:rPr lang="es-ES"/>
              <a:t>03.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AC0B315-CA5B-78BB-67DD-9FD2C319FFE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877479" y="4375516"/>
            <a:ext cx="1053503" cy="482400"/>
          </a:xfrm>
        </p:spPr>
        <p:txBody>
          <a:bodyPr/>
          <a:lstStyle/>
          <a:p>
            <a:r>
              <a:rPr lang="es-ES"/>
              <a:t>04.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08CFFDF8-52A6-F97A-F3B4-6346252C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Contenidos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9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FC35FC1-B18E-7012-FAEB-F97604206D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s-ES">
                <a:latin typeface="Verdana"/>
                <a:ea typeface="Verdana"/>
              </a:rPr>
              <a:t>¿Cuáles son los casos que debo censar?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0CD8957-0751-5D2F-E1F0-011A1A5F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01.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89729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882469" y="923457"/>
            <a:ext cx="10333039" cy="669698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s-MX">
                <a:latin typeface="Verdana"/>
                <a:ea typeface="Verdana"/>
              </a:rPr>
              <a:t>En el Operativo Equipo Masivo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¿Cuáles son los casos que debo censar?</a:t>
            </a:r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882469" y="1591919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Se deben censar los siguientes casos: 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892E7D47-7C8C-F5B1-CA4F-B79541DDDFAB}"/>
              </a:ext>
            </a:extLst>
          </p:cNvPr>
          <p:cNvSpPr txBox="1"/>
          <p:nvPr/>
        </p:nvSpPr>
        <p:spPr>
          <a:xfrm>
            <a:off x="2442485" y="2797623"/>
            <a:ext cx="333693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>
                <a:latin typeface="Verdana Pro"/>
                <a:ea typeface="League Spartan" charset="0"/>
                <a:cs typeface="Poppins"/>
              </a:rPr>
              <a:t>Informante perdió el código de Censo en Línea.</a:t>
            </a: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id="{2FF1BCD2-9D9C-528E-9F99-578DBEEB418D}"/>
              </a:ext>
            </a:extLst>
          </p:cNvPr>
          <p:cNvSpPr txBox="1"/>
          <p:nvPr/>
        </p:nvSpPr>
        <p:spPr>
          <a:xfrm>
            <a:off x="2444857" y="4632182"/>
            <a:ext cx="287739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>
                <a:latin typeface="Verdana Pro"/>
                <a:ea typeface="League Spartan" charset="0"/>
                <a:cs typeface="Poppins"/>
              </a:rPr>
              <a:t>El o la informante no pudo responder el Censo en Línea o decidió no contestar.</a:t>
            </a:r>
            <a:endParaRPr lang="es-ES_tradnl">
              <a:latin typeface="Verdana Pro" panose="020B060403050404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2177235-9D55-3BD4-E0AA-DA5D8D6A8EEE}"/>
              </a:ext>
            </a:extLst>
          </p:cNvPr>
          <p:cNvSpPr>
            <a:spLocks noChangeAspect="1"/>
          </p:cNvSpPr>
          <p:nvPr/>
        </p:nvSpPr>
        <p:spPr>
          <a:xfrm>
            <a:off x="904508" y="4557449"/>
            <a:ext cx="1368000" cy="13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0A19F36-5367-D446-9104-877512A5B6D6}"/>
              </a:ext>
            </a:extLst>
          </p:cNvPr>
          <p:cNvSpPr>
            <a:spLocks noChangeAspect="1"/>
          </p:cNvSpPr>
          <p:nvPr/>
        </p:nvSpPr>
        <p:spPr>
          <a:xfrm>
            <a:off x="924385" y="2522637"/>
            <a:ext cx="1355297" cy="13552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sp>
        <p:nvSpPr>
          <p:cNvPr id="15" name="Shape 2672">
            <a:extLst>
              <a:ext uri="{FF2B5EF4-FFF2-40B4-BE49-F238E27FC236}">
                <a16:creationId xmlns:a16="http://schemas.microsoft.com/office/drawing/2014/main" id="{7B1BC290-8CBE-B69F-711D-6C5954D0D9A4}"/>
              </a:ext>
            </a:extLst>
          </p:cNvPr>
          <p:cNvSpPr>
            <a:spLocks noChangeAspect="1"/>
          </p:cNvSpPr>
          <p:nvPr/>
        </p:nvSpPr>
        <p:spPr>
          <a:xfrm>
            <a:off x="1034405" y="2789425"/>
            <a:ext cx="1149632" cy="836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21600"/>
                </a:moveTo>
                <a:lnTo>
                  <a:pt x="11782" y="21600"/>
                </a:lnTo>
                <a:lnTo>
                  <a:pt x="11782" y="17550"/>
                </a:lnTo>
                <a:lnTo>
                  <a:pt x="9818" y="17550"/>
                </a:lnTo>
                <a:cubicBezTo>
                  <a:pt x="9818" y="17550"/>
                  <a:pt x="9818" y="21600"/>
                  <a:pt x="9818" y="21600"/>
                </a:cubicBezTo>
                <a:close/>
                <a:moveTo>
                  <a:pt x="7855" y="21600"/>
                </a:moveTo>
                <a:lnTo>
                  <a:pt x="8836" y="21600"/>
                </a:lnTo>
                <a:lnTo>
                  <a:pt x="8836" y="17550"/>
                </a:lnTo>
                <a:lnTo>
                  <a:pt x="7855" y="17550"/>
                </a:lnTo>
                <a:cubicBezTo>
                  <a:pt x="7855" y="17550"/>
                  <a:pt x="7855" y="21600"/>
                  <a:pt x="7855" y="21600"/>
                </a:cubicBezTo>
                <a:close/>
                <a:moveTo>
                  <a:pt x="2945" y="21600"/>
                </a:moveTo>
                <a:lnTo>
                  <a:pt x="3927" y="21600"/>
                </a:lnTo>
                <a:lnTo>
                  <a:pt x="3927" y="17550"/>
                </a:lnTo>
                <a:lnTo>
                  <a:pt x="2945" y="17550"/>
                </a:lnTo>
                <a:cubicBezTo>
                  <a:pt x="2945" y="17550"/>
                  <a:pt x="2945" y="21600"/>
                  <a:pt x="2945" y="21600"/>
                </a:cubicBezTo>
                <a:close/>
                <a:moveTo>
                  <a:pt x="4909" y="21600"/>
                </a:moveTo>
                <a:lnTo>
                  <a:pt x="6873" y="21600"/>
                </a:lnTo>
                <a:lnTo>
                  <a:pt x="6873" y="17550"/>
                </a:lnTo>
                <a:lnTo>
                  <a:pt x="4909" y="17550"/>
                </a:lnTo>
                <a:cubicBezTo>
                  <a:pt x="4909" y="17550"/>
                  <a:pt x="4909" y="21600"/>
                  <a:pt x="4909" y="21600"/>
                </a:cubicBezTo>
                <a:close/>
                <a:moveTo>
                  <a:pt x="12764" y="21600"/>
                </a:moveTo>
                <a:lnTo>
                  <a:pt x="13745" y="21600"/>
                </a:lnTo>
                <a:lnTo>
                  <a:pt x="13745" y="17550"/>
                </a:lnTo>
                <a:lnTo>
                  <a:pt x="12764" y="17550"/>
                </a:lnTo>
                <a:cubicBezTo>
                  <a:pt x="12764" y="17550"/>
                  <a:pt x="12764" y="21600"/>
                  <a:pt x="12764" y="21600"/>
                </a:cubicBezTo>
                <a:close/>
                <a:moveTo>
                  <a:pt x="20618" y="14850"/>
                </a:moveTo>
                <a:lnTo>
                  <a:pt x="982" y="14850"/>
                </a:lnTo>
                <a:lnTo>
                  <a:pt x="982" y="13500"/>
                </a:lnTo>
                <a:lnTo>
                  <a:pt x="20618" y="13500"/>
                </a:lnTo>
                <a:cubicBezTo>
                  <a:pt x="20618" y="13500"/>
                  <a:pt x="20618" y="14850"/>
                  <a:pt x="20618" y="14850"/>
                </a:cubicBezTo>
                <a:close/>
                <a:moveTo>
                  <a:pt x="20618" y="12150"/>
                </a:moveTo>
                <a:lnTo>
                  <a:pt x="982" y="12150"/>
                </a:lnTo>
                <a:cubicBezTo>
                  <a:pt x="440" y="12150"/>
                  <a:pt x="0" y="12755"/>
                  <a:pt x="0" y="13500"/>
                </a:cubicBezTo>
                <a:lnTo>
                  <a:pt x="0" y="14850"/>
                </a:lnTo>
                <a:cubicBezTo>
                  <a:pt x="0" y="15595"/>
                  <a:pt x="440" y="16200"/>
                  <a:pt x="982" y="16200"/>
                </a:cubicBezTo>
                <a:lnTo>
                  <a:pt x="20618" y="16200"/>
                </a:lnTo>
                <a:cubicBezTo>
                  <a:pt x="21160" y="16200"/>
                  <a:pt x="21600" y="15595"/>
                  <a:pt x="21600" y="14850"/>
                </a:cubicBezTo>
                <a:lnTo>
                  <a:pt x="21600" y="13500"/>
                </a:lnTo>
                <a:cubicBezTo>
                  <a:pt x="21600" y="12755"/>
                  <a:pt x="21160" y="12150"/>
                  <a:pt x="20618" y="12150"/>
                </a:cubicBezTo>
                <a:moveTo>
                  <a:pt x="982" y="20250"/>
                </a:moveTo>
                <a:cubicBezTo>
                  <a:pt x="982" y="20996"/>
                  <a:pt x="1422" y="21600"/>
                  <a:pt x="1964" y="21600"/>
                </a:cubicBezTo>
                <a:lnTo>
                  <a:pt x="1964" y="17550"/>
                </a:lnTo>
                <a:lnTo>
                  <a:pt x="982" y="17550"/>
                </a:lnTo>
                <a:cubicBezTo>
                  <a:pt x="982" y="17550"/>
                  <a:pt x="982" y="20250"/>
                  <a:pt x="982" y="20250"/>
                </a:cubicBezTo>
                <a:close/>
                <a:moveTo>
                  <a:pt x="16691" y="21600"/>
                </a:moveTo>
                <a:lnTo>
                  <a:pt x="17673" y="21600"/>
                </a:lnTo>
                <a:lnTo>
                  <a:pt x="17673" y="17550"/>
                </a:lnTo>
                <a:lnTo>
                  <a:pt x="16691" y="17550"/>
                </a:lnTo>
                <a:cubicBezTo>
                  <a:pt x="16691" y="17550"/>
                  <a:pt x="16691" y="21600"/>
                  <a:pt x="16691" y="21600"/>
                </a:cubicBezTo>
                <a:close/>
                <a:moveTo>
                  <a:pt x="14727" y="21600"/>
                </a:moveTo>
                <a:lnTo>
                  <a:pt x="15709" y="21600"/>
                </a:lnTo>
                <a:lnTo>
                  <a:pt x="15709" y="17550"/>
                </a:lnTo>
                <a:lnTo>
                  <a:pt x="14727" y="17550"/>
                </a:lnTo>
                <a:cubicBezTo>
                  <a:pt x="14727" y="17550"/>
                  <a:pt x="14727" y="21600"/>
                  <a:pt x="14727" y="21600"/>
                </a:cubicBezTo>
                <a:close/>
                <a:moveTo>
                  <a:pt x="18655" y="21600"/>
                </a:moveTo>
                <a:lnTo>
                  <a:pt x="19636" y="21600"/>
                </a:lnTo>
                <a:cubicBezTo>
                  <a:pt x="20178" y="21600"/>
                  <a:pt x="20618" y="20996"/>
                  <a:pt x="20618" y="20250"/>
                </a:cubicBezTo>
                <a:lnTo>
                  <a:pt x="20618" y="17550"/>
                </a:lnTo>
                <a:lnTo>
                  <a:pt x="18655" y="17550"/>
                </a:lnTo>
                <a:cubicBezTo>
                  <a:pt x="18655" y="17550"/>
                  <a:pt x="18655" y="21600"/>
                  <a:pt x="18655" y="21600"/>
                </a:cubicBezTo>
                <a:close/>
                <a:moveTo>
                  <a:pt x="15709" y="0"/>
                </a:moveTo>
                <a:lnTo>
                  <a:pt x="14727" y="0"/>
                </a:lnTo>
                <a:lnTo>
                  <a:pt x="14727" y="10800"/>
                </a:lnTo>
                <a:lnTo>
                  <a:pt x="15709" y="10800"/>
                </a:lnTo>
                <a:cubicBezTo>
                  <a:pt x="15709" y="10800"/>
                  <a:pt x="15709" y="0"/>
                  <a:pt x="15709" y="0"/>
                </a:cubicBezTo>
                <a:close/>
                <a:moveTo>
                  <a:pt x="20618" y="1350"/>
                </a:moveTo>
                <a:cubicBezTo>
                  <a:pt x="20618" y="605"/>
                  <a:pt x="20178" y="0"/>
                  <a:pt x="19636" y="0"/>
                </a:cubicBezTo>
                <a:lnTo>
                  <a:pt x="18655" y="0"/>
                </a:lnTo>
                <a:lnTo>
                  <a:pt x="18655" y="10800"/>
                </a:lnTo>
                <a:lnTo>
                  <a:pt x="20618" y="10800"/>
                </a:lnTo>
                <a:cubicBezTo>
                  <a:pt x="20618" y="10800"/>
                  <a:pt x="20618" y="1350"/>
                  <a:pt x="20618" y="1350"/>
                </a:cubicBezTo>
                <a:close/>
                <a:moveTo>
                  <a:pt x="13745" y="0"/>
                </a:moveTo>
                <a:lnTo>
                  <a:pt x="12764" y="0"/>
                </a:lnTo>
                <a:lnTo>
                  <a:pt x="12764" y="10800"/>
                </a:lnTo>
                <a:lnTo>
                  <a:pt x="13745" y="10800"/>
                </a:lnTo>
                <a:cubicBezTo>
                  <a:pt x="13745" y="10800"/>
                  <a:pt x="13745" y="0"/>
                  <a:pt x="13745" y="0"/>
                </a:cubicBezTo>
                <a:close/>
                <a:moveTo>
                  <a:pt x="17673" y="0"/>
                </a:moveTo>
                <a:lnTo>
                  <a:pt x="16691" y="0"/>
                </a:lnTo>
                <a:lnTo>
                  <a:pt x="16691" y="10800"/>
                </a:lnTo>
                <a:lnTo>
                  <a:pt x="17673" y="10800"/>
                </a:lnTo>
                <a:cubicBezTo>
                  <a:pt x="17673" y="10800"/>
                  <a:pt x="17673" y="0"/>
                  <a:pt x="17673" y="0"/>
                </a:cubicBezTo>
                <a:close/>
                <a:moveTo>
                  <a:pt x="1964" y="0"/>
                </a:moveTo>
                <a:cubicBezTo>
                  <a:pt x="1422" y="0"/>
                  <a:pt x="982" y="605"/>
                  <a:pt x="982" y="1350"/>
                </a:cubicBezTo>
                <a:lnTo>
                  <a:pt x="982" y="10800"/>
                </a:lnTo>
                <a:lnTo>
                  <a:pt x="1964" y="10800"/>
                </a:lnTo>
                <a:cubicBezTo>
                  <a:pt x="1964" y="10800"/>
                  <a:pt x="1964" y="0"/>
                  <a:pt x="1964" y="0"/>
                </a:cubicBezTo>
                <a:close/>
                <a:moveTo>
                  <a:pt x="3927" y="0"/>
                </a:moveTo>
                <a:lnTo>
                  <a:pt x="2945" y="0"/>
                </a:lnTo>
                <a:lnTo>
                  <a:pt x="2945" y="10800"/>
                </a:lnTo>
                <a:lnTo>
                  <a:pt x="3927" y="10800"/>
                </a:lnTo>
                <a:cubicBezTo>
                  <a:pt x="3927" y="10800"/>
                  <a:pt x="3927" y="0"/>
                  <a:pt x="3927" y="0"/>
                </a:cubicBezTo>
                <a:close/>
                <a:moveTo>
                  <a:pt x="6873" y="0"/>
                </a:moveTo>
                <a:lnTo>
                  <a:pt x="4909" y="0"/>
                </a:lnTo>
                <a:lnTo>
                  <a:pt x="4909" y="10800"/>
                </a:lnTo>
                <a:lnTo>
                  <a:pt x="6873" y="10800"/>
                </a:lnTo>
                <a:cubicBezTo>
                  <a:pt x="6873" y="10800"/>
                  <a:pt x="6873" y="0"/>
                  <a:pt x="6873" y="0"/>
                </a:cubicBezTo>
                <a:close/>
                <a:moveTo>
                  <a:pt x="8836" y="0"/>
                </a:moveTo>
                <a:lnTo>
                  <a:pt x="7855" y="0"/>
                </a:lnTo>
                <a:lnTo>
                  <a:pt x="7855" y="10800"/>
                </a:lnTo>
                <a:lnTo>
                  <a:pt x="8836" y="10800"/>
                </a:lnTo>
                <a:cubicBezTo>
                  <a:pt x="8836" y="10800"/>
                  <a:pt x="8836" y="0"/>
                  <a:pt x="8836" y="0"/>
                </a:cubicBezTo>
                <a:close/>
                <a:moveTo>
                  <a:pt x="11782" y="0"/>
                </a:moveTo>
                <a:lnTo>
                  <a:pt x="9818" y="0"/>
                </a:lnTo>
                <a:lnTo>
                  <a:pt x="9818" y="10800"/>
                </a:lnTo>
                <a:lnTo>
                  <a:pt x="11782" y="10800"/>
                </a:lnTo>
                <a:cubicBezTo>
                  <a:pt x="11782" y="10800"/>
                  <a:pt x="11782" y="0"/>
                  <a:pt x="11782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F5CC5418-6394-CA97-25C4-C20E6001532A}"/>
              </a:ext>
            </a:extLst>
          </p:cNvPr>
          <p:cNvSpPr txBox="1"/>
          <p:nvPr/>
        </p:nvSpPr>
        <p:spPr>
          <a:xfrm>
            <a:off x="7829588" y="2466458"/>
            <a:ext cx="348071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>
                <a:latin typeface="Verdana Pro"/>
                <a:ea typeface="League Spartan" charset="0"/>
                <a:cs typeface="Poppins"/>
              </a:rPr>
              <a:t>Informante indica que al momento de la entrevista no fue incluido/a un/a integrante de algún hogar de la vivienda.</a:t>
            </a:r>
            <a:r>
              <a:rPr lang="es-ES_tradnl" sz="2400">
                <a:latin typeface="Verdana Pro"/>
                <a:ea typeface="League Spartan" charset="0"/>
                <a:cs typeface="Poppins"/>
              </a:rPr>
              <a:t> 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F97E6A3-AE18-4556-305B-05787EA4145C}"/>
              </a:ext>
            </a:extLst>
          </p:cNvPr>
          <p:cNvSpPr>
            <a:spLocks noChangeAspect="1"/>
          </p:cNvSpPr>
          <p:nvPr/>
        </p:nvSpPr>
        <p:spPr>
          <a:xfrm>
            <a:off x="6109395" y="2628582"/>
            <a:ext cx="1368000" cy="13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Gráfico 17" descr="Man con relleno sólido">
            <a:extLst>
              <a:ext uri="{FF2B5EF4-FFF2-40B4-BE49-F238E27FC236}">
                <a16:creationId xmlns:a16="http://schemas.microsoft.com/office/drawing/2014/main" id="{2819761E-C4B4-0D6E-D4A4-C1786041644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6091" y="2847103"/>
            <a:ext cx="914400" cy="914400"/>
          </a:xfrm>
          <a:prstGeom prst="rect">
            <a:avLst/>
          </a:prstGeom>
        </p:spPr>
      </p:pic>
      <p:pic>
        <p:nvPicPr>
          <p:cNvPr id="19" name="Gráfico 18" descr="Señal de negación con relleno sólido">
            <a:extLst>
              <a:ext uri="{FF2B5EF4-FFF2-40B4-BE49-F238E27FC236}">
                <a16:creationId xmlns:a16="http://schemas.microsoft.com/office/drawing/2014/main" id="{E3EAC656-88D9-574C-C8A3-DDADDD5DB5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062" y="4773455"/>
            <a:ext cx="914400" cy="914400"/>
          </a:xfrm>
          <a:prstGeom prst="rect">
            <a:avLst/>
          </a:prstGeom>
        </p:spPr>
      </p:pic>
      <p:sp>
        <p:nvSpPr>
          <p:cNvPr id="21" name="TextBox 24">
            <a:extLst>
              <a:ext uri="{FF2B5EF4-FFF2-40B4-BE49-F238E27FC236}">
                <a16:creationId xmlns:a16="http://schemas.microsoft.com/office/drawing/2014/main" id="{EFFEEF4F-21F9-E781-E2E3-D9640A3B9C97}"/>
              </a:ext>
            </a:extLst>
          </p:cNvPr>
          <p:cNvSpPr txBox="1"/>
          <p:nvPr/>
        </p:nvSpPr>
        <p:spPr>
          <a:xfrm>
            <a:off x="7829588" y="4624976"/>
            <a:ext cx="3150034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>
                <a:latin typeface="Verdana Pro"/>
                <a:ea typeface="League Spartan" charset="0"/>
                <a:cs typeface="Poppins"/>
              </a:rPr>
              <a:t>Informante indica que su vivienda/hogar todavía no ha sido censado/a. </a:t>
            </a:r>
            <a:endParaRPr lang="es-ES"/>
          </a:p>
          <a:p>
            <a:endParaRPr lang="es-ES_tradnl" sz="2400">
              <a:latin typeface="Verdana Pro"/>
              <a:cs typeface="Poppin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38343FA-1548-4D00-5DF6-A5E59F22D48C}"/>
              </a:ext>
            </a:extLst>
          </p:cNvPr>
          <p:cNvSpPr>
            <a:spLocks noChangeAspect="1"/>
          </p:cNvSpPr>
          <p:nvPr/>
        </p:nvSpPr>
        <p:spPr>
          <a:xfrm>
            <a:off x="6100233" y="4549844"/>
            <a:ext cx="1369675" cy="13696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pic>
        <p:nvPicPr>
          <p:cNvPr id="25" name="Gráfico 10" descr="Cabin con relleno sólido">
            <a:extLst>
              <a:ext uri="{FF2B5EF4-FFF2-40B4-BE49-F238E27FC236}">
                <a16:creationId xmlns:a16="http://schemas.microsoft.com/office/drawing/2014/main" id="{6E8ABC4D-5A94-E82B-E373-94D11610D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2772" y="4630496"/>
            <a:ext cx="1078974" cy="10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6443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BB49600-8EB9-D194-10F2-1084E84C4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>
                <a:latin typeface="Verdana"/>
                <a:ea typeface="Verdana"/>
              </a:rPr>
              <a:t>¿Cómo debo aplicar el Censo en el Operativo Equipo Masivo?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AC20F5A-2375-9A73-1626-C5CD7EF2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02.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36757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00E8CD6-FB74-0E70-2CD7-93317AF5E8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7705" y="865207"/>
            <a:ext cx="5809451" cy="1252937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ES">
                <a:latin typeface="Verdana"/>
                <a:ea typeface="Verdana"/>
              </a:rPr>
              <a:t> Modalidad</a:t>
            </a:r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23434B-E1A5-51E2-34D8-BBDA594FB8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>
                <a:latin typeface="Verdana"/>
                <a:ea typeface="Verdana"/>
              </a:rPr>
              <a:t>¿Cómo debo aplicar el Censo en el Operativo Equipo Masivo?</a:t>
            </a:r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53A53D8-7687-0C2D-BDFA-E15B764160C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02.</a:t>
            </a:r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00B920-CE86-0977-80BE-B76DD5A8E3F2}"/>
              </a:ext>
            </a:extLst>
          </p:cNvPr>
          <p:cNvSpPr txBox="1"/>
          <p:nvPr/>
        </p:nvSpPr>
        <p:spPr>
          <a:xfrm>
            <a:off x="5661059" y="3744432"/>
            <a:ext cx="5492579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2000">
                <a:latin typeface="Verdana"/>
                <a:ea typeface="Verdana"/>
              </a:rPr>
              <a:t>Se asignarán </a:t>
            </a:r>
            <a:r>
              <a:rPr lang="es-CL" sz="2000" b="1">
                <a:latin typeface="Verdana"/>
                <a:ea typeface="Verdana"/>
              </a:rPr>
              <a:t>cuentas de </a:t>
            </a:r>
            <a:r>
              <a:rPr lang="es-CL" sz="2000" b="1" err="1">
                <a:latin typeface="Verdana"/>
                <a:ea typeface="Verdana"/>
              </a:rPr>
              <a:t>Interviewer</a:t>
            </a:r>
            <a:r>
              <a:rPr lang="es-CL" sz="2000" b="1">
                <a:latin typeface="Verdana"/>
                <a:ea typeface="Verdana"/>
              </a:rPr>
              <a:t> </a:t>
            </a:r>
            <a:r>
              <a:rPr lang="es-CL" sz="2000" b="1" err="1">
                <a:latin typeface="Verdana"/>
                <a:ea typeface="Verdana"/>
              </a:rPr>
              <a:t>SuSo</a:t>
            </a:r>
            <a:r>
              <a:rPr lang="es-CL" sz="2000">
                <a:latin typeface="Verdana"/>
                <a:ea typeface="Verdana"/>
              </a:rPr>
              <a:t> </a:t>
            </a:r>
            <a:r>
              <a:rPr lang="es-CL" sz="2000" b="1">
                <a:latin typeface="Verdana"/>
                <a:ea typeface="Verdana"/>
              </a:rPr>
              <a:t>y carga de trabajo</a:t>
            </a:r>
            <a:r>
              <a:rPr lang="es-CL" sz="2000">
                <a:latin typeface="Verdana"/>
                <a:ea typeface="Verdana"/>
              </a:rPr>
              <a:t> a cada persona del punto móvil </a:t>
            </a:r>
            <a:r>
              <a:rPr lang="es-CL" sz="2000" b="1">
                <a:latin typeface="Verdana"/>
                <a:ea typeface="Verdana"/>
              </a:rPr>
              <a:t>asociada a una manzana perteneciente a la comuna de Alhué</a:t>
            </a:r>
            <a:r>
              <a:rPr lang="es-CL" sz="2000">
                <a:latin typeface="Verdana"/>
                <a:ea typeface="Verdana"/>
              </a:rPr>
              <a:t>. </a:t>
            </a:r>
            <a:endParaRPr lang="es-ES"/>
          </a:p>
          <a:p>
            <a:endParaRPr lang="es-CL">
              <a:latin typeface="Verdana"/>
              <a:ea typeface="Verdana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FA97680-C00C-F276-F878-06AD51EBF184}"/>
              </a:ext>
            </a:extLst>
          </p:cNvPr>
          <p:cNvGrpSpPr/>
          <p:nvPr/>
        </p:nvGrpSpPr>
        <p:grpSpPr>
          <a:xfrm>
            <a:off x="831479" y="1027284"/>
            <a:ext cx="3241489" cy="5830716"/>
            <a:chOff x="589869" y="627699"/>
            <a:chExt cx="3538854" cy="623030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BBBE8A3-F096-1119-FD3B-F112E1EBA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13413"/>
            <a:stretch/>
          </p:blipFill>
          <p:spPr>
            <a:xfrm>
              <a:off x="785555" y="811773"/>
              <a:ext cx="3142259" cy="6046227"/>
            </a:xfrm>
            <a:prstGeom prst="rect">
              <a:avLst/>
            </a:prstGeom>
          </p:spPr>
        </p:pic>
        <p:pic>
          <p:nvPicPr>
            <p:cNvPr id="4" name="Picture 5" descr="Forma&#10;&#10;Descripción generada automáticamente">
              <a:extLst>
                <a:ext uri="{FF2B5EF4-FFF2-40B4-BE49-F238E27FC236}">
                  <a16:creationId xmlns:a16="http://schemas.microsoft.com/office/drawing/2014/main" id="{D4F9D353-6DF7-3670-CA7B-9310BFF4B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81"/>
            <a:stretch/>
          </p:blipFill>
          <p:spPr>
            <a:xfrm>
              <a:off x="589869" y="627699"/>
              <a:ext cx="3538854" cy="6230301"/>
            </a:xfrm>
            <a:prstGeom prst="rect">
              <a:avLst/>
            </a:prstGeom>
          </p:spPr>
        </p:pic>
      </p:grpSp>
      <p:pic>
        <p:nvPicPr>
          <p:cNvPr id="12" name="Gráfico 19" descr="Smart Phone con relleno sólido">
            <a:extLst>
              <a:ext uri="{FF2B5EF4-FFF2-40B4-BE49-F238E27FC236}">
                <a16:creationId xmlns:a16="http://schemas.microsoft.com/office/drawing/2014/main" id="{D7C8AC1C-D68C-9195-1724-7990A68409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1180" y="2338087"/>
            <a:ext cx="942517" cy="933111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B5C99B18-FB11-1027-5EBA-61D4E088B8A4}"/>
              </a:ext>
            </a:extLst>
          </p:cNvPr>
          <p:cNvSpPr txBox="1"/>
          <p:nvPr/>
        </p:nvSpPr>
        <p:spPr>
          <a:xfrm>
            <a:off x="5659664" y="2233097"/>
            <a:ext cx="548840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>
                <a:latin typeface="Verdana"/>
                <a:ea typeface="Verdana"/>
              </a:rPr>
              <a:t>Aplicar el Censo </a:t>
            </a:r>
            <a:r>
              <a:rPr lang="es-ES_tradnl" sz="2000" b="1">
                <a:latin typeface="Verdana"/>
                <a:ea typeface="Verdana"/>
              </a:rPr>
              <a:t>vía DMC</a:t>
            </a:r>
            <a:r>
              <a:rPr lang="es-ES_tradnl" sz="2000">
                <a:latin typeface="Verdana"/>
                <a:ea typeface="Verdana"/>
              </a:rPr>
              <a:t> con las personas que pidan ser censadas. </a:t>
            </a:r>
          </a:p>
        </p:txBody>
      </p:sp>
      <p:pic>
        <p:nvPicPr>
          <p:cNvPr id="24" name="Gráfico 6" descr="Nube de sincronización con relleno sólido">
            <a:extLst>
              <a:ext uri="{FF2B5EF4-FFF2-40B4-BE49-F238E27FC236}">
                <a16:creationId xmlns:a16="http://schemas.microsoft.com/office/drawing/2014/main" id="{B3A6042D-C7BE-29F3-88B0-60B79610DA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6188" y="3941590"/>
            <a:ext cx="925336" cy="9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4337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BB49600-8EB9-D194-10F2-1084E84C4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>
                <a:latin typeface="Verdana"/>
                <a:ea typeface="Verdana"/>
              </a:rPr>
              <a:t>Lugares donde implementar el Operativo Equipo Masivo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AC20F5A-2375-9A73-1626-C5CD7EF2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336433432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647064" y="1097264"/>
            <a:ext cx="10891839" cy="948478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MX" sz="2800">
                <a:solidFill>
                  <a:srgbClr val="122361"/>
                </a:solidFill>
                <a:latin typeface="Verdana"/>
                <a:ea typeface="Verdana"/>
              </a:rPr>
              <a:t>Características</a:t>
            </a:r>
            <a:r>
              <a:rPr lang="es-MX" sz="2800">
                <a:latin typeface="Verdana"/>
                <a:ea typeface="Verdana"/>
              </a:rPr>
              <a:t> de los lugares en que se implementará el Operativo Equipo Masivo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 dirty="0">
                <a:latin typeface="Verdana"/>
                <a:ea typeface="Verdana"/>
              </a:rPr>
              <a:t>Lugares donde implementar el Operativo Equipo Masivo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03.</a:t>
            </a:r>
            <a:endParaRPr lang="es-CL"/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30C365A4-50DE-293B-32D1-65841579C5C2}"/>
              </a:ext>
            </a:extLst>
          </p:cNvPr>
          <p:cNvSpPr txBox="1"/>
          <p:nvPr/>
        </p:nvSpPr>
        <p:spPr>
          <a:xfrm>
            <a:off x="941121" y="1847753"/>
            <a:ext cx="10091108" cy="252034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endParaRPr lang="es-ES_tradnl" sz="2400">
              <a:latin typeface="Verdana Pro"/>
              <a:ea typeface="Calibri" panose="020F0502020204030204"/>
              <a:cs typeface="Poppins"/>
            </a:endParaRPr>
          </a:p>
          <a:p>
            <a:pPr>
              <a:lnSpc>
                <a:spcPct val="150000"/>
              </a:lnSpc>
            </a:pPr>
            <a:r>
              <a:rPr lang="es-ES_tradnl" sz="2000">
                <a:latin typeface="Verdana"/>
                <a:ea typeface="+mn-lt"/>
                <a:cs typeface="+mn-lt"/>
              </a:rPr>
              <a:t>Lugares con </a:t>
            </a:r>
            <a:r>
              <a:rPr lang="es-ES_tradnl" sz="2000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alto flujo de población</a:t>
            </a:r>
            <a:r>
              <a:rPr lang="es-ES_tradnl" sz="2000">
                <a:latin typeface="Verdana"/>
                <a:ea typeface="+mn-lt"/>
                <a:cs typeface="+mn-lt"/>
              </a:rPr>
              <a:t>. </a:t>
            </a:r>
            <a:endParaRPr lang="es-ES_tradnl" sz="2000" b="1">
              <a:latin typeface="Verdana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s-ES_tradnl" sz="2000">
                <a:latin typeface="Verdana"/>
                <a:ea typeface="+mn-lt"/>
                <a:cs typeface="+mn-lt"/>
              </a:rPr>
              <a:t>Lugares donde idealmente las personas tengan largos </a:t>
            </a:r>
            <a:r>
              <a:rPr lang="es-ES_tradnl" sz="2000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tiempos de espera</a:t>
            </a:r>
            <a:r>
              <a:rPr lang="es-ES_tradnl" sz="2000">
                <a:latin typeface="Verdana"/>
                <a:ea typeface="+mn-lt"/>
                <a:cs typeface="+mn-lt"/>
              </a:rPr>
              <a:t>. </a:t>
            </a:r>
            <a:endParaRPr lang="es-ES_tradnl"/>
          </a:p>
          <a:p>
            <a:pPr>
              <a:lnSpc>
                <a:spcPct val="150000"/>
              </a:lnSpc>
            </a:pPr>
            <a:endParaRPr lang="es-ES_tradnl" sz="1700">
              <a:latin typeface="Verdana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s-ES_tradnl" sz="1700">
              <a:latin typeface="Verdana"/>
              <a:cs typeface="Calibri"/>
            </a:endParaRPr>
          </a:p>
          <a:p>
            <a:endParaRPr lang="es-ES_tradnl" sz="2400">
              <a:latin typeface="Verdana Pro"/>
              <a:ea typeface="Calibri" panose="020F0502020204030204"/>
              <a:cs typeface="Poppins"/>
            </a:endParaRPr>
          </a:p>
        </p:txBody>
      </p:sp>
      <p:pic>
        <p:nvPicPr>
          <p:cNvPr id="10" name="Imagen 9" descr="Imagen que contiene caminando, mujer, camión, equipaje&#10;&#10;Descripción generada automáticamente">
            <a:extLst>
              <a:ext uri="{FF2B5EF4-FFF2-40B4-BE49-F238E27FC236}">
                <a16:creationId xmlns:a16="http://schemas.microsoft.com/office/drawing/2014/main" id="{94840BBF-0B40-3D29-3628-9442D7641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3675477"/>
            <a:ext cx="4427313" cy="276747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FCEC5-BC4D-8F1A-B412-4D47E6285B4B}"/>
              </a:ext>
            </a:extLst>
          </p:cNvPr>
          <p:cNvSpPr/>
          <p:nvPr/>
        </p:nvSpPr>
        <p:spPr>
          <a:xfrm>
            <a:off x="699200" y="2435120"/>
            <a:ext cx="169138" cy="1723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6ABB27E-3654-1BAC-CAA2-9676FF3F76C5}"/>
              </a:ext>
            </a:extLst>
          </p:cNvPr>
          <p:cNvSpPr/>
          <p:nvPr/>
        </p:nvSpPr>
        <p:spPr>
          <a:xfrm>
            <a:off x="699200" y="2905834"/>
            <a:ext cx="169138" cy="1723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03222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Alicia Ivonne Cornejo Leiva</DisplayName>
        <AccountId>30</AccountId>
        <AccountType/>
      </UserInfo>
      <UserInfo>
        <DisplayName>Carolina de la Paz Mascareño Orellana</DisplayName>
        <AccountId>9</AccountId>
        <AccountType/>
      </UserInfo>
      <UserInfo>
        <DisplayName>SharingLinks.0dd6aafa-963a-4cb3-aad0-00b0f58dcb1d.OrganizationEdit.0523fb60-3504-4822-9c5f-91f9f92d5ee2</DisplayName>
        <AccountId>499</AccountId>
        <AccountType/>
      </UserInfo>
      <UserInfo>
        <DisplayName>Nicole Andrea Rivera Contreras</DisplayName>
        <AccountId>86</AccountId>
        <AccountType/>
      </UserInfo>
      <UserInfo>
        <DisplayName>Patricia Soledad Abello Aravena</DisplayName>
        <AccountId>1411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cee4759ce212415e0934721f3200cb1e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8d810af9f322d651eb0a8ea263d31b3b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D2BDAD-513B-4B88-892F-43642AA53E55}">
  <ds:schemaRefs>
    <ds:schemaRef ds:uri="6fc35979-dbb1-4d4b-8727-6470e0646fe1"/>
    <ds:schemaRef ds:uri="a369e572-027a-44c0-8f11-2f588a2a13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5425A9-3808-41D6-8854-44A267E3E149}">
  <ds:schemaRefs>
    <ds:schemaRef ds:uri="6fc35979-dbb1-4d4b-8727-6470e0646fe1"/>
    <ds:schemaRef ds:uri="a369e572-027a-44c0-8f11-2f588a2a1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Panorámica</PresentationFormat>
  <Slides>17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Estrategia Equipo Masivo</vt:lpstr>
      <vt:lpstr>Presentación de PowerPoint</vt:lpstr>
      <vt:lpstr>Contenidos</vt:lpstr>
      <vt:lpstr>01.</vt:lpstr>
      <vt:lpstr>Presentación de PowerPoint</vt:lpstr>
      <vt:lpstr>02.</vt:lpstr>
      <vt:lpstr>Presentación de PowerPoint</vt:lpstr>
      <vt:lpstr>03.</vt:lpstr>
      <vt:lpstr>Presentación de PowerPoint</vt:lpstr>
      <vt:lpstr>Presentación de PowerPoint</vt:lpstr>
      <vt:lpstr>Presentación de PowerPoint</vt:lpstr>
      <vt:lpstr>04.</vt:lpstr>
      <vt:lpstr>Presentación de PowerPoint</vt:lpstr>
      <vt:lpstr>Presentación de PowerPoint</vt:lpstr>
      <vt:lpstr>Presentación de PowerPoint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revision>29</cp:revision>
  <dcterms:created xsi:type="dcterms:W3CDTF">2021-02-12T20:31:37Z</dcterms:created>
  <dcterms:modified xsi:type="dcterms:W3CDTF">2024-06-13T16:08:03Z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</Properties>
</file>