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50" r:id="rId2"/>
    <p:sldId id="456" r:id="rId3"/>
    <p:sldId id="352" r:id="rId4"/>
    <p:sldId id="467" r:id="rId5"/>
    <p:sldId id="311" r:id="rId6"/>
    <p:sldId id="468" r:id="rId7"/>
    <p:sldId id="460" r:id="rId8"/>
    <p:sldId id="466" r:id="rId9"/>
    <p:sldId id="461" r:id="rId10"/>
    <p:sldId id="465" r:id="rId11"/>
    <p:sldId id="464" r:id="rId12"/>
    <p:sldId id="359" r:id="rId13"/>
    <p:sldId id="358" r:id="rId14"/>
    <p:sldId id="357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8F22-F050-4125-8269-3AA851381A6B}" name="Matias Alejandro Muñoz Delgado" initials="MD" userId="S::mamunozd@ine.gob.cl::e373b063-b2de-4692-a718-ac8559cc357c" providerId="AD"/>
  <p188:author id="{55528626-806D-6055-5F02-6478BBDAC37C}" name="Rodrigo Andres Navarrete Martínez" initials="" userId="S::ranavarretem@INE.GOB.CL::2824185e-9447-44d9-b7dd-cb33b2886c4f" providerId="AD"/>
  <p188:author id="{85018337-CF64-96EA-2D03-C9C69D8B24BD}" name="Maria Magdalena Marquez Pichuman" initials="MP" userId="S::mmmarquezp@ine.gob.cl::40ee0c62-5986-4c4d-8f79-f125591f15fe" providerId="AD"/>
  <p188:author id="{84972958-F6B4-8338-8163-86BBED1E4EA4}" name="Claudio Alfonso Yanez Castañeda" initials="CC" userId="S::cayanezc@ine.gob.cl::581e4975-1f0f-4a56-9b03-554559f377f4" providerId="AD"/>
  <p188:author id="{F4E99464-62D1-1F56-7E93-00B37C7865E3}" name="Tomas Alejandro Leyton Miranda" initials="TM" userId="S::taleytonm@ine.gob.cl::3d0397a2-7d8d-4320-9ff6-3f5e46e6cf10" providerId="AD"/>
  <p188:author id="{E24B6974-45CD-A4B3-2D40-4385F847A3FE}" name="Dennis Cristian Campos Veliz" initials="DV" userId="S::dccamposv@ine.gob.cl::c2983038-0e78-4c6d-b432-696e35acddb1" providerId="AD"/>
  <p188:author id="{E102EB92-3B17-9DF9-76FC-47078A94F8EE}" name="Andrea Ximena Mejias Guerrero" initials="AG" userId="S::axmejiasg@ine.gob.cl::7da52982-4d0f-4927-80fe-e7bb2086dcce" providerId="AD"/>
  <p188:author id="{99ACCFC2-E440-3445-E633-723A87A2AAD9}" name="Rodrigo Andres Navarrete Martínez" initials="RN" userId="S::ranavarretem@ine.gob.cl::2824185e-9447-44d9-b7dd-cb33b2886c4f" providerId="AD"/>
  <p188:author id="{0E212AE4-4FF1-161A-D513-8DFA8ED28A90}" name="Valeska Tania Valentina Daza Rodriguez" initials="VR" userId="S::vvdazar@ine.gob.cl::ab238529-a6e4-4779-ad49-354686c4612a" providerId="AD"/>
  <p188:author id="{E280A1EC-3B76-6E83-AA7D-6DA282492CC7}" name="Allison Jacqueline Pasten Henriquez" initials="AH" userId="S::ajpastenh@ine.gob.cl::6e3f2421-5d27-424b-8a63-95869ec56e58" providerId="AD"/>
  <p188:author id="{0D3317EE-51C7-39DB-281C-5B182451C5F2}" name="Martin Sebastian Silva Garrido" initials="MG" userId="S::mssilvag@ine.gob.cl::5f63eb08-d18d-4319-a8cd-28a955dc80eb" providerId="AD"/>
  <p188:author id="{E956CAEE-CFFC-2215-47EA-1CCCD9ED24B7}" name="Alberto Carlos Farias Aguilera" initials="AA" userId="S::acfariasa@ine.gob.cl::0d355c96-1873-4b3e-b34a-6b9171f81435" providerId="AD"/>
  <p188:author id="{861681FF-4F32-76DB-FBC0-7CE031371BF9}" name="Ximena Patricia Andrade Cea" initials="XC" userId="S::xpandradec@ine.gob.cl::e0225481-0669-4c8b-a6c5-dd7634291b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5C"/>
    <a:srgbClr val="FFC000"/>
    <a:srgbClr val="0089D0"/>
    <a:srgbClr val="009FE3"/>
    <a:srgbClr val="0F4988"/>
    <a:srgbClr val="EE7D00"/>
    <a:srgbClr val="E6007E"/>
    <a:srgbClr val="A9D08E"/>
    <a:srgbClr val="C6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FF3D0-E234-C221-1C24-8196311A556C}" v="202" dt="2024-06-12T14:15:36.867"/>
    <p1510:client id="{E6D3445B-8265-4D7A-4858-F85C197354AF}" v="86" dt="2024-06-12T17:07:38.618"/>
    <p1510:client id="{ECAE5C71-1B0D-93EB-424F-47EB0A51A77E}" v="87" dt="2024-06-12T15:17:11.33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2CE51-7119-4915-93DA-CC39AC4A98B0}" type="datetimeFigureOut">
              <a:t>14-06-2024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CD8D4-DD09-4D72-888E-C126C2C9937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3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CD8D4-DD09-4D72-888E-C126C2C9937B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5534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CD8D4-DD09-4D72-888E-C126C2C9937B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6364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Antes de iniciar con los contenidos,  quisiera que veamos desde otra perspectiva esta presentación. Si bien, repasaremos y reforzaremos los principales aspectos de la Planificación Operativa, los quiero invitar a mirar esta presentación como una herramienta que les servirá para explicar al resto de los cargos operativos en terreno el cómo leer y utilizar la Planificación.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544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CD8D4-DD09-4D72-888E-C126C2C9937B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635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CD8D4-DD09-4D72-888E-C126C2C9937B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3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Antes de iniciar con los contenidos,  quisiera que veamos desde otra perspectiva esta presentación. Si bien, repasaremos y reforzaremos los principales aspectos de la Planificación Operativa, los quiero invitar a mirar esta presentación como una herramienta que les servirá para explicar al resto de los cargos operativos en terreno el cómo leer y utilizar la Planificación.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8066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CD8D4-DD09-4D72-888E-C126C2C9937B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960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/>
              <a:t>Antes de iniciar con los contenidos,  quisiera que veamos desde otra perspectiva esta presentación. Si bien, repasaremos y reforzaremos los principales aspectos de la Planificación Operativa, los quiero invitar a mirar esta presentación como una herramienta que les servirá para explicar al resto de los cargos operativos en terreno el cómo leer y utilizar la Planificación.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470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CD8D4-DD09-4D72-888E-C126C2C9937B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752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CD8D4-DD09-4D72-888E-C126C2C9937B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282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svg"/><Relationship Id="rId5" Type="http://schemas.openxmlformats.org/officeDocument/2006/relationships/image" Target="../media/image29.png"/><Relationship Id="rId4" Type="http://schemas.openxmlformats.org/officeDocument/2006/relationships/image" Target="../media/image1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5713" y="6548470"/>
            <a:ext cx="309245" cy="173990"/>
          </a:xfrm>
          <a:custGeom>
            <a:avLst/>
            <a:gdLst/>
            <a:ahLst/>
            <a:cxnLst/>
            <a:rect l="l" t="t" r="r" b="b"/>
            <a:pathLst>
              <a:path w="309245" h="173990">
                <a:moveTo>
                  <a:pt x="308664" y="16591"/>
                </a:moveTo>
                <a:lnTo>
                  <a:pt x="154172" y="16591"/>
                </a:lnTo>
                <a:lnTo>
                  <a:pt x="308664" y="173732"/>
                </a:lnTo>
                <a:lnTo>
                  <a:pt x="308664" y="16591"/>
                </a:lnTo>
                <a:close/>
              </a:path>
              <a:path w="309245" h="173990">
                <a:moveTo>
                  <a:pt x="305907" y="0"/>
                </a:moveTo>
                <a:lnTo>
                  <a:pt x="2399" y="0"/>
                </a:lnTo>
                <a:lnTo>
                  <a:pt x="0" y="2440"/>
                </a:lnTo>
                <a:lnTo>
                  <a:pt x="0" y="173396"/>
                </a:lnTo>
                <a:lnTo>
                  <a:pt x="154172" y="16591"/>
                </a:lnTo>
                <a:lnTo>
                  <a:pt x="308664" y="16591"/>
                </a:lnTo>
                <a:lnTo>
                  <a:pt x="308664" y="2804"/>
                </a:lnTo>
                <a:lnTo>
                  <a:pt x="305907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350" y="6674294"/>
            <a:ext cx="100320" cy="18287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13596" y="6549606"/>
            <a:ext cx="307340" cy="307975"/>
          </a:xfrm>
          <a:custGeom>
            <a:avLst/>
            <a:gdLst/>
            <a:ahLst/>
            <a:cxnLst/>
            <a:rect l="l" t="t" r="r" b="b"/>
            <a:pathLst>
              <a:path w="307340" h="307975">
                <a:moveTo>
                  <a:pt x="307261" y="0"/>
                </a:moveTo>
                <a:lnTo>
                  <a:pt x="0" y="0"/>
                </a:lnTo>
                <a:lnTo>
                  <a:pt x="0" y="307548"/>
                </a:lnTo>
                <a:lnTo>
                  <a:pt x="307261" y="307548"/>
                </a:lnTo>
                <a:lnTo>
                  <a:pt x="307261" y="0"/>
                </a:lnTo>
                <a:close/>
              </a:path>
            </a:pathLst>
          </a:custGeom>
          <a:solidFill>
            <a:srgbClr val="E6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811" y="6549778"/>
            <a:ext cx="107035" cy="21438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13182" y="6548470"/>
            <a:ext cx="308610" cy="309245"/>
          </a:xfrm>
          <a:custGeom>
            <a:avLst/>
            <a:gdLst/>
            <a:ahLst/>
            <a:cxnLst/>
            <a:rect l="l" t="t" r="r" b="b"/>
            <a:pathLst>
              <a:path w="308609" h="309245">
                <a:moveTo>
                  <a:pt x="972" y="0"/>
                </a:moveTo>
                <a:lnTo>
                  <a:pt x="0" y="0"/>
                </a:lnTo>
                <a:lnTo>
                  <a:pt x="0" y="169585"/>
                </a:lnTo>
                <a:lnTo>
                  <a:pt x="137041" y="308967"/>
                </a:lnTo>
                <a:lnTo>
                  <a:pt x="308248" y="308967"/>
                </a:lnTo>
                <a:lnTo>
                  <a:pt x="972" y="0"/>
                </a:lnTo>
                <a:close/>
              </a:path>
            </a:pathLst>
          </a:custGeom>
          <a:solidFill>
            <a:srgbClr val="F8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20857" y="6549606"/>
            <a:ext cx="307340" cy="307975"/>
          </a:xfrm>
          <a:custGeom>
            <a:avLst/>
            <a:gdLst/>
            <a:ahLst/>
            <a:cxnLst/>
            <a:rect l="l" t="t" r="r" b="b"/>
            <a:pathLst>
              <a:path w="307340" h="307975">
                <a:moveTo>
                  <a:pt x="307261" y="0"/>
                </a:moveTo>
                <a:lnTo>
                  <a:pt x="0" y="0"/>
                </a:lnTo>
                <a:lnTo>
                  <a:pt x="0" y="307548"/>
                </a:lnTo>
                <a:lnTo>
                  <a:pt x="307261" y="307548"/>
                </a:lnTo>
                <a:lnTo>
                  <a:pt x="307261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650" y="6549765"/>
            <a:ext cx="108790" cy="21441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924426" y="6549996"/>
            <a:ext cx="304165" cy="307975"/>
          </a:xfrm>
          <a:custGeom>
            <a:avLst/>
            <a:gdLst/>
            <a:ahLst/>
            <a:cxnLst/>
            <a:rect l="l" t="t" r="r" b="b"/>
            <a:pathLst>
              <a:path w="304165" h="307975">
                <a:moveTo>
                  <a:pt x="303692" y="0"/>
                </a:moveTo>
                <a:lnTo>
                  <a:pt x="0" y="307442"/>
                </a:lnTo>
                <a:lnTo>
                  <a:pt x="171192" y="307442"/>
                </a:lnTo>
                <a:lnTo>
                  <a:pt x="303692" y="172683"/>
                </a:lnTo>
                <a:lnTo>
                  <a:pt x="3036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32" y="6239789"/>
            <a:ext cx="306070" cy="616585"/>
          </a:xfrm>
          <a:custGeom>
            <a:avLst/>
            <a:gdLst/>
            <a:ahLst/>
            <a:cxnLst/>
            <a:rect l="l" t="t" r="r" b="b"/>
            <a:pathLst>
              <a:path w="306070" h="616584">
                <a:moveTo>
                  <a:pt x="305713" y="0"/>
                </a:moveTo>
                <a:lnTo>
                  <a:pt x="0" y="0"/>
                </a:lnTo>
                <a:lnTo>
                  <a:pt x="0" y="616514"/>
                </a:lnTo>
                <a:lnTo>
                  <a:pt x="305713" y="616514"/>
                </a:lnTo>
                <a:lnTo>
                  <a:pt x="305713" y="0"/>
                </a:lnTo>
                <a:close/>
              </a:path>
            </a:pathLst>
          </a:custGeom>
          <a:solidFill>
            <a:srgbClr val="1E3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054" y="6674294"/>
            <a:ext cx="100329" cy="18287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11499" y="6325947"/>
            <a:ext cx="684651" cy="31162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20350" y="6134098"/>
            <a:ext cx="895350" cy="68580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19035" y="0"/>
            <a:ext cx="177040" cy="139643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3238500" y="0"/>
            <a:ext cx="8953500" cy="5238750"/>
          </a:xfrm>
          <a:custGeom>
            <a:avLst/>
            <a:gdLst/>
            <a:ahLst/>
            <a:cxnLst/>
            <a:rect l="l" t="t" r="r" b="b"/>
            <a:pathLst>
              <a:path w="8953500" h="5238750">
                <a:moveTo>
                  <a:pt x="0" y="5238750"/>
                </a:moveTo>
                <a:lnTo>
                  <a:pt x="8953500" y="5238750"/>
                </a:lnTo>
                <a:lnTo>
                  <a:pt x="8953500" y="0"/>
                </a:lnTo>
                <a:lnTo>
                  <a:pt x="0" y="0"/>
                </a:lnTo>
                <a:lnTo>
                  <a:pt x="0" y="5238750"/>
                </a:lnTo>
                <a:close/>
              </a:path>
            </a:pathLst>
          </a:custGeom>
          <a:solidFill>
            <a:srgbClr val="375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90875" y="5200713"/>
            <a:ext cx="214312" cy="147637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3228975" y="5238750"/>
            <a:ext cx="7248525" cy="1619250"/>
          </a:xfrm>
          <a:custGeom>
            <a:avLst/>
            <a:gdLst/>
            <a:ahLst/>
            <a:cxnLst/>
            <a:rect l="l" t="t" r="r" b="b"/>
            <a:pathLst>
              <a:path w="7248525" h="1619250">
                <a:moveTo>
                  <a:pt x="0" y="1619250"/>
                </a:moveTo>
                <a:lnTo>
                  <a:pt x="7248525" y="1619250"/>
                </a:lnTo>
                <a:lnTo>
                  <a:pt x="7248525" y="0"/>
                </a:lnTo>
                <a:lnTo>
                  <a:pt x="0" y="0"/>
                </a:lnTo>
                <a:lnTo>
                  <a:pt x="0" y="1619250"/>
                </a:lnTo>
                <a:close/>
              </a:path>
            </a:pathLst>
          </a:custGeom>
          <a:solidFill>
            <a:srgbClr val="2C4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879" y="2415668"/>
            <a:ext cx="2219025" cy="128700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496427" y="1544971"/>
            <a:ext cx="434340" cy="453390"/>
          </a:xfrm>
          <a:custGeom>
            <a:avLst/>
            <a:gdLst/>
            <a:ahLst/>
            <a:cxnLst/>
            <a:rect l="l" t="t" r="r" b="b"/>
            <a:pathLst>
              <a:path w="434340" h="453389">
                <a:moveTo>
                  <a:pt x="245524" y="0"/>
                </a:moveTo>
                <a:lnTo>
                  <a:pt x="179338" y="7308"/>
                </a:lnTo>
                <a:lnTo>
                  <a:pt x="120020" y="29096"/>
                </a:lnTo>
                <a:lnTo>
                  <a:pt x="70074" y="63873"/>
                </a:lnTo>
                <a:lnTo>
                  <a:pt x="32041" y="109892"/>
                </a:lnTo>
                <a:lnTo>
                  <a:pt x="8044" y="164945"/>
                </a:lnTo>
                <a:lnTo>
                  <a:pt x="0" y="226652"/>
                </a:lnTo>
                <a:lnTo>
                  <a:pt x="2015" y="258284"/>
                </a:lnTo>
                <a:lnTo>
                  <a:pt x="18061" y="316769"/>
                </a:lnTo>
                <a:lnTo>
                  <a:pt x="49524" y="367795"/>
                </a:lnTo>
                <a:lnTo>
                  <a:pt x="93588" y="408304"/>
                </a:lnTo>
                <a:lnTo>
                  <a:pt x="148730" y="436947"/>
                </a:lnTo>
                <a:lnTo>
                  <a:pt x="211265" y="451507"/>
                </a:lnTo>
                <a:lnTo>
                  <a:pt x="244877" y="453338"/>
                </a:lnTo>
                <a:lnTo>
                  <a:pt x="273479" y="452079"/>
                </a:lnTo>
                <a:lnTo>
                  <a:pt x="326805" y="442052"/>
                </a:lnTo>
                <a:lnTo>
                  <a:pt x="374269" y="422152"/>
                </a:lnTo>
                <a:lnTo>
                  <a:pt x="414521" y="392926"/>
                </a:lnTo>
                <a:lnTo>
                  <a:pt x="434129" y="372065"/>
                </a:lnTo>
                <a:lnTo>
                  <a:pt x="362050" y="307652"/>
                </a:lnTo>
                <a:lnTo>
                  <a:pt x="359259" y="310814"/>
                </a:lnTo>
                <a:lnTo>
                  <a:pt x="336054" y="332468"/>
                </a:lnTo>
                <a:lnTo>
                  <a:pt x="310151" y="347995"/>
                </a:lnTo>
                <a:lnTo>
                  <a:pt x="281643" y="357347"/>
                </a:lnTo>
                <a:lnTo>
                  <a:pt x="250629" y="360474"/>
                </a:lnTo>
                <a:lnTo>
                  <a:pt x="231109" y="359400"/>
                </a:lnTo>
                <a:lnTo>
                  <a:pt x="178947" y="343411"/>
                </a:lnTo>
                <a:lnTo>
                  <a:pt x="139654" y="310381"/>
                </a:lnTo>
                <a:lnTo>
                  <a:pt x="116857" y="263472"/>
                </a:lnTo>
                <a:lnTo>
                  <a:pt x="112438" y="226652"/>
                </a:lnTo>
                <a:lnTo>
                  <a:pt x="113546" y="207738"/>
                </a:lnTo>
                <a:lnTo>
                  <a:pt x="130029" y="157276"/>
                </a:lnTo>
                <a:lnTo>
                  <a:pt x="164147" y="119218"/>
                </a:lnTo>
                <a:lnTo>
                  <a:pt x="212626" y="97146"/>
                </a:lnTo>
                <a:lnTo>
                  <a:pt x="250629" y="92863"/>
                </a:lnTo>
                <a:lnTo>
                  <a:pt x="281664" y="95952"/>
                </a:lnTo>
                <a:lnTo>
                  <a:pt x="310185" y="105189"/>
                </a:lnTo>
                <a:lnTo>
                  <a:pt x="336102" y="120525"/>
                </a:lnTo>
                <a:lnTo>
                  <a:pt x="359327" y="141912"/>
                </a:lnTo>
                <a:lnTo>
                  <a:pt x="362118" y="145039"/>
                </a:lnTo>
                <a:lnTo>
                  <a:pt x="434197" y="80592"/>
                </a:lnTo>
                <a:lnTo>
                  <a:pt x="395452" y="44468"/>
                </a:lnTo>
                <a:lnTo>
                  <a:pt x="351704" y="19986"/>
                </a:lnTo>
                <a:lnTo>
                  <a:pt x="301383" y="5022"/>
                </a:lnTo>
                <a:lnTo>
                  <a:pt x="274103" y="1258"/>
                </a:lnTo>
                <a:lnTo>
                  <a:pt x="245524" y="0"/>
                </a:lnTo>
                <a:close/>
              </a:path>
            </a:pathLst>
          </a:custGeom>
          <a:solidFill>
            <a:srgbClr val="1E3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90041" y="1551939"/>
            <a:ext cx="353060" cy="439420"/>
          </a:xfrm>
          <a:custGeom>
            <a:avLst/>
            <a:gdLst/>
            <a:ahLst/>
            <a:cxnLst/>
            <a:rect l="l" t="t" r="r" b="b"/>
            <a:pathLst>
              <a:path w="353059" h="439419">
                <a:moveTo>
                  <a:pt x="352564" y="351586"/>
                </a:moveTo>
                <a:lnTo>
                  <a:pt x="110528" y="351586"/>
                </a:lnTo>
                <a:lnTo>
                  <a:pt x="110528" y="258927"/>
                </a:lnTo>
                <a:lnTo>
                  <a:pt x="317004" y="258927"/>
                </a:lnTo>
                <a:lnTo>
                  <a:pt x="317004" y="173888"/>
                </a:lnTo>
                <a:lnTo>
                  <a:pt x="110528" y="173888"/>
                </a:lnTo>
                <a:lnTo>
                  <a:pt x="110528" y="88849"/>
                </a:lnTo>
                <a:lnTo>
                  <a:pt x="344297" y="88849"/>
                </a:lnTo>
                <a:lnTo>
                  <a:pt x="344297" y="0"/>
                </a:lnTo>
                <a:lnTo>
                  <a:pt x="0" y="0"/>
                </a:lnTo>
                <a:lnTo>
                  <a:pt x="0" y="88849"/>
                </a:lnTo>
                <a:lnTo>
                  <a:pt x="0" y="173888"/>
                </a:lnTo>
                <a:lnTo>
                  <a:pt x="0" y="258927"/>
                </a:lnTo>
                <a:lnTo>
                  <a:pt x="0" y="351586"/>
                </a:lnTo>
                <a:lnTo>
                  <a:pt x="0" y="439153"/>
                </a:lnTo>
                <a:lnTo>
                  <a:pt x="352564" y="439153"/>
                </a:lnTo>
                <a:lnTo>
                  <a:pt x="352564" y="351586"/>
                </a:lnTo>
                <a:close/>
              </a:path>
            </a:pathLst>
          </a:custGeom>
          <a:solidFill>
            <a:srgbClr val="1E3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416296" y="1552347"/>
            <a:ext cx="416559" cy="438784"/>
          </a:xfrm>
          <a:custGeom>
            <a:avLst/>
            <a:gdLst/>
            <a:ahLst/>
            <a:cxnLst/>
            <a:rect l="l" t="t" r="r" b="b"/>
            <a:pathLst>
              <a:path w="416560" h="438785">
                <a:moveTo>
                  <a:pt x="91205" y="0"/>
                </a:moveTo>
                <a:lnTo>
                  <a:pt x="0" y="0"/>
                </a:lnTo>
                <a:lnTo>
                  <a:pt x="0" y="438586"/>
                </a:lnTo>
                <a:lnTo>
                  <a:pt x="109889" y="438586"/>
                </a:lnTo>
                <a:lnTo>
                  <a:pt x="109889" y="184333"/>
                </a:lnTo>
                <a:lnTo>
                  <a:pt x="247055" y="184333"/>
                </a:lnTo>
                <a:lnTo>
                  <a:pt x="92431" y="1495"/>
                </a:lnTo>
                <a:lnTo>
                  <a:pt x="91205" y="0"/>
                </a:lnTo>
                <a:close/>
              </a:path>
              <a:path w="416560" h="438785">
                <a:moveTo>
                  <a:pt x="247055" y="184333"/>
                </a:moveTo>
                <a:lnTo>
                  <a:pt x="109889" y="184333"/>
                </a:lnTo>
                <a:lnTo>
                  <a:pt x="325516" y="438586"/>
                </a:lnTo>
                <a:lnTo>
                  <a:pt x="416109" y="438586"/>
                </a:lnTo>
                <a:lnTo>
                  <a:pt x="416109" y="254252"/>
                </a:lnTo>
                <a:lnTo>
                  <a:pt x="306186" y="254252"/>
                </a:lnTo>
                <a:lnTo>
                  <a:pt x="247055" y="184333"/>
                </a:lnTo>
                <a:close/>
              </a:path>
              <a:path w="416560" h="438785">
                <a:moveTo>
                  <a:pt x="416109" y="0"/>
                </a:moveTo>
                <a:lnTo>
                  <a:pt x="306186" y="0"/>
                </a:lnTo>
                <a:lnTo>
                  <a:pt x="306186" y="254252"/>
                </a:lnTo>
                <a:lnTo>
                  <a:pt x="416109" y="254252"/>
                </a:lnTo>
                <a:lnTo>
                  <a:pt x="416109" y="0"/>
                </a:lnTo>
                <a:close/>
              </a:path>
            </a:pathLst>
          </a:custGeom>
          <a:solidFill>
            <a:srgbClr val="1E3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889810" y="1545183"/>
            <a:ext cx="867410" cy="454659"/>
          </a:xfrm>
          <a:custGeom>
            <a:avLst/>
            <a:gdLst/>
            <a:ahLst/>
            <a:cxnLst/>
            <a:rect l="l" t="t" r="r" b="b"/>
            <a:pathLst>
              <a:path w="867410" h="454660">
                <a:moveTo>
                  <a:pt x="359752" y="316560"/>
                </a:moveTo>
                <a:lnTo>
                  <a:pt x="358317" y="295554"/>
                </a:lnTo>
                <a:lnTo>
                  <a:pt x="354012" y="276771"/>
                </a:lnTo>
                <a:lnTo>
                  <a:pt x="346875" y="260235"/>
                </a:lnTo>
                <a:lnTo>
                  <a:pt x="336918" y="246024"/>
                </a:lnTo>
                <a:lnTo>
                  <a:pt x="324980" y="233984"/>
                </a:lnTo>
                <a:lnTo>
                  <a:pt x="282575" y="208127"/>
                </a:lnTo>
                <a:lnTo>
                  <a:pt x="225894" y="190373"/>
                </a:lnTo>
                <a:lnTo>
                  <a:pt x="181000" y="179260"/>
                </a:lnTo>
                <a:lnTo>
                  <a:pt x="162267" y="173990"/>
                </a:lnTo>
                <a:lnTo>
                  <a:pt x="124485" y="157670"/>
                </a:lnTo>
                <a:lnTo>
                  <a:pt x="112687" y="132803"/>
                </a:lnTo>
                <a:lnTo>
                  <a:pt x="113817" y="122961"/>
                </a:lnTo>
                <a:lnTo>
                  <a:pt x="141973" y="93522"/>
                </a:lnTo>
                <a:lnTo>
                  <a:pt x="190474" y="86169"/>
                </a:lnTo>
                <a:lnTo>
                  <a:pt x="219456" y="88277"/>
                </a:lnTo>
                <a:lnTo>
                  <a:pt x="248564" y="94615"/>
                </a:lnTo>
                <a:lnTo>
                  <a:pt x="277698" y="105117"/>
                </a:lnTo>
                <a:lnTo>
                  <a:pt x="306730" y="119786"/>
                </a:lnTo>
                <a:lnTo>
                  <a:pt x="309727" y="121513"/>
                </a:lnTo>
                <a:lnTo>
                  <a:pt x="342163" y="40144"/>
                </a:lnTo>
                <a:lnTo>
                  <a:pt x="308229" y="22301"/>
                </a:lnTo>
                <a:lnTo>
                  <a:pt x="271373" y="10058"/>
                </a:lnTo>
                <a:lnTo>
                  <a:pt x="231673" y="2578"/>
                </a:lnTo>
                <a:lnTo>
                  <a:pt x="191096" y="63"/>
                </a:lnTo>
                <a:lnTo>
                  <a:pt x="162826" y="1206"/>
                </a:lnTo>
                <a:lnTo>
                  <a:pt x="112801" y="10325"/>
                </a:lnTo>
                <a:lnTo>
                  <a:pt x="71996" y="28219"/>
                </a:lnTo>
                <a:lnTo>
                  <a:pt x="41109" y="53073"/>
                </a:lnTo>
                <a:lnTo>
                  <a:pt x="14262" y="101041"/>
                </a:lnTo>
                <a:lnTo>
                  <a:pt x="9118" y="137769"/>
                </a:lnTo>
                <a:lnTo>
                  <a:pt x="10566" y="158788"/>
                </a:lnTo>
                <a:lnTo>
                  <a:pt x="31927" y="208876"/>
                </a:lnTo>
                <a:lnTo>
                  <a:pt x="71005" y="240525"/>
                </a:lnTo>
                <a:lnTo>
                  <a:pt x="121831" y="259270"/>
                </a:lnTo>
                <a:lnTo>
                  <a:pt x="166116" y="271043"/>
                </a:lnTo>
                <a:lnTo>
                  <a:pt x="180936" y="274650"/>
                </a:lnTo>
                <a:lnTo>
                  <a:pt x="194208" y="278117"/>
                </a:lnTo>
                <a:lnTo>
                  <a:pt x="232257" y="291553"/>
                </a:lnTo>
                <a:lnTo>
                  <a:pt x="256159" y="324002"/>
                </a:lnTo>
                <a:lnTo>
                  <a:pt x="255003" y="333311"/>
                </a:lnTo>
                <a:lnTo>
                  <a:pt x="226453" y="360654"/>
                </a:lnTo>
                <a:lnTo>
                  <a:pt x="177139" y="367538"/>
                </a:lnTo>
                <a:lnTo>
                  <a:pt x="158584" y="366776"/>
                </a:lnTo>
                <a:lnTo>
                  <a:pt x="102806" y="355346"/>
                </a:lnTo>
                <a:lnTo>
                  <a:pt x="52806" y="332536"/>
                </a:lnTo>
                <a:lnTo>
                  <a:pt x="35737" y="320738"/>
                </a:lnTo>
                <a:lnTo>
                  <a:pt x="0" y="401535"/>
                </a:lnTo>
                <a:lnTo>
                  <a:pt x="35369" y="423367"/>
                </a:lnTo>
                <a:lnTo>
                  <a:pt x="78270" y="439572"/>
                </a:lnTo>
                <a:lnTo>
                  <a:pt x="126580" y="450100"/>
                </a:lnTo>
                <a:lnTo>
                  <a:pt x="176555" y="453644"/>
                </a:lnTo>
                <a:lnTo>
                  <a:pt x="204825" y="452501"/>
                </a:lnTo>
                <a:lnTo>
                  <a:pt x="255003" y="443369"/>
                </a:lnTo>
                <a:lnTo>
                  <a:pt x="296100" y="425488"/>
                </a:lnTo>
                <a:lnTo>
                  <a:pt x="327279" y="400621"/>
                </a:lnTo>
                <a:lnTo>
                  <a:pt x="354520" y="352818"/>
                </a:lnTo>
                <a:lnTo>
                  <a:pt x="358444" y="335064"/>
                </a:lnTo>
                <a:lnTo>
                  <a:pt x="359752" y="316560"/>
                </a:lnTo>
                <a:close/>
              </a:path>
              <a:path w="867410" h="454660">
                <a:moveTo>
                  <a:pt x="867270" y="227228"/>
                </a:moveTo>
                <a:lnTo>
                  <a:pt x="865327" y="195795"/>
                </a:lnTo>
                <a:lnTo>
                  <a:pt x="859523" y="165849"/>
                </a:lnTo>
                <a:lnTo>
                  <a:pt x="849896" y="137502"/>
                </a:lnTo>
                <a:lnTo>
                  <a:pt x="836472" y="110845"/>
                </a:lnTo>
                <a:lnTo>
                  <a:pt x="822985" y="91198"/>
                </a:lnTo>
                <a:lnTo>
                  <a:pt x="819658" y="86360"/>
                </a:lnTo>
                <a:lnTo>
                  <a:pt x="799947" y="64604"/>
                </a:lnTo>
                <a:lnTo>
                  <a:pt x="777392" y="45631"/>
                </a:lnTo>
                <a:lnTo>
                  <a:pt x="761669" y="35623"/>
                </a:lnTo>
                <a:lnTo>
                  <a:pt x="761669" y="227266"/>
                </a:lnTo>
                <a:lnTo>
                  <a:pt x="760603" y="246443"/>
                </a:lnTo>
                <a:lnTo>
                  <a:pt x="744651" y="297789"/>
                </a:lnTo>
                <a:lnTo>
                  <a:pt x="712025" y="336499"/>
                </a:lnTo>
                <a:lnTo>
                  <a:pt x="666470" y="358889"/>
                </a:lnTo>
                <a:lnTo>
                  <a:pt x="631393" y="363232"/>
                </a:lnTo>
                <a:lnTo>
                  <a:pt x="613422" y="362140"/>
                </a:lnTo>
                <a:lnTo>
                  <a:pt x="564769" y="345960"/>
                </a:lnTo>
                <a:lnTo>
                  <a:pt x="527380" y="312356"/>
                </a:lnTo>
                <a:lnTo>
                  <a:pt x="505371" y="264642"/>
                </a:lnTo>
                <a:lnTo>
                  <a:pt x="501129" y="227228"/>
                </a:lnTo>
                <a:lnTo>
                  <a:pt x="502196" y="208000"/>
                </a:lnTo>
                <a:lnTo>
                  <a:pt x="518109" y="156629"/>
                </a:lnTo>
                <a:lnTo>
                  <a:pt x="550748" y="117932"/>
                </a:lnTo>
                <a:lnTo>
                  <a:pt x="596277" y="95529"/>
                </a:lnTo>
                <a:lnTo>
                  <a:pt x="631393" y="91198"/>
                </a:lnTo>
                <a:lnTo>
                  <a:pt x="649351" y="92278"/>
                </a:lnTo>
                <a:lnTo>
                  <a:pt x="698004" y="108458"/>
                </a:lnTo>
                <a:lnTo>
                  <a:pt x="735380" y="142062"/>
                </a:lnTo>
                <a:lnTo>
                  <a:pt x="757402" y="189801"/>
                </a:lnTo>
                <a:lnTo>
                  <a:pt x="761669" y="227266"/>
                </a:lnTo>
                <a:lnTo>
                  <a:pt x="761669" y="35623"/>
                </a:lnTo>
                <a:lnTo>
                  <a:pt x="724471" y="16624"/>
                </a:lnTo>
                <a:lnTo>
                  <a:pt x="664032" y="1854"/>
                </a:lnTo>
                <a:lnTo>
                  <a:pt x="631393" y="0"/>
                </a:lnTo>
                <a:lnTo>
                  <a:pt x="598766" y="1854"/>
                </a:lnTo>
                <a:lnTo>
                  <a:pt x="538187" y="16624"/>
                </a:lnTo>
                <a:lnTo>
                  <a:pt x="485013" y="45631"/>
                </a:lnTo>
                <a:lnTo>
                  <a:pt x="442722" y="86372"/>
                </a:lnTo>
                <a:lnTo>
                  <a:pt x="412699" y="137515"/>
                </a:lnTo>
                <a:lnTo>
                  <a:pt x="397433" y="195821"/>
                </a:lnTo>
                <a:lnTo>
                  <a:pt x="395528" y="227266"/>
                </a:lnTo>
                <a:lnTo>
                  <a:pt x="397446" y="258699"/>
                </a:lnTo>
                <a:lnTo>
                  <a:pt x="412737" y="317017"/>
                </a:lnTo>
                <a:lnTo>
                  <a:pt x="442734" y="368134"/>
                </a:lnTo>
                <a:lnTo>
                  <a:pt x="485013" y="408851"/>
                </a:lnTo>
                <a:lnTo>
                  <a:pt x="538162" y="437857"/>
                </a:lnTo>
                <a:lnTo>
                  <a:pt x="598741" y="452640"/>
                </a:lnTo>
                <a:lnTo>
                  <a:pt x="631393" y="454494"/>
                </a:lnTo>
                <a:lnTo>
                  <a:pt x="664044" y="452640"/>
                </a:lnTo>
                <a:lnTo>
                  <a:pt x="724484" y="437857"/>
                </a:lnTo>
                <a:lnTo>
                  <a:pt x="777392" y="408851"/>
                </a:lnTo>
                <a:lnTo>
                  <a:pt x="819670" y="368122"/>
                </a:lnTo>
                <a:lnTo>
                  <a:pt x="849922" y="316992"/>
                </a:lnTo>
                <a:lnTo>
                  <a:pt x="865339" y="258686"/>
                </a:lnTo>
                <a:lnTo>
                  <a:pt x="867270" y="227228"/>
                </a:lnTo>
                <a:close/>
              </a:path>
            </a:pathLst>
          </a:custGeom>
          <a:solidFill>
            <a:srgbClr val="1E3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5543" y="2128597"/>
            <a:ext cx="93765" cy="92421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496457" y="2084468"/>
            <a:ext cx="432434" cy="241935"/>
          </a:xfrm>
          <a:custGeom>
            <a:avLst/>
            <a:gdLst/>
            <a:ahLst/>
            <a:cxnLst/>
            <a:rect l="l" t="t" r="r" b="b"/>
            <a:pathLst>
              <a:path w="432434" h="241935">
                <a:moveTo>
                  <a:pt x="405428" y="0"/>
                </a:moveTo>
                <a:lnTo>
                  <a:pt x="395471" y="1931"/>
                </a:lnTo>
                <a:lnTo>
                  <a:pt x="386727" y="7724"/>
                </a:lnTo>
                <a:lnTo>
                  <a:pt x="215954" y="177713"/>
                </a:lnTo>
                <a:lnTo>
                  <a:pt x="45209" y="7724"/>
                </a:lnTo>
                <a:lnTo>
                  <a:pt x="36449" y="1931"/>
                </a:lnTo>
                <a:lnTo>
                  <a:pt x="26482" y="0"/>
                </a:lnTo>
                <a:lnTo>
                  <a:pt x="16516" y="1931"/>
                </a:lnTo>
                <a:lnTo>
                  <a:pt x="7756" y="7724"/>
                </a:lnTo>
                <a:lnTo>
                  <a:pt x="1939" y="16447"/>
                </a:lnTo>
                <a:lnTo>
                  <a:pt x="0" y="26368"/>
                </a:lnTo>
                <a:lnTo>
                  <a:pt x="1939" y="36289"/>
                </a:lnTo>
                <a:lnTo>
                  <a:pt x="202379" y="238785"/>
                </a:lnTo>
                <a:lnTo>
                  <a:pt x="222727" y="241361"/>
                </a:lnTo>
                <a:lnTo>
                  <a:pt x="229533" y="238785"/>
                </a:lnTo>
                <a:lnTo>
                  <a:pt x="424128" y="45012"/>
                </a:lnTo>
                <a:lnTo>
                  <a:pt x="429948" y="36289"/>
                </a:lnTo>
                <a:lnTo>
                  <a:pt x="431888" y="26368"/>
                </a:lnTo>
                <a:lnTo>
                  <a:pt x="429948" y="16447"/>
                </a:lnTo>
                <a:lnTo>
                  <a:pt x="424128" y="7724"/>
                </a:lnTo>
                <a:lnTo>
                  <a:pt x="415384" y="1931"/>
                </a:lnTo>
                <a:lnTo>
                  <a:pt x="405428" y="0"/>
                </a:lnTo>
                <a:close/>
              </a:path>
            </a:pathLst>
          </a:custGeom>
          <a:solidFill>
            <a:srgbClr val="F8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24199" y="2128597"/>
            <a:ext cx="93758" cy="92421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955128" y="2084468"/>
            <a:ext cx="432434" cy="241935"/>
          </a:xfrm>
          <a:custGeom>
            <a:avLst/>
            <a:gdLst/>
            <a:ahLst/>
            <a:cxnLst/>
            <a:rect l="l" t="t" r="r" b="b"/>
            <a:pathLst>
              <a:path w="432434" h="241935">
                <a:moveTo>
                  <a:pt x="405406" y="0"/>
                </a:moveTo>
                <a:lnTo>
                  <a:pt x="395436" y="1931"/>
                </a:lnTo>
                <a:lnTo>
                  <a:pt x="386672" y="7724"/>
                </a:lnTo>
                <a:lnTo>
                  <a:pt x="215933" y="177713"/>
                </a:lnTo>
                <a:lnTo>
                  <a:pt x="45194" y="7724"/>
                </a:lnTo>
                <a:lnTo>
                  <a:pt x="36435" y="1931"/>
                </a:lnTo>
                <a:lnTo>
                  <a:pt x="26476" y="0"/>
                </a:lnTo>
                <a:lnTo>
                  <a:pt x="16518" y="1931"/>
                </a:lnTo>
                <a:lnTo>
                  <a:pt x="7759" y="7724"/>
                </a:lnTo>
                <a:lnTo>
                  <a:pt x="1939" y="16447"/>
                </a:lnTo>
                <a:lnTo>
                  <a:pt x="0" y="26368"/>
                </a:lnTo>
                <a:lnTo>
                  <a:pt x="1939" y="36289"/>
                </a:lnTo>
                <a:lnTo>
                  <a:pt x="202388" y="238785"/>
                </a:lnTo>
                <a:lnTo>
                  <a:pt x="222739" y="241361"/>
                </a:lnTo>
                <a:lnTo>
                  <a:pt x="229512" y="238785"/>
                </a:lnTo>
                <a:lnTo>
                  <a:pt x="424141" y="45012"/>
                </a:lnTo>
                <a:lnTo>
                  <a:pt x="429960" y="36289"/>
                </a:lnTo>
                <a:lnTo>
                  <a:pt x="431900" y="26368"/>
                </a:lnTo>
                <a:lnTo>
                  <a:pt x="429960" y="16447"/>
                </a:lnTo>
                <a:lnTo>
                  <a:pt x="424141" y="7724"/>
                </a:lnTo>
                <a:lnTo>
                  <a:pt x="415377" y="1931"/>
                </a:lnTo>
                <a:lnTo>
                  <a:pt x="405406" y="0"/>
                </a:lnTo>
                <a:close/>
              </a:path>
            </a:pathLst>
          </a:custGeom>
          <a:solidFill>
            <a:srgbClr val="B0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82883" y="2128597"/>
            <a:ext cx="93758" cy="92421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1413778" y="2084468"/>
            <a:ext cx="432434" cy="241935"/>
          </a:xfrm>
          <a:custGeom>
            <a:avLst/>
            <a:gdLst/>
            <a:ahLst/>
            <a:cxnLst/>
            <a:rect l="l" t="t" r="r" b="b"/>
            <a:pathLst>
              <a:path w="432435" h="241935">
                <a:moveTo>
                  <a:pt x="405436" y="0"/>
                </a:moveTo>
                <a:lnTo>
                  <a:pt x="395470" y="1931"/>
                </a:lnTo>
                <a:lnTo>
                  <a:pt x="386706" y="7724"/>
                </a:lnTo>
                <a:lnTo>
                  <a:pt x="215933" y="177713"/>
                </a:lnTo>
                <a:lnTo>
                  <a:pt x="45194" y="7724"/>
                </a:lnTo>
                <a:lnTo>
                  <a:pt x="36435" y="1931"/>
                </a:lnTo>
                <a:lnTo>
                  <a:pt x="26476" y="0"/>
                </a:lnTo>
                <a:lnTo>
                  <a:pt x="16518" y="1931"/>
                </a:lnTo>
                <a:lnTo>
                  <a:pt x="7759" y="7724"/>
                </a:lnTo>
                <a:lnTo>
                  <a:pt x="1939" y="16447"/>
                </a:lnTo>
                <a:lnTo>
                  <a:pt x="0" y="26368"/>
                </a:lnTo>
                <a:lnTo>
                  <a:pt x="1939" y="36289"/>
                </a:lnTo>
                <a:lnTo>
                  <a:pt x="7759" y="45012"/>
                </a:lnTo>
                <a:lnTo>
                  <a:pt x="202388" y="238785"/>
                </a:lnTo>
                <a:lnTo>
                  <a:pt x="209195" y="241361"/>
                </a:lnTo>
                <a:lnTo>
                  <a:pt x="215967" y="241361"/>
                </a:lnTo>
                <a:lnTo>
                  <a:pt x="222739" y="241361"/>
                </a:lnTo>
                <a:lnTo>
                  <a:pt x="229546" y="238785"/>
                </a:lnTo>
                <a:lnTo>
                  <a:pt x="424141" y="45012"/>
                </a:lnTo>
                <a:lnTo>
                  <a:pt x="429960" y="36289"/>
                </a:lnTo>
                <a:lnTo>
                  <a:pt x="431900" y="26368"/>
                </a:lnTo>
                <a:lnTo>
                  <a:pt x="429960" y="16447"/>
                </a:lnTo>
                <a:lnTo>
                  <a:pt x="424141" y="7724"/>
                </a:lnTo>
                <a:lnTo>
                  <a:pt x="415396" y="1931"/>
                </a:lnTo>
                <a:lnTo>
                  <a:pt x="405436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01916" y="2159903"/>
            <a:ext cx="280035" cy="165735"/>
          </a:xfrm>
          <a:custGeom>
            <a:avLst/>
            <a:gdLst/>
            <a:ahLst/>
            <a:cxnLst/>
            <a:rect l="l" t="t" r="r" b="b"/>
            <a:pathLst>
              <a:path w="280034" h="165735">
                <a:moveTo>
                  <a:pt x="146916" y="0"/>
                </a:moveTo>
                <a:lnTo>
                  <a:pt x="7759" y="120664"/>
                </a:lnTo>
                <a:lnTo>
                  <a:pt x="0" y="139305"/>
                </a:lnTo>
                <a:lnTo>
                  <a:pt x="1939" y="149223"/>
                </a:lnTo>
                <a:lnTo>
                  <a:pt x="7759" y="157946"/>
                </a:lnTo>
                <a:lnTo>
                  <a:pt x="16518" y="163741"/>
                </a:lnTo>
                <a:lnTo>
                  <a:pt x="26476" y="165673"/>
                </a:lnTo>
                <a:lnTo>
                  <a:pt x="36435" y="163741"/>
                </a:lnTo>
                <a:lnTo>
                  <a:pt x="45194" y="157946"/>
                </a:lnTo>
                <a:lnTo>
                  <a:pt x="139905" y="63631"/>
                </a:lnTo>
                <a:lnTo>
                  <a:pt x="239789" y="163095"/>
                </a:lnTo>
                <a:lnTo>
                  <a:pt x="246562" y="165672"/>
                </a:lnTo>
                <a:lnTo>
                  <a:pt x="253300" y="165672"/>
                </a:lnTo>
                <a:lnTo>
                  <a:pt x="260072" y="165672"/>
                </a:lnTo>
                <a:lnTo>
                  <a:pt x="266879" y="163095"/>
                </a:lnTo>
                <a:lnTo>
                  <a:pt x="272018" y="157946"/>
                </a:lnTo>
                <a:lnTo>
                  <a:pt x="277837" y="149223"/>
                </a:lnTo>
                <a:lnTo>
                  <a:pt x="279777" y="139305"/>
                </a:lnTo>
                <a:lnTo>
                  <a:pt x="277837" y="129387"/>
                </a:lnTo>
                <a:lnTo>
                  <a:pt x="272018" y="120664"/>
                </a:lnTo>
                <a:lnTo>
                  <a:pt x="153654" y="2787"/>
                </a:lnTo>
                <a:lnTo>
                  <a:pt x="146916" y="0"/>
                </a:lnTo>
                <a:close/>
              </a:path>
            </a:pathLst>
          </a:custGeom>
          <a:solidFill>
            <a:srgbClr val="8148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259953" y="2159903"/>
            <a:ext cx="280035" cy="165735"/>
          </a:xfrm>
          <a:custGeom>
            <a:avLst/>
            <a:gdLst/>
            <a:ahLst/>
            <a:cxnLst/>
            <a:rect l="l" t="t" r="r" b="b"/>
            <a:pathLst>
              <a:path w="280034" h="165735">
                <a:moveTo>
                  <a:pt x="146950" y="0"/>
                </a:moveTo>
                <a:lnTo>
                  <a:pt x="7759" y="120664"/>
                </a:lnTo>
                <a:lnTo>
                  <a:pt x="0" y="139305"/>
                </a:lnTo>
                <a:lnTo>
                  <a:pt x="1939" y="149223"/>
                </a:lnTo>
                <a:lnTo>
                  <a:pt x="7759" y="157946"/>
                </a:lnTo>
                <a:lnTo>
                  <a:pt x="16518" y="163741"/>
                </a:lnTo>
                <a:lnTo>
                  <a:pt x="26476" y="165673"/>
                </a:lnTo>
                <a:lnTo>
                  <a:pt x="36435" y="163741"/>
                </a:lnTo>
                <a:lnTo>
                  <a:pt x="45194" y="157946"/>
                </a:lnTo>
                <a:lnTo>
                  <a:pt x="139905" y="63631"/>
                </a:lnTo>
                <a:lnTo>
                  <a:pt x="239789" y="163095"/>
                </a:lnTo>
                <a:lnTo>
                  <a:pt x="246596" y="165672"/>
                </a:lnTo>
                <a:lnTo>
                  <a:pt x="253368" y="165672"/>
                </a:lnTo>
                <a:lnTo>
                  <a:pt x="260106" y="165672"/>
                </a:lnTo>
                <a:lnTo>
                  <a:pt x="266913" y="163095"/>
                </a:lnTo>
                <a:lnTo>
                  <a:pt x="272052" y="157946"/>
                </a:lnTo>
                <a:lnTo>
                  <a:pt x="277871" y="149223"/>
                </a:lnTo>
                <a:lnTo>
                  <a:pt x="279811" y="139305"/>
                </a:lnTo>
                <a:lnTo>
                  <a:pt x="277871" y="129387"/>
                </a:lnTo>
                <a:lnTo>
                  <a:pt x="272052" y="120664"/>
                </a:lnTo>
                <a:lnTo>
                  <a:pt x="153688" y="2787"/>
                </a:lnTo>
                <a:lnTo>
                  <a:pt x="146950" y="0"/>
                </a:lnTo>
                <a:close/>
              </a:path>
            </a:pathLst>
          </a:custGeom>
          <a:solidFill>
            <a:srgbClr val="93B4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887096" y="2064558"/>
            <a:ext cx="870585" cy="261620"/>
          </a:xfrm>
          <a:custGeom>
            <a:avLst/>
            <a:gdLst/>
            <a:ahLst/>
            <a:cxnLst/>
            <a:rect l="l" t="t" r="r" b="b"/>
            <a:pathLst>
              <a:path w="870585" h="261619">
                <a:moveTo>
                  <a:pt x="159034" y="24235"/>
                </a:moveTo>
                <a:lnTo>
                  <a:pt x="88925" y="24235"/>
                </a:lnTo>
                <a:lnTo>
                  <a:pt x="102587" y="25021"/>
                </a:lnTo>
                <a:lnTo>
                  <a:pt x="114577" y="27384"/>
                </a:lnTo>
                <a:lnTo>
                  <a:pt x="145257" y="52053"/>
                </a:lnTo>
                <a:lnTo>
                  <a:pt x="149162" y="72298"/>
                </a:lnTo>
                <a:lnTo>
                  <a:pt x="148715" y="79628"/>
                </a:lnTo>
                <a:lnTo>
                  <a:pt x="131589" y="117273"/>
                </a:lnTo>
                <a:lnTo>
                  <a:pt x="7759" y="240336"/>
                </a:lnTo>
                <a:lnTo>
                  <a:pt x="7759" y="259052"/>
                </a:lnTo>
                <a:lnTo>
                  <a:pt x="188163" y="259052"/>
                </a:lnTo>
                <a:lnTo>
                  <a:pt x="188163" y="235591"/>
                </a:lnTo>
                <a:lnTo>
                  <a:pt x="46657" y="235591"/>
                </a:lnTo>
                <a:lnTo>
                  <a:pt x="134086" y="149730"/>
                </a:lnTo>
                <a:lnTo>
                  <a:pt x="162126" y="117054"/>
                </a:lnTo>
                <a:lnTo>
                  <a:pt x="175770" y="79163"/>
                </a:lnTo>
                <a:lnTo>
                  <a:pt x="176320" y="69341"/>
                </a:lnTo>
                <a:lnTo>
                  <a:pt x="174884" y="54064"/>
                </a:lnTo>
                <a:lnTo>
                  <a:pt x="170581" y="40504"/>
                </a:lnTo>
                <a:lnTo>
                  <a:pt x="163412" y="28659"/>
                </a:lnTo>
                <a:lnTo>
                  <a:pt x="159034" y="24235"/>
                </a:lnTo>
                <a:close/>
              </a:path>
              <a:path w="870585" h="261619">
                <a:moveTo>
                  <a:pt x="188163" y="235568"/>
                </a:moveTo>
                <a:lnTo>
                  <a:pt x="46691" y="235568"/>
                </a:lnTo>
                <a:lnTo>
                  <a:pt x="188163" y="235591"/>
                </a:lnTo>
                <a:close/>
              </a:path>
              <a:path w="870585" h="261619">
                <a:moveTo>
                  <a:pt x="91103" y="0"/>
                </a:moveTo>
                <a:lnTo>
                  <a:pt x="50429" y="5363"/>
                </a:lnTo>
                <a:lnTo>
                  <a:pt x="8027" y="28384"/>
                </a:lnTo>
                <a:lnTo>
                  <a:pt x="0" y="36676"/>
                </a:lnTo>
                <a:lnTo>
                  <a:pt x="18717" y="52822"/>
                </a:lnTo>
                <a:lnTo>
                  <a:pt x="32468" y="40310"/>
                </a:lnTo>
                <a:lnTo>
                  <a:pt x="48755" y="31377"/>
                </a:lnTo>
                <a:lnTo>
                  <a:pt x="67575" y="26020"/>
                </a:lnTo>
                <a:lnTo>
                  <a:pt x="88925" y="24235"/>
                </a:lnTo>
                <a:lnTo>
                  <a:pt x="159034" y="24235"/>
                </a:lnTo>
                <a:lnTo>
                  <a:pt x="153382" y="18525"/>
                </a:lnTo>
                <a:lnTo>
                  <a:pt x="140875" y="10425"/>
                </a:lnTo>
                <a:lnTo>
                  <a:pt x="126326" y="4635"/>
                </a:lnTo>
                <a:lnTo>
                  <a:pt x="109736" y="1159"/>
                </a:lnTo>
                <a:lnTo>
                  <a:pt x="91103" y="0"/>
                </a:lnTo>
                <a:close/>
              </a:path>
              <a:path w="870585" h="261619">
                <a:moveTo>
                  <a:pt x="318540" y="0"/>
                </a:moveTo>
                <a:lnTo>
                  <a:pt x="277516" y="8876"/>
                </a:lnTo>
                <a:lnTo>
                  <a:pt x="244694" y="34985"/>
                </a:lnTo>
                <a:lnTo>
                  <a:pt x="223357" y="76513"/>
                </a:lnTo>
                <a:lnTo>
                  <a:pt x="216035" y="130627"/>
                </a:lnTo>
                <a:lnTo>
                  <a:pt x="216846" y="149983"/>
                </a:lnTo>
                <a:lnTo>
                  <a:pt x="229069" y="200173"/>
                </a:lnTo>
                <a:lnTo>
                  <a:pt x="254424" y="236742"/>
                </a:lnTo>
                <a:lnTo>
                  <a:pt x="290387" y="257328"/>
                </a:lnTo>
                <a:lnTo>
                  <a:pt x="318540" y="261272"/>
                </a:lnTo>
                <a:lnTo>
                  <a:pt x="333018" y="260286"/>
                </a:lnTo>
                <a:lnTo>
                  <a:pt x="346693" y="257328"/>
                </a:lnTo>
                <a:lnTo>
                  <a:pt x="359563" y="252395"/>
                </a:lnTo>
                <a:lnTo>
                  <a:pt x="371630" y="245486"/>
                </a:lnTo>
                <a:lnTo>
                  <a:pt x="382274" y="237046"/>
                </a:lnTo>
                <a:lnTo>
                  <a:pt x="318540" y="237046"/>
                </a:lnTo>
                <a:lnTo>
                  <a:pt x="307666" y="236267"/>
                </a:lnTo>
                <a:lnTo>
                  <a:pt x="270970" y="217629"/>
                </a:lnTo>
                <a:lnTo>
                  <a:pt x="248236" y="175707"/>
                </a:lnTo>
                <a:lnTo>
                  <a:pt x="242852" y="130627"/>
                </a:lnTo>
                <a:lnTo>
                  <a:pt x="243452" y="114374"/>
                </a:lnTo>
                <a:lnTo>
                  <a:pt x="252415" y="73012"/>
                </a:lnTo>
                <a:lnTo>
                  <a:pt x="279028" y="36676"/>
                </a:lnTo>
                <a:lnTo>
                  <a:pt x="318540" y="24235"/>
                </a:lnTo>
                <a:lnTo>
                  <a:pt x="382310" y="24235"/>
                </a:lnTo>
                <a:lnTo>
                  <a:pt x="371630" y="15771"/>
                </a:lnTo>
                <a:lnTo>
                  <a:pt x="359549" y="8876"/>
                </a:lnTo>
                <a:lnTo>
                  <a:pt x="346680" y="3947"/>
                </a:lnTo>
                <a:lnTo>
                  <a:pt x="333013" y="987"/>
                </a:lnTo>
                <a:lnTo>
                  <a:pt x="318540" y="0"/>
                </a:lnTo>
                <a:close/>
              </a:path>
              <a:path w="870585" h="261619">
                <a:moveTo>
                  <a:pt x="382310" y="24235"/>
                </a:moveTo>
                <a:lnTo>
                  <a:pt x="318540" y="24235"/>
                </a:lnTo>
                <a:lnTo>
                  <a:pt x="329413" y="25013"/>
                </a:lnTo>
                <a:lnTo>
                  <a:pt x="339622" y="27345"/>
                </a:lnTo>
                <a:lnTo>
                  <a:pt x="373233" y="52002"/>
                </a:lnTo>
                <a:lnTo>
                  <a:pt x="391832" y="99360"/>
                </a:lnTo>
                <a:lnTo>
                  <a:pt x="394227" y="130627"/>
                </a:lnTo>
                <a:lnTo>
                  <a:pt x="393628" y="146890"/>
                </a:lnTo>
                <a:lnTo>
                  <a:pt x="384664" y="188242"/>
                </a:lnTo>
                <a:lnTo>
                  <a:pt x="358051" y="224575"/>
                </a:lnTo>
                <a:lnTo>
                  <a:pt x="318540" y="237046"/>
                </a:lnTo>
                <a:lnTo>
                  <a:pt x="382274" y="237046"/>
                </a:lnTo>
                <a:lnTo>
                  <a:pt x="408180" y="200173"/>
                </a:lnTo>
                <a:lnTo>
                  <a:pt x="420589" y="149983"/>
                </a:lnTo>
                <a:lnTo>
                  <a:pt x="421418" y="130627"/>
                </a:lnTo>
                <a:lnTo>
                  <a:pt x="420589" y="111276"/>
                </a:lnTo>
                <a:lnTo>
                  <a:pt x="408180" y="61081"/>
                </a:lnTo>
                <a:lnTo>
                  <a:pt x="382662" y="24515"/>
                </a:lnTo>
                <a:lnTo>
                  <a:pt x="382310" y="24235"/>
                </a:lnTo>
                <a:close/>
              </a:path>
              <a:path w="870585" h="261619">
                <a:moveTo>
                  <a:pt x="601383" y="24235"/>
                </a:moveTo>
                <a:lnTo>
                  <a:pt x="531274" y="24235"/>
                </a:lnTo>
                <a:lnTo>
                  <a:pt x="544936" y="25021"/>
                </a:lnTo>
                <a:lnTo>
                  <a:pt x="556926" y="27384"/>
                </a:lnTo>
                <a:lnTo>
                  <a:pt x="587605" y="52053"/>
                </a:lnTo>
                <a:lnTo>
                  <a:pt x="591511" y="72298"/>
                </a:lnTo>
                <a:lnTo>
                  <a:pt x="591064" y="79628"/>
                </a:lnTo>
                <a:lnTo>
                  <a:pt x="573937" y="117273"/>
                </a:lnTo>
                <a:lnTo>
                  <a:pt x="450107" y="240337"/>
                </a:lnTo>
                <a:lnTo>
                  <a:pt x="450107" y="259052"/>
                </a:lnTo>
                <a:lnTo>
                  <a:pt x="630511" y="259052"/>
                </a:lnTo>
                <a:lnTo>
                  <a:pt x="630511" y="235591"/>
                </a:lnTo>
                <a:lnTo>
                  <a:pt x="489006" y="235591"/>
                </a:lnTo>
                <a:lnTo>
                  <a:pt x="576468" y="149730"/>
                </a:lnTo>
                <a:lnTo>
                  <a:pt x="604489" y="117054"/>
                </a:lnTo>
                <a:lnTo>
                  <a:pt x="618119" y="79163"/>
                </a:lnTo>
                <a:lnTo>
                  <a:pt x="618668" y="69341"/>
                </a:lnTo>
                <a:lnTo>
                  <a:pt x="617233" y="54064"/>
                </a:lnTo>
                <a:lnTo>
                  <a:pt x="612930" y="40504"/>
                </a:lnTo>
                <a:lnTo>
                  <a:pt x="605761" y="28659"/>
                </a:lnTo>
                <a:lnTo>
                  <a:pt x="601383" y="24235"/>
                </a:lnTo>
                <a:close/>
              </a:path>
              <a:path w="870585" h="261619">
                <a:moveTo>
                  <a:pt x="630511" y="235568"/>
                </a:moveTo>
                <a:lnTo>
                  <a:pt x="489074" y="235568"/>
                </a:lnTo>
                <a:lnTo>
                  <a:pt x="630511" y="235591"/>
                </a:lnTo>
                <a:close/>
              </a:path>
              <a:path w="870585" h="261619">
                <a:moveTo>
                  <a:pt x="533452" y="0"/>
                </a:moveTo>
                <a:lnTo>
                  <a:pt x="492778" y="5363"/>
                </a:lnTo>
                <a:lnTo>
                  <a:pt x="450390" y="28384"/>
                </a:lnTo>
                <a:lnTo>
                  <a:pt x="442348" y="36676"/>
                </a:lnTo>
                <a:lnTo>
                  <a:pt x="461066" y="52822"/>
                </a:lnTo>
                <a:lnTo>
                  <a:pt x="474831" y="40310"/>
                </a:lnTo>
                <a:lnTo>
                  <a:pt x="491116" y="31378"/>
                </a:lnTo>
                <a:lnTo>
                  <a:pt x="509928" y="26020"/>
                </a:lnTo>
                <a:lnTo>
                  <a:pt x="531274" y="24235"/>
                </a:lnTo>
                <a:lnTo>
                  <a:pt x="601383" y="24235"/>
                </a:lnTo>
                <a:lnTo>
                  <a:pt x="595731" y="18525"/>
                </a:lnTo>
                <a:lnTo>
                  <a:pt x="583224" y="10425"/>
                </a:lnTo>
                <a:lnTo>
                  <a:pt x="568675" y="4635"/>
                </a:lnTo>
                <a:lnTo>
                  <a:pt x="552084" y="1159"/>
                </a:lnTo>
                <a:lnTo>
                  <a:pt x="533452" y="0"/>
                </a:lnTo>
                <a:close/>
              </a:path>
              <a:path w="870585" h="261619">
                <a:moveTo>
                  <a:pt x="818607" y="191539"/>
                </a:moveTo>
                <a:lnTo>
                  <a:pt x="792130" y="191539"/>
                </a:lnTo>
                <a:lnTo>
                  <a:pt x="792130" y="259052"/>
                </a:lnTo>
                <a:lnTo>
                  <a:pt x="818607" y="259052"/>
                </a:lnTo>
                <a:lnTo>
                  <a:pt x="818607" y="191539"/>
                </a:lnTo>
                <a:close/>
              </a:path>
              <a:path w="870585" h="261619">
                <a:moveTo>
                  <a:pt x="812719" y="2175"/>
                </a:moveTo>
                <a:lnTo>
                  <a:pt x="783349" y="2175"/>
                </a:lnTo>
                <a:lnTo>
                  <a:pt x="647017" y="172470"/>
                </a:lnTo>
                <a:lnTo>
                  <a:pt x="647017" y="191539"/>
                </a:lnTo>
                <a:lnTo>
                  <a:pt x="869995" y="191539"/>
                </a:lnTo>
                <a:lnTo>
                  <a:pt x="869995" y="168051"/>
                </a:lnTo>
                <a:lnTo>
                  <a:pt x="681185" y="168051"/>
                </a:lnTo>
                <a:lnTo>
                  <a:pt x="812719" y="2175"/>
                </a:lnTo>
                <a:close/>
              </a:path>
              <a:path w="870585" h="261619">
                <a:moveTo>
                  <a:pt x="818607" y="108635"/>
                </a:moveTo>
                <a:lnTo>
                  <a:pt x="792878" y="108635"/>
                </a:lnTo>
                <a:lnTo>
                  <a:pt x="792878" y="168051"/>
                </a:lnTo>
                <a:lnTo>
                  <a:pt x="818607" y="168051"/>
                </a:lnTo>
                <a:lnTo>
                  <a:pt x="818607" y="108635"/>
                </a:lnTo>
                <a:close/>
              </a:path>
            </a:pathLst>
          </a:custGeom>
          <a:solidFill>
            <a:srgbClr val="1E3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238500" y="5238750"/>
            <a:ext cx="2362200" cy="1619250"/>
          </a:xfrm>
          <a:custGeom>
            <a:avLst/>
            <a:gdLst/>
            <a:ahLst/>
            <a:cxnLst/>
            <a:rect l="l" t="t" r="r" b="b"/>
            <a:pathLst>
              <a:path w="2362200" h="1619250">
                <a:moveTo>
                  <a:pt x="2362200" y="0"/>
                </a:moveTo>
                <a:lnTo>
                  <a:pt x="0" y="0"/>
                </a:lnTo>
                <a:lnTo>
                  <a:pt x="0" y="1619250"/>
                </a:lnTo>
                <a:lnTo>
                  <a:pt x="2362200" y="0"/>
                </a:lnTo>
                <a:close/>
              </a:path>
            </a:pathLst>
          </a:custGeom>
          <a:solidFill>
            <a:srgbClr val="3754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496300" y="0"/>
            <a:ext cx="3695700" cy="1123950"/>
          </a:xfrm>
          <a:custGeom>
            <a:avLst/>
            <a:gdLst/>
            <a:ahLst/>
            <a:cxnLst/>
            <a:rect l="l" t="t" r="r" b="b"/>
            <a:pathLst>
              <a:path w="3695700" h="1123950">
                <a:moveTo>
                  <a:pt x="3695700" y="0"/>
                </a:moveTo>
                <a:lnTo>
                  <a:pt x="0" y="0"/>
                </a:lnTo>
                <a:lnTo>
                  <a:pt x="0" y="1123950"/>
                </a:lnTo>
                <a:lnTo>
                  <a:pt x="3695700" y="1123950"/>
                </a:lnTo>
                <a:lnTo>
                  <a:pt x="3695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77500" y="5238749"/>
            <a:ext cx="1714500" cy="1619250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19750" y="5238749"/>
            <a:ext cx="4857750" cy="1619248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1618418" y="3615722"/>
            <a:ext cx="1617345" cy="1618615"/>
          </a:xfrm>
          <a:custGeom>
            <a:avLst/>
            <a:gdLst/>
            <a:ahLst/>
            <a:cxnLst/>
            <a:rect l="l" t="t" r="r" b="b"/>
            <a:pathLst>
              <a:path w="1617345" h="1618614">
                <a:moveTo>
                  <a:pt x="1616906" y="0"/>
                </a:moveTo>
                <a:lnTo>
                  <a:pt x="0" y="0"/>
                </a:lnTo>
                <a:lnTo>
                  <a:pt x="0" y="1618615"/>
                </a:lnTo>
                <a:lnTo>
                  <a:pt x="1616906" y="1618615"/>
                </a:lnTo>
                <a:lnTo>
                  <a:pt x="1616906" y="0"/>
                </a:lnTo>
                <a:close/>
              </a:path>
            </a:pathLst>
          </a:custGeom>
          <a:solidFill>
            <a:srgbClr val="1E3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16227" y="3613289"/>
            <a:ext cx="1619250" cy="1627505"/>
          </a:xfrm>
          <a:custGeom>
            <a:avLst/>
            <a:gdLst/>
            <a:ahLst/>
            <a:cxnLst/>
            <a:rect l="l" t="t" r="r" b="b"/>
            <a:pathLst>
              <a:path w="1619250" h="1627504">
                <a:moveTo>
                  <a:pt x="1619173" y="1613420"/>
                </a:moveTo>
                <a:lnTo>
                  <a:pt x="1610017" y="1622742"/>
                </a:lnTo>
                <a:lnTo>
                  <a:pt x="14630" y="0"/>
                </a:lnTo>
                <a:lnTo>
                  <a:pt x="0" y="0"/>
                </a:lnTo>
                <a:lnTo>
                  <a:pt x="0" y="901623"/>
                </a:lnTo>
                <a:lnTo>
                  <a:pt x="713333" y="1627187"/>
                </a:lnTo>
                <a:lnTo>
                  <a:pt x="1619173" y="1627187"/>
                </a:lnTo>
                <a:lnTo>
                  <a:pt x="1619173" y="1622742"/>
                </a:lnTo>
                <a:lnTo>
                  <a:pt x="1619173" y="1613420"/>
                </a:lnTo>
                <a:close/>
              </a:path>
              <a:path w="1619250" h="1627504">
                <a:moveTo>
                  <a:pt x="1619173" y="1397"/>
                </a:moveTo>
                <a:lnTo>
                  <a:pt x="1561401" y="3086"/>
                </a:lnTo>
                <a:lnTo>
                  <a:pt x="1513941" y="9182"/>
                </a:lnTo>
                <a:lnTo>
                  <a:pt x="1467789" y="19138"/>
                </a:lnTo>
                <a:lnTo>
                  <a:pt x="1423123" y="32791"/>
                </a:lnTo>
                <a:lnTo>
                  <a:pt x="1380109" y="49961"/>
                </a:lnTo>
                <a:lnTo>
                  <a:pt x="1338910" y="70485"/>
                </a:lnTo>
                <a:lnTo>
                  <a:pt x="1299718" y="94195"/>
                </a:lnTo>
                <a:lnTo>
                  <a:pt x="1262672" y="120916"/>
                </a:lnTo>
                <a:lnTo>
                  <a:pt x="1227975" y="150482"/>
                </a:lnTo>
                <a:lnTo>
                  <a:pt x="1195768" y="182714"/>
                </a:lnTo>
                <a:lnTo>
                  <a:pt x="1166228" y="217462"/>
                </a:lnTo>
                <a:lnTo>
                  <a:pt x="1139545" y="254533"/>
                </a:lnTo>
                <a:lnTo>
                  <a:pt x="1115860" y="293789"/>
                </a:lnTo>
                <a:lnTo>
                  <a:pt x="1095349" y="335026"/>
                </a:lnTo>
                <a:lnTo>
                  <a:pt x="1078191" y="378091"/>
                </a:lnTo>
                <a:lnTo>
                  <a:pt x="1064552" y="422821"/>
                </a:lnTo>
                <a:lnTo>
                  <a:pt x="1054608" y="469049"/>
                </a:lnTo>
                <a:lnTo>
                  <a:pt x="1048512" y="516585"/>
                </a:lnTo>
                <a:lnTo>
                  <a:pt x="1046441" y="565277"/>
                </a:lnTo>
                <a:lnTo>
                  <a:pt x="1048512" y="613918"/>
                </a:lnTo>
                <a:lnTo>
                  <a:pt x="1054608" y="661428"/>
                </a:lnTo>
                <a:lnTo>
                  <a:pt x="1064552" y="707631"/>
                </a:lnTo>
                <a:lnTo>
                  <a:pt x="1078191" y="752335"/>
                </a:lnTo>
                <a:lnTo>
                  <a:pt x="1095349" y="795388"/>
                </a:lnTo>
                <a:lnTo>
                  <a:pt x="1115860" y="836625"/>
                </a:lnTo>
                <a:lnTo>
                  <a:pt x="1139545" y="875868"/>
                </a:lnTo>
                <a:lnTo>
                  <a:pt x="1166228" y="912939"/>
                </a:lnTo>
                <a:lnTo>
                  <a:pt x="1195768" y="947686"/>
                </a:lnTo>
                <a:lnTo>
                  <a:pt x="1227975" y="979932"/>
                </a:lnTo>
                <a:lnTo>
                  <a:pt x="1262672" y="1009497"/>
                </a:lnTo>
                <a:lnTo>
                  <a:pt x="1299718" y="1036231"/>
                </a:lnTo>
                <a:lnTo>
                  <a:pt x="1338910" y="1059942"/>
                </a:lnTo>
                <a:lnTo>
                  <a:pt x="1380109" y="1080465"/>
                </a:lnTo>
                <a:lnTo>
                  <a:pt x="1423123" y="1097648"/>
                </a:lnTo>
                <a:lnTo>
                  <a:pt x="1467789" y="1111300"/>
                </a:lnTo>
                <a:lnTo>
                  <a:pt x="1513941" y="1121270"/>
                </a:lnTo>
                <a:lnTo>
                  <a:pt x="1561401" y="1127379"/>
                </a:lnTo>
                <a:lnTo>
                  <a:pt x="1610017" y="1129449"/>
                </a:lnTo>
                <a:lnTo>
                  <a:pt x="1619173" y="1129055"/>
                </a:lnTo>
                <a:lnTo>
                  <a:pt x="1619173" y="1397"/>
                </a:lnTo>
                <a:close/>
              </a:path>
            </a:pathLst>
          </a:custGeom>
          <a:solidFill>
            <a:srgbClr val="E6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507" y="5234842"/>
            <a:ext cx="1617345" cy="1618615"/>
          </a:xfrm>
          <a:custGeom>
            <a:avLst/>
            <a:gdLst/>
            <a:ahLst/>
            <a:cxnLst/>
            <a:rect l="l" t="t" r="r" b="b"/>
            <a:pathLst>
              <a:path w="1617345" h="1618615">
                <a:moveTo>
                  <a:pt x="1616911" y="0"/>
                </a:moveTo>
                <a:lnTo>
                  <a:pt x="0" y="0"/>
                </a:lnTo>
                <a:lnTo>
                  <a:pt x="0" y="1618597"/>
                </a:lnTo>
                <a:lnTo>
                  <a:pt x="1616911" y="1618597"/>
                </a:lnTo>
                <a:lnTo>
                  <a:pt x="1616911" y="0"/>
                </a:lnTo>
                <a:close/>
              </a:path>
            </a:pathLst>
          </a:custGeom>
          <a:solidFill>
            <a:srgbClr val="2E5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327" y="5234203"/>
            <a:ext cx="1619250" cy="1621155"/>
          </a:xfrm>
          <a:custGeom>
            <a:avLst/>
            <a:gdLst/>
            <a:ahLst/>
            <a:cxnLst/>
            <a:rect l="l" t="t" r="r" b="b"/>
            <a:pathLst>
              <a:path w="1619250" h="1621154">
                <a:moveTo>
                  <a:pt x="552716" y="563473"/>
                </a:moveTo>
                <a:lnTo>
                  <a:pt x="550646" y="514794"/>
                </a:lnTo>
                <a:lnTo>
                  <a:pt x="544550" y="467245"/>
                </a:lnTo>
                <a:lnTo>
                  <a:pt x="534606" y="421030"/>
                </a:lnTo>
                <a:lnTo>
                  <a:pt x="520966" y="376301"/>
                </a:lnTo>
                <a:lnTo>
                  <a:pt x="503821" y="333235"/>
                </a:lnTo>
                <a:lnTo>
                  <a:pt x="483323" y="291985"/>
                </a:lnTo>
                <a:lnTo>
                  <a:pt x="459651" y="252742"/>
                </a:lnTo>
                <a:lnTo>
                  <a:pt x="432968" y="215658"/>
                </a:lnTo>
                <a:lnTo>
                  <a:pt x="403440" y="180924"/>
                </a:lnTo>
                <a:lnTo>
                  <a:pt x="371233" y="148678"/>
                </a:lnTo>
                <a:lnTo>
                  <a:pt x="336537" y="119126"/>
                </a:lnTo>
                <a:lnTo>
                  <a:pt x="299504" y="92405"/>
                </a:lnTo>
                <a:lnTo>
                  <a:pt x="260299" y="68694"/>
                </a:lnTo>
                <a:lnTo>
                  <a:pt x="219100" y="48171"/>
                </a:lnTo>
                <a:lnTo>
                  <a:pt x="176085" y="31000"/>
                </a:lnTo>
                <a:lnTo>
                  <a:pt x="131406" y="17348"/>
                </a:lnTo>
                <a:lnTo>
                  <a:pt x="85229" y="7391"/>
                </a:lnTo>
                <a:lnTo>
                  <a:pt x="37744" y="1282"/>
                </a:lnTo>
                <a:lnTo>
                  <a:pt x="7429" y="0"/>
                </a:lnTo>
                <a:lnTo>
                  <a:pt x="0" y="0"/>
                </a:lnTo>
                <a:lnTo>
                  <a:pt x="0" y="1127188"/>
                </a:lnTo>
                <a:lnTo>
                  <a:pt x="37744" y="1125575"/>
                </a:lnTo>
                <a:lnTo>
                  <a:pt x="85229" y="1119466"/>
                </a:lnTo>
                <a:lnTo>
                  <a:pt x="131406" y="1109510"/>
                </a:lnTo>
                <a:lnTo>
                  <a:pt x="176085" y="1095844"/>
                </a:lnTo>
                <a:lnTo>
                  <a:pt x="219100" y="1078661"/>
                </a:lnTo>
                <a:lnTo>
                  <a:pt x="260299" y="1058138"/>
                </a:lnTo>
                <a:lnTo>
                  <a:pt x="299504" y="1034415"/>
                </a:lnTo>
                <a:lnTo>
                  <a:pt x="336537" y="1007694"/>
                </a:lnTo>
                <a:lnTo>
                  <a:pt x="371233" y="978128"/>
                </a:lnTo>
                <a:lnTo>
                  <a:pt x="403440" y="945883"/>
                </a:lnTo>
                <a:lnTo>
                  <a:pt x="432968" y="911136"/>
                </a:lnTo>
                <a:lnTo>
                  <a:pt x="459651" y="874064"/>
                </a:lnTo>
                <a:lnTo>
                  <a:pt x="483323" y="834821"/>
                </a:lnTo>
                <a:lnTo>
                  <a:pt x="503821" y="793584"/>
                </a:lnTo>
                <a:lnTo>
                  <a:pt x="520966" y="750531"/>
                </a:lnTo>
                <a:lnTo>
                  <a:pt x="534606" y="705827"/>
                </a:lnTo>
                <a:lnTo>
                  <a:pt x="544550" y="659625"/>
                </a:lnTo>
                <a:lnTo>
                  <a:pt x="550646" y="612127"/>
                </a:lnTo>
                <a:lnTo>
                  <a:pt x="552716" y="563473"/>
                </a:lnTo>
                <a:close/>
              </a:path>
              <a:path w="1619250" h="1621154">
                <a:moveTo>
                  <a:pt x="1619173" y="0"/>
                </a:moveTo>
                <a:lnTo>
                  <a:pt x="1582724" y="0"/>
                </a:lnTo>
                <a:lnTo>
                  <a:pt x="0" y="1609801"/>
                </a:lnTo>
                <a:lnTo>
                  <a:pt x="0" y="1620888"/>
                </a:lnTo>
                <a:lnTo>
                  <a:pt x="890219" y="1620888"/>
                </a:lnTo>
                <a:lnTo>
                  <a:pt x="1619173" y="879449"/>
                </a:lnTo>
                <a:lnTo>
                  <a:pt x="1619173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3332" y="3613283"/>
            <a:ext cx="1619250" cy="920750"/>
          </a:xfrm>
          <a:custGeom>
            <a:avLst/>
            <a:gdLst/>
            <a:ahLst/>
            <a:cxnLst/>
            <a:rect l="l" t="t" r="r" b="b"/>
            <a:pathLst>
              <a:path w="1619250" h="920750">
                <a:moveTo>
                  <a:pt x="1619174" y="91240"/>
                </a:moveTo>
                <a:lnTo>
                  <a:pt x="804171" y="91240"/>
                </a:lnTo>
                <a:lnTo>
                  <a:pt x="1619174" y="920258"/>
                </a:lnTo>
                <a:lnTo>
                  <a:pt x="1619174" y="91240"/>
                </a:lnTo>
                <a:close/>
              </a:path>
              <a:path w="1619250" h="920750">
                <a:moveTo>
                  <a:pt x="1616485" y="0"/>
                </a:moveTo>
                <a:lnTo>
                  <a:pt x="0" y="0"/>
                </a:lnTo>
                <a:lnTo>
                  <a:pt x="0" y="909233"/>
                </a:lnTo>
                <a:lnTo>
                  <a:pt x="804171" y="91240"/>
                </a:lnTo>
                <a:lnTo>
                  <a:pt x="1619174" y="91240"/>
                </a:lnTo>
                <a:lnTo>
                  <a:pt x="1619174" y="2766"/>
                </a:lnTo>
                <a:lnTo>
                  <a:pt x="1616485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531618" y="4272738"/>
            <a:ext cx="528320" cy="962660"/>
          </a:xfrm>
          <a:custGeom>
            <a:avLst/>
            <a:gdLst/>
            <a:ahLst/>
            <a:cxnLst/>
            <a:rect l="l" t="t" r="r" b="b"/>
            <a:pathLst>
              <a:path w="528319" h="962660">
                <a:moveTo>
                  <a:pt x="527922" y="0"/>
                </a:moveTo>
                <a:lnTo>
                  <a:pt x="0" y="0"/>
                </a:lnTo>
                <a:lnTo>
                  <a:pt x="0" y="962188"/>
                </a:lnTo>
                <a:lnTo>
                  <a:pt x="527922" y="962188"/>
                </a:lnTo>
                <a:lnTo>
                  <a:pt x="527922" y="0"/>
                </a:lnTo>
                <a:close/>
              </a:path>
            </a:pathLst>
          </a:custGeom>
          <a:solidFill>
            <a:srgbClr val="092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531618" y="4272402"/>
            <a:ext cx="242570" cy="962660"/>
          </a:xfrm>
          <a:custGeom>
            <a:avLst/>
            <a:gdLst/>
            <a:ahLst/>
            <a:cxnLst/>
            <a:rect l="l" t="t" r="r" b="b"/>
            <a:pathLst>
              <a:path w="242570" h="962660">
                <a:moveTo>
                  <a:pt x="0" y="0"/>
                </a:moveTo>
                <a:lnTo>
                  <a:pt x="0" y="962440"/>
                </a:lnTo>
                <a:lnTo>
                  <a:pt x="242015" y="885579"/>
                </a:lnTo>
                <a:lnTo>
                  <a:pt x="242015" y="90315"/>
                </a:lnTo>
                <a:lnTo>
                  <a:pt x="0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618418" y="5234338"/>
            <a:ext cx="1617345" cy="1618615"/>
          </a:xfrm>
          <a:custGeom>
            <a:avLst/>
            <a:gdLst/>
            <a:ahLst/>
            <a:cxnLst/>
            <a:rect l="l" t="t" r="r" b="b"/>
            <a:pathLst>
              <a:path w="1617345" h="1618615">
                <a:moveTo>
                  <a:pt x="1616906" y="0"/>
                </a:moveTo>
                <a:lnTo>
                  <a:pt x="0" y="0"/>
                </a:lnTo>
                <a:lnTo>
                  <a:pt x="0" y="1618597"/>
                </a:lnTo>
                <a:lnTo>
                  <a:pt x="1616906" y="1618597"/>
                </a:lnTo>
                <a:lnTo>
                  <a:pt x="1616906" y="0"/>
                </a:lnTo>
                <a:close/>
              </a:path>
            </a:pathLst>
          </a:custGeom>
          <a:solidFill>
            <a:srgbClr val="F8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616234" y="5234193"/>
            <a:ext cx="1619250" cy="914400"/>
          </a:xfrm>
          <a:custGeom>
            <a:avLst/>
            <a:gdLst/>
            <a:ahLst/>
            <a:cxnLst/>
            <a:rect l="l" t="t" r="r" b="b"/>
            <a:pathLst>
              <a:path w="1619250" h="914400">
                <a:moveTo>
                  <a:pt x="1619174" y="88946"/>
                </a:moveTo>
                <a:lnTo>
                  <a:pt x="808201" y="88946"/>
                </a:lnTo>
                <a:lnTo>
                  <a:pt x="1619174" y="913859"/>
                </a:lnTo>
                <a:lnTo>
                  <a:pt x="1619174" y="88946"/>
                </a:lnTo>
                <a:close/>
              </a:path>
              <a:path w="1619250" h="914400">
                <a:moveTo>
                  <a:pt x="1619174" y="0"/>
                </a:moveTo>
                <a:lnTo>
                  <a:pt x="0" y="0"/>
                </a:lnTo>
                <a:lnTo>
                  <a:pt x="0" y="910978"/>
                </a:lnTo>
                <a:lnTo>
                  <a:pt x="808201" y="88946"/>
                </a:lnTo>
                <a:lnTo>
                  <a:pt x="1619174" y="88946"/>
                </a:lnTo>
                <a:lnTo>
                  <a:pt x="1619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2148567" y="5891354"/>
            <a:ext cx="528320" cy="962660"/>
          </a:xfrm>
          <a:custGeom>
            <a:avLst/>
            <a:gdLst/>
            <a:ahLst/>
            <a:cxnLst/>
            <a:rect l="l" t="t" r="r" b="b"/>
            <a:pathLst>
              <a:path w="528319" h="962659">
                <a:moveTo>
                  <a:pt x="527880" y="0"/>
                </a:moveTo>
                <a:lnTo>
                  <a:pt x="0" y="0"/>
                </a:lnTo>
                <a:lnTo>
                  <a:pt x="0" y="962148"/>
                </a:lnTo>
                <a:lnTo>
                  <a:pt x="527880" y="962148"/>
                </a:lnTo>
                <a:lnTo>
                  <a:pt x="527880" y="0"/>
                </a:lnTo>
                <a:close/>
              </a:path>
            </a:pathLst>
          </a:custGeom>
          <a:solidFill>
            <a:srgbClr val="092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2148567" y="5891017"/>
            <a:ext cx="241935" cy="962660"/>
          </a:xfrm>
          <a:custGeom>
            <a:avLst/>
            <a:gdLst/>
            <a:ahLst/>
            <a:cxnLst/>
            <a:rect l="l" t="t" r="r" b="b"/>
            <a:pathLst>
              <a:path w="241935" h="962659">
                <a:moveTo>
                  <a:pt x="0" y="0"/>
                </a:moveTo>
                <a:lnTo>
                  <a:pt x="0" y="962485"/>
                </a:lnTo>
                <a:lnTo>
                  <a:pt x="241931" y="885594"/>
                </a:lnTo>
                <a:lnTo>
                  <a:pt x="241931" y="90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5486867" y="2306"/>
            <a:ext cx="1125220" cy="1122045"/>
          </a:xfrm>
          <a:custGeom>
            <a:avLst/>
            <a:gdLst/>
            <a:ahLst/>
            <a:cxnLst/>
            <a:rect l="l" t="t" r="r" b="b"/>
            <a:pathLst>
              <a:path w="1125220" h="1122045">
                <a:moveTo>
                  <a:pt x="1125207" y="0"/>
                </a:moveTo>
                <a:lnTo>
                  <a:pt x="0" y="0"/>
                </a:lnTo>
                <a:lnTo>
                  <a:pt x="0" y="1121540"/>
                </a:lnTo>
                <a:lnTo>
                  <a:pt x="1125208" y="1121540"/>
                </a:lnTo>
                <a:lnTo>
                  <a:pt x="1125207" y="0"/>
                </a:lnTo>
                <a:close/>
              </a:path>
            </a:pathLst>
          </a:custGeom>
          <a:solidFill>
            <a:srgbClr val="092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5482882" y="2298"/>
            <a:ext cx="1132205" cy="1120140"/>
          </a:xfrm>
          <a:custGeom>
            <a:avLst/>
            <a:gdLst/>
            <a:ahLst/>
            <a:cxnLst/>
            <a:rect l="l" t="t" r="r" b="b"/>
            <a:pathLst>
              <a:path w="1132204" h="1120140">
                <a:moveTo>
                  <a:pt x="1119720" y="1119543"/>
                </a:moveTo>
                <a:lnTo>
                  <a:pt x="14249" y="0"/>
                </a:lnTo>
                <a:lnTo>
                  <a:pt x="0" y="0"/>
                </a:lnTo>
                <a:lnTo>
                  <a:pt x="0" y="620560"/>
                </a:lnTo>
                <a:lnTo>
                  <a:pt x="492709" y="1119543"/>
                </a:lnTo>
                <a:lnTo>
                  <a:pt x="1119720" y="1119543"/>
                </a:lnTo>
                <a:close/>
              </a:path>
              <a:path w="1132204" h="1120140">
                <a:moveTo>
                  <a:pt x="1131989" y="1113497"/>
                </a:moveTo>
                <a:lnTo>
                  <a:pt x="1126020" y="1119543"/>
                </a:lnTo>
                <a:lnTo>
                  <a:pt x="1131989" y="1119543"/>
                </a:lnTo>
                <a:lnTo>
                  <a:pt x="1131989" y="1113497"/>
                </a:lnTo>
                <a:close/>
              </a:path>
              <a:path w="1132204" h="1120140">
                <a:moveTo>
                  <a:pt x="1131989" y="0"/>
                </a:moveTo>
                <a:lnTo>
                  <a:pt x="1107071" y="0"/>
                </a:lnTo>
                <a:lnTo>
                  <a:pt x="1073670" y="2070"/>
                </a:lnTo>
                <a:lnTo>
                  <a:pt x="1026287" y="10960"/>
                </a:lnTo>
                <a:lnTo>
                  <a:pt x="981113" y="25336"/>
                </a:lnTo>
                <a:lnTo>
                  <a:pt x="938491" y="44831"/>
                </a:lnTo>
                <a:lnTo>
                  <a:pt x="898791" y="69075"/>
                </a:lnTo>
                <a:lnTo>
                  <a:pt x="862393" y="97701"/>
                </a:lnTo>
                <a:lnTo>
                  <a:pt x="829652" y="130340"/>
                </a:lnTo>
                <a:lnTo>
                  <a:pt x="800938" y="166624"/>
                </a:lnTo>
                <a:lnTo>
                  <a:pt x="776617" y="206197"/>
                </a:lnTo>
                <a:lnTo>
                  <a:pt x="757072" y="248678"/>
                </a:lnTo>
                <a:lnTo>
                  <a:pt x="742657" y="293725"/>
                </a:lnTo>
                <a:lnTo>
                  <a:pt x="733729" y="340944"/>
                </a:lnTo>
                <a:lnTo>
                  <a:pt x="730681" y="389991"/>
                </a:lnTo>
                <a:lnTo>
                  <a:pt x="733729" y="439000"/>
                </a:lnTo>
                <a:lnTo>
                  <a:pt x="742657" y="486206"/>
                </a:lnTo>
                <a:lnTo>
                  <a:pt x="757085" y="531228"/>
                </a:lnTo>
                <a:lnTo>
                  <a:pt x="776643" y="573709"/>
                </a:lnTo>
                <a:lnTo>
                  <a:pt x="800976" y="613283"/>
                </a:lnTo>
                <a:lnTo>
                  <a:pt x="829691" y="649566"/>
                </a:lnTo>
                <a:lnTo>
                  <a:pt x="862431" y="682218"/>
                </a:lnTo>
                <a:lnTo>
                  <a:pt x="898842" y="710844"/>
                </a:lnTo>
                <a:lnTo>
                  <a:pt x="938542" y="735088"/>
                </a:lnTo>
                <a:lnTo>
                  <a:pt x="981151" y="754595"/>
                </a:lnTo>
                <a:lnTo>
                  <a:pt x="1026325" y="768972"/>
                </a:lnTo>
                <a:lnTo>
                  <a:pt x="1073696" y="777875"/>
                </a:lnTo>
                <a:lnTo>
                  <a:pt x="1122870" y="780923"/>
                </a:lnTo>
                <a:lnTo>
                  <a:pt x="1131989" y="780364"/>
                </a:lnTo>
                <a:lnTo>
                  <a:pt x="1131989" y="0"/>
                </a:lnTo>
                <a:close/>
              </a:path>
            </a:pathLst>
          </a:custGeom>
          <a:solidFill>
            <a:srgbClr val="E600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6612133" y="2306"/>
            <a:ext cx="1125220" cy="1122045"/>
          </a:xfrm>
          <a:custGeom>
            <a:avLst/>
            <a:gdLst/>
            <a:ahLst/>
            <a:cxnLst/>
            <a:rect l="l" t="t" r="r" b="b"/>
            <a:pathLst>
              <a:path w="1125220" h="1122045">
                <a:moveTo>
                  <a:pt x="1125207" y="0"/>
                </a:moveTo>
                <a:lnTo>
                  <a:pt x="0" y="0"/>
                </a:lnTo>
                <a:lnTo>
                  <a:pt x="0" y="1121540"/>
                </a:lnTo>
                <a:lnTo>
                  <a:pt x="1125208" y="1121540"/>
                </a:lnTo>
                <a:lnTo>
                  <a:pt x="1125207" y="0"/>
                </a:lnTo>
                <a:close/>
              </a:path>
            </a:pathLst>
          </a:custGeom>
          <a:solidFill>
            <a:srgbClr val="009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6610489" y="2298"/>
            <a:ext cx="1127760" cy="1120140"/>
          </a:xfrm>
          <a:custGeom>
            <a:avLst/>
            <a:gdLst/>
            <a:ahLst/>
            <a:cxnLst/>
            <a:rect l="l" t="t" r="r" b="b"/>
            <a:pathLst>
              <a:path w="1127759" h="1120140">
                <a:moveTo>
                  <a:pt x="387515" y="389991"/>
                </a:moveTo>
                <a:lnTo>
                  <a:pt x="384454" y="340969"/>
                </a:lnTo>
                <a:lnTo>
                  <a:pt x="375539" y="293763"/>
                </a:lnTo>
                <a:lnTo>
                  <a:pt x="361111" y="248729"/>
                </a:lnTo>
                <a:lnTo>
                  <a:pt x="341566" y="206248"/>
                </a:lnTo>
                <a:lnTo>
                  <a:pt x="317246" y="166674"/>
                </a:lnTo>
                <a:lnTo>
                  <a:pt x="288531" y="130378"/>
                </a:lnTo>
                <a:lnTo>
                  <a:pt x="255790" y="97739"/>
                </a:lnTo>
                <a:lnTo>
                  <a:pt x="219379" y="69100"/>
                </a:lnTo>
                <a:lnTo>
                  <a:pt x="179679" y="44856"/>
                </a:lnTo>
                <a:lnTo>
                  <a:pt x="137058" y="25349"/>
                </a:lnTo>
                <a:lnTo>
                  <a:pt x="91859" y="10972"/>
                </a:lnTo>
                <a:lnTo>
                  <a:pt x="44475" y="2070"/>
                </a:lnTo>
                <a:lnTo>
                  <a:pt x="11049" y="0"/>
                </a:lnTo>
                <a:lnTo>
                  <a:pt x="0" y="0"/>
                </a:lnTo>
                <a:lnTo>
                  <a:pt x="0" y="780630"/>
                </a:lnTo>
                <a:lnTo>
                  <a:pt x="44450" y="777875"/>
                </a:lnTo>
                <a:lnTo>
                  <a:pt x="91821" y="768972"/>
                </a:lnTo>
                <a:lnTo>
                  <a:pt x="137007" y="754595"/>
                </a:lnTo>
                <a:lnTo>
                  <a:pt x="179628" y="735088"/>
                </a:lnTo>
                <a:lnTo>
                  <a:pt x="219329" y="710844"/>
                </a:lnTo>
                <a:lnTo>
                  <a:pt x="255739" y="682218"/>
                </a:lnTo>
                <a:lnTo>
                  <a:pt x="288493" y="649566"/>
                </a:lnTo>
                <a:lnTo>
                  <a:pt x="317220" y="613283"/>
                </a:lnTo>
                <a:lnTo>
                  <a:pt x="341541" y="573709"/>
                </a:lnTo>
                <a:lnTo>
                  <a:pt x="361099" y="531228"/>
                </a:lnTo>
                <a:lnTo>
                  <a:pt x="375526" y="486206"/>
                </a:lnTo>
                <a:lnTo>
                  <a:pt x="384454" y="439000"/>
                </a:lnTo>
                <a:lnTo>
                  <a:pt x="387515" y="389991"/>
                </a:lnTo>
                <a:close/>
              </a:path>
              <a:path w="1127759" h="1120140">
                <a:moveTo>
                  <a:pt x="1127607" y="0"/>
                </a:moveTo>
                <a:lnTo>
                  <a:pt x="1103833" y="0"/>
                </a:lnTo>
                <a:lnTo>
                  <a:pt x="0" y="1117930"/>
                </a:lnTo>
                <a:lnTo>
                  <a:pt x="0" y="1119543"/>
                </a:lnTo>
                <a:lnTo>
                  <a:pt x="625487" y="1119543"/>
                </a:lnTo>
                <a:lnTo>
                  <a:pt x="1127607" y="611009"/>
                </a:lnTo>
                <a:lnTo>
                  <a:pt x="1127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3243915" y="2306"/>
            <a:ext cx="1125855" cy="1122045"/>
          </a:xfrm>
          <a:custGeom>
            <a:avLst/>
            <a:gdLst/>
            <a:ahLst/>
            <a:cxnLst/>
            <a:rect l="l" t="t" r="r" b="b"/>
            <a:pathLst>
              <a:path w="1125854" h="1122045">
                <a:moveTo>
                  <a:pt x="1125232" y="0"/>
                </a:moveTo>
                <a:lnTo>
                  <a:pt x="0" y="0"/>
                </a:lnTo>
                <a:lnTo>
                  <a:pt x="0" y="1121540"/>
                </a:lnTo>
                <a:lnTo>
                  <a:pt x="1125232" y="1121540"/>
                </a:lnTo>
                <a:lnTo>
                  <a:pt x="1125232" y="0"/>
                </a:lnTo>
                <a:close/>
              </a:path>
            </a:pathLst>
          </a:custGeom>
          <a:solidFill>
            <a:srgbClr val="1E3A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3240811" y="2298"/>
            <a:ext cx="1132205" cy="1120140"/>
          </a:xfrm>
          <a:custGeom>
            <a:avLst/>
            <a:gdLst/>
            <a:ahLst/>
            <a:cxnLst/>
            <a:rect l="l" t="t" r="r" b="b"/>
            <a:pathLst>
              <a:path w="1132204" h="1120140">
                <a:moveTo>
                  <a:pt x="388975" y="389991"/>
                </a:moveTo>
                <a:lnTo>
                  <a:pt x="385914" y="340969"/>
                </a:lnTo>
                <a:lnTo>
                  <a:pt x="376999" y="293763"/>
                </a:lnTo>
                <a:lnTo>
                  <a:pt x="362572" y="248729"/>
                </a:lnTo>
                <a:lnTo>
                  <a:pt x="343027" y="206248"/>
                </a:lnTo>
                <a:lnTo>
                  <a:pt x="318706" y="166674"/>
                </a:lnTo>
                <a:lnTo>
                  <a:pt x="289991" y="130378"/>
                </a:lnTo>
                <a:lnTo>
                  <a:pt x="257251" y="97739"/>
                </a:lnTo>
                <a:lnTo>
                  <a:pt x="220853" y="69100"/>
                </a:lnTo>
                <a:lnTo>
                  <a:pt x="181152" y="44856"/>
                </a:lnTo>
                <a:lnTo>
                  <a:pt x="138518" y="25349"/>
                </a:lnTo>
                <a:lnTo>
                  <a:pt x="93332" y="10972"/>
                </a:lnTo>
                <a:lnTo>
                  <a:pt x="45948" y="2070"/>
                </a:lnTo>
                <a:lnTo>
                  <a:pt x="12534" y="0"/>
                </a:lnTo>
                <a:lnTo>
                  <a:pt x="0" y="0"/>
                </a:lnTo>
                <a:lnTo>
                  <a:pt x="0" y="780719"/>
                </a:lnTo>
                <a:lnTo>
                  <a:pt x="45923" y="777875"/>
                </a:lnTo>
                <a:lnTo>
                  <a:pt x="93294" y="768972"/>
                </a:lnTo>
                <a:lnTo>
                  <a:pt x="138468" y="754595"/>
                </a:lnTo>
                <a:lnTo>
                  <a:pt x="181089" y="735088"/>
                </a:lnTo>
                <a:lnTo>
                  <a:pt x="220789" y="710844"/>
                </a:lnTo>
                <a:lnTo>
                  <a:pt x="257200" y="682218"/>
                </a:lnTo>
                <a:lnTo>
                  <a:pt x="289953" y="649566"/>
                </a:lnTo>
                <a:lnTo>
                  <a:pt x="318668" y="613283"/>
                </a:lnTo>
                <a:lnTo>
                  <a:pt x="343001" y="573709"/>
                </a:lnTo>
                <a:lnTo>
                  <a:pt x="362559" y="531228"/>
                </a:lnTo>
                <a:lnTo>
                  <a:pt x="376986" y="486206"/>
                </a:lnTo>
                <a:lnTo>
                  <a:pt x="385914" y="439000"/>
                </a:lnTo>
                <a:lnTo>
                  <a:pt x="388975" y="389991"/>
                </a:lnTo>
                <a:close/>
              </a:path>
              <a:path w="1132204" h="1120140">
                <a:moveTo>
                  <a:pt x="1132001" y="0"/>
                </a:moveTo>
                <a:lnTo>
                  <a:pt x="1105357" y="0"/>
                </a:lnTo>
                <a:lnTo>
                  <a:pt x="0" y="1119428"/>
                </a:lnTo>
                <a:lnTo>
                  <a:pt x="626960" y="1119543"/>
                </a:lnTo>
                <a:lnTo>
                  <a:pt x="1132001" y="608050"/>
                </a:lnTo>
                <a:lnTo>
                  <a:pt x="1132001" y="0"/>
                </a:lnTo>
                <a:close/>
              </a:path>
            </a:pathLst>
          </a:custGeom>
          <a:solidFill>
            <a:srgbClr val="009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4361601" y="2306"/>
            <a:ext cx="1125855" cy="1122045"/>
          </a:xfrm>
          <a:custGeom>
            <a:avLst/>
            <a:gdLst/>
            <a:ahLst/>
            <a:cxnLst/>
            <a:rect l="l" t="t" r="r" b="b"/>
            <a:pathLst>
              <a:path w="1125854" h="1122045">
                <a:moveTo>
                  <a:pt x="1125266" y="0"/>
                </a:moveTo>
                <a:lnTo>
                  <a:pt x="0" y="0"/>
                </a:lnTo>
                <a:lnTo>
                  <a:pt x="0" y="1121540"/>
                </a:lnTo>
                <a:lnTo>
                  <a:pt x="1125266" y="1121540"/>
                </a:lnTo>
                <a:lnTo>
                  <a:pt x="11252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4359670" y="2293"/>
            <a:ext cx="1127760" cy="628015"/>
          </a:xfrm>
          <a:custGeom>
            <a:avLst/>
            <a:gdLst/>
            <a:ahLst/>
            <a:cxnLst/>
            <a:rect l="l" t="t" r="r" b="b"/>
            <a:pathLst>
              <a:path w="1127760" h="628015">
                <a:moveTo>
                  <a:pt x="1123972" y="0"/>
                </a:moveTo>
                <a:lnTo>
                  <a:pt x="4335" y="0"/>
                </a:lnTo>
                <a:lnTo>
                  <a:pt x="0" y="4391"/>
                </a:lnTo>
                <a:lnTo>
                  <a:pt x="0" y="627808"/>
                </a:lnTo>
                <a:lnTo>
                  <a:pt x="564183" y="56398"/>
                </a:lnTo>
                <a:lnTo>
                  <a:pt x="1127606" y="56398"/>
                </a:lnTo>
                <a:lnTo>
                  <a:pt x="1127606" y="3680"/>
                </a:lnTo>
                <a:lnTo>
                  <a:pt x="1123972" y="0"/>
                </a:lnTo>
                <a:close/>
              </a:path>
              <a:path w="1127760" h="628015">
                <a:moveTo>
                  <a:pt x="1127606" y="56398"/>
                </a:moveTo>
                <a:lnTo>
                  <a:pt x="564183" y="56398"/>
                </a:lnTo>
                <a:lnTo>
                  <a:pt x="1127606" y="627004"/>
                </a:lnTo>
                <a:lnTo>
                  <a:pt x="1127606" y="56398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4749814" y="457179"/>
            <a:ext cx="367665" cy="666750"/>
          </a:xfrm>
          <a:custGeom>
            <a:avLst/>
            <a:gdLst/>
            <a:ahLst/>
            <a:cxnLst/>
            <a:rect l="l" t="t" r="r" b="b"/>
            <a:pathLst>
              <a:path w="367664" h="666750">
                <a:moveTo>
                  <a:pt x="367386" y="0"/>
                </a:moveTo>
                <a:lnTo>
                  <a:pt x="0" y="0"/>
                </a:lnTo>
                <a:lnTo>
                  <a:pt x="0" y="666667"/>
                </a:lnTo>
                <a:lnTo>
                  <a:pt x="367386" y="666667"/>
                </a:lnTo>
                <a:lnTo>
                  <a:pt x="367386" y="0"/>
                </a:lnTo>
                <a:close/>
              </a:path>
            </a:pathLst>
          </a:custGeom>
          <a:solidFill>
            <a:srgbClr val="092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4749814" y="456946"/>
            <a:ext cx="168910" cy="667385"/>
          </a:xfrm>
          <a:custGeom>
            <a:avLst/>
            <a:gdLst/>
            <a:ahLst/>
            <a:cxnLst/>
            <a:rect l="l" t="t" r="r" b="b"/>
            <a:pathLst>
              <a:path w="168910" h="667385">
                <a:moveTo>
                  <a:pt x="0" y="0"/>
                </a:moveTo>
                <a:lnTo>
                  <a:pt x="0" y="666900"/>
                </a:lnTo>
                <a:lnTo>
                  <a:pt x="168483" y="613666"/>
                </a:lnTo>
                <a:lnTo>
                  <a:pt x="168482" y="62566"/>
                </a:lnTo>
                <a:lnTo>
                  <a:pt x="0" y="0"/>
                </a:lnTo>
                <a:close/>
              </a:path>
            </a:pathLst>
          </a:custGeom>
          <a:solidFill>
            <a:srgbClr val="ED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7737342" y="2306"/>
            <a:ext cx="1125855" cy="1122045"/>
          </a:xfrm>
          <a:custGeom>
            <a:avLst/>
            <a:gdLst/>
            <a:ahLst/>
            <a:cxnLst/>
            <a:rect l="l" t="t" r="r" b="b"/>
            <a:pathLst>
              <a:path w="1125854" h="1122045">
                <a:moveTo>
                  <a:pt x="1125266" y="0"/>
                </a:moveTo>
                <a:lnTo>
                  <a:pt x="0" y="0"/>
                </a:lnTo>
                <a:lnTo>
                  <a:pt x="0" y="1121540"/>
                </a:lnTo>
                <a:lnTo>
                  <a:pt x="1125266" y="1121540"/>
                </a:lnTo>
                <a:lnTo>
                  <a:pt x="11252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7733714" y="2293"/>
            <a:ext cx="1132205" cy="629920"/>
          </a:xfrm>
          <a:custGeom>
            <a:avLst/>
            <a:gdLst/>
            <a:ahLst/>
            <a:cxnLst/>
            <a:rect l="l" t="t" r="r" b="b"/>
            <a:pathLst>
              <a:path w="1132204" h="629920">
                <a:moveTo>
                  <a:pt x="1131993" y="56398"/>
                </a:moveTo>
                <a:lnTo>
                  <a:pt x="565879" y="56398"/>
                </a:lnTo>
                <a:lnTo>
                  <a:pt x="1131994" y="629730"/>
                </a:lnTo>
                <a:lnTo>
                  <a:pt x="1131993" y="56398"/>
                </a:lnTo>
                <a:close/>
              </a:path>
              <a:path w="1132204" h="629920">
                <a:moveTo>
                  <a:pt x="1125636" y="0"/>
                </a:moveTo>
                <a:lnTo>
                  <a:pt x="6006" y="0"/>
                </a:lnTo>
                <a:lnTo>
                  <a:pt x="0" y="6083"/>
                </a:lnTo>
                <a:lnTo>
                  <a:pt x="0" y="629526"/>
                </a:lnTo>
                <a:lnTo>
                  <a:pt x="565879" y="56398"/>
                </a:lnTo>
                <a:lnTo>
                  <a:pt x="1131993" y="56398"/>
                </a:lnTo>
                <a:lnTo>
                  <a:pt x="1131993" y="6438"/>
                </a:lnTo>
                <a:lnTo>
                  <a:pt x="1125636" y="0"/>
                </a:lnTo>
                <a:close/>
              </a:path>
            </a:pathLst>
          </a:custGeom>
          <a:solidFill>
            <a:srgbClr val="F8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125554" y="457179"/>
            <a:ext cx="367665" cy="666750"/>
          </a:xfrm>
          <a:custGeom>
            <a:avLst/>
            <a:gdLst/>
            <a:ahLst/>
            <a:cxnLst/>
            <a:rect l="l" t="t" r="r" b="b"/>
            <a:pathLst>
              <a:path w="367665" h="666750">
                <a:moveTo>
                  <a:pt x="367386" y="0"/>
                </a:moveTo>
                <a:lnTo>
                  <a:pt x="0" y="0"/>
                </a:lnTo>
                <a:lnTo>
                  <a:pt x="0" y="666667"/>
                </a:lnTo>
                <a:lnTo>
                  <a:pt x="367386" y="666667"/>
                </a:lnTo>
                <a:lnTo>
                  <a:pt x="367386" y="0"/>
                </a:lnTo>
                <a:close/>
              </a:path>
            </a:pathLst>
          </a:custGeom>
          <a:solidFill>
            <a:srgbClr val="092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125496" y="456946"/>
            <a:ext cx="168910" cy="667385"/>
          </a:xfrm>
          <a:custGeom>
            <a:avLst/>
            <a:gdLst/>
            <a:ahLst/>
            <a:cxnLst/>
            <a:rect l="l" t="t" r="r" b="b"/>
            <a:pathLst>
              <a:path w="168909" h="667385">
                <a:moveTo>
                  <a:pt x="0" y="0"/>
                </a:moveTo>
                <a:lnTo>
                  <a:pt x="0" y="666900"/>
                </a:lnTo>
                <a:lnTo>
                  <a:pt x="168483" y="613666"/>
                </a:lnTo>
                <a:lnTo>
                  <a:pt x="168482" y="62566"/>
                </a:lnTo>
                <a:lnTo>
                  <a:pt x="0" y="0"/>
                </a:lnTo>
                <a:close/>
              </a:path>
            </a:pathLst>
          </a:custGeom>
          <a:solidFill>
            <a:srgbClr val="F8A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39870" y="1978088"/>
            <a:ext cx="7487920" cy="159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2226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rgbClr val="1222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823499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913404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77486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0513972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114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226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1222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226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2226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2982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89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8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127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381000" cy="361950"/>
          </a:xfrm>
          <a:custGeom>
            <a:avLst/>
            <a:gdLst/>
            <a:ahLst/>
            <a:cxnLst/>
            <a:rect l="l" t="t" r="r" b="b"/>
            <a:pathLst>
              <a:path w="381000" h="361950">
                <a:moveTo>
                  <a:pt x="381000" y="0"/>
                </a:moveTo>
                <a:lnTo>
                  <a:pt x="0" y="0"/>
                </a:lnTo>
                <a:lnTo>
                  <a:pt x="0" y="361950"/>
                </a:lnTo>
                <a:lnTo>
                  <a:pt x="381000" y="361950"/>
                </a:lnTo>
                <a:lnTo>
                  <a:pt x="381000" y="0"/>
                </a:lnTo>
                <a:close/>
              </a:path>
            </a:pathLst>
          </a:custGeom>
          <a:solidFill>
            <a:srgbClr val="2C43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1214" y="695007"/>
            <a:ext cx="4709795" cy="448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2226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67379" y="1893252"/>
            <a:ext cx="7788909" cy="383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rgbClr val="12226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sv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sv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8834" y="2023995"/>
            <a:ext cx="7451668" cy="1718922"/>
          </a:xfrm>
        </p:spPr>
        <p:txBody>
          <a:bodyPr/>
          <a:lstStyle/>
          <a:p>
            <a:r>
              <a:rPr lang="es-CL" dirty="0">
                <a:solidFill>
                  <a:srgbClr val="002060"/>
                </a:solidFill>
                <a:latin typeface="Verdana"/>
                <a:ea typeface="Verdana"/>
              </a:rPr>
              <a:t>Contexto Fase 3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wrap="square" lIns="0" tIns="0" rIns="0" bIns="0" anchor="t">
            <a:noAutofit/>
          </a:bodyPr>
          <a:lstStyle/>
          <a:p>
            <a:r>
              <a:rPr lang="es-CL"/>
              <a:t>2024</a:t>
            </a:r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478D4A-0905-2816-1259-A54F421AA1BC}"/>
              </a:ext>
            </a:extLst>
          </p:cNvPr>
          <p:cNvSpPr txBox="1"/>
          <p:nvPr/>
        </p:nvSpPr>
        <p:spPr>
          <a:xfrm>
            <a:off x="3761117" y="3919268"/>
            <a:ext cx="79478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 sz="2400" dirty="0">
                <a:solidFill>
                  <a:srgbClr val="122361"/>
                </a:solidFill>
                <a:latin typeface="Verdana"/>
              </a:rPr>
              <a:t>Capacitación Censo de Población y Vivienda 2024</a:t>
            </a:r>
            <a:r>
              <a:rPr lang="es-ES" sz="2400" dirty="0">
                <a:latin typeface="Verdana"/>
                <a:ea typeface="Verdana"/>
              </a:rPr>
              <a:t>​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25" y="6276804"/>
            <a:ext cx="371881" cy="3513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9981" y="6308297"/>
            <a:ext cx="834969" cy="32018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A8B746D-E8C8-BA37-0E01-EEA8FD54E459}"/>
              </a:ext>
            </a:extLst>
          </p:cNvPr>
          <p:cNvSpPr/>
          <p:nvPr/>
        </p:nvSpPr>
        <p:spPr>
          <a:xfrm>
            <a:off x="104775" y="76200"/>
            <a:ext cx="476250" cy="495300"/>
          </a:xfrm>
          <a:custGeom>
            <a:avLst/>
            <a:gdLst/>
            <a:ahLst/>
            <a:cxnLst/>
            <a:rect l="l" t="t" r="r" b="b"/>
            <a:pathLst>
              <a:path w="476250" h="495300">
                <a:moveTo>
                  <a:pt x="476250" y="0"/>
                </a:moveTo>
                <a:lnTo>
                  <a:pt x="0" y="0"/>
                </a:lnTo>
                <a:lnTo>
                  <a:pt x="0" y="495300"/>
                </a:lnTo>
                <a:lnTo>
                  <a:pt x="476250" y="495300"/>
                </a:lnTo>
                <a:lnTo>
                  <a:pt x="47625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2968233-E360-351A-354B-D921093EFB00}"/>
              </a:ext>
            </a:extLst>
          </p:cNvPr>
          <p:cNvSpPr txBox="1"/>
          <p:nvPr/>
        </p:nvSpPr>
        <p:spPr>
          <a:xfrm>
            <a:off x="164147" y="184467"/>
            <a:ext cx="384810" cy="254557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1550" b="1" spc="-25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r>
              <a:rPr sz="1550" b="1" spc="-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50" dirty="0">
              <a:latin typeface="Verdana"/>
              <a:cs typeface="Verdan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F13F22-A6A7-F92C-7D24-B58B06C34418}"/>
              </a:ext>
            </a:extLst>
          </p:cNvPr>
          <p:cNvSpPr txBox="1"/>
          <p:nvPr/>
        </p:nvSpPr>
        <p:spPr>
          <a:xfrm>
            <a:off x="252551" y="571500"/>
            <a:ext cx="9715499" cy="7571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4800" b="1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Estrategias de recolección</a:t>
            </a:r>
            <a:endParaRPr lang="es-MX" b="0" i="0" kern="12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119653-D589-4269-BC1C-1E87ABED3A8D}"/>
              </a:ext>
            </a:extLst>
          </p:cNvPr>
          <p:cNvSpPr txBox="1"/>
          <p:nvPr/>
        </p:nvSpPr>
        <p:spPr>
          <a:xfrm>
            <a:off x="1813226" y="1712492"/>
            <a:ext cx="9383668" cy="50707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1" indent="-285750" algn="l" defTabSz="7112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A través de los </a:t>
            </a:r>
            <a:r>
              <a:rPr lang="es-MX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Puntos Fijos Censo, </a:t>
            </a: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stands </a:t>
            </a:r>
            <a:r>
              <a:rPr lang="es-MX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dispuestos en las comunas, a lo largo del territorio nacional</a:t>
            </a: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, para que las personas que no han sido censadas, por diversos motivos, se acerquen a responder el cuestionario Censal.</a:t>
            </a:r>
          </a:p>
          <a:p>
            <a:pPr marL="285750" lvl="1" indent="-285750" algn="l" defTabSz="7112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Por último, los </a:t>
            </a:r>
            <a:r>
              <a:rPr lang="es-MX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Puntos Móviles Censo</a:t>
            </a: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, a cargo del equipo masivo, </a:t>
            </a:r>
            <a:r>
              <a:rPr lang="es-MX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dispuestos sólo en la RM </a:t>
            </a: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que estarán visitando bancos, estaciones de metro; eventos de diversa índole como conciertos, deportivos, entre otros lugares de alta afluencia de público.</a:t>
            </a:r>
          </a:p>
          <a:p>
            <a:pPr marL="285750" lvl="1" indent="-285750" algn="l" defTabSz="7112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kern="1200" dirty="0">
              <a:solidFill>
                <a:srgbClr val="002060"/>
              </a:solidFill>
              <a:latin typeface="Verdana"/>
              <a:ea typeface="Verdana"/>
              <a:cs typeface="Calibri Light" panose="020F03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835869-D298-F201-204B-DBACE5EB3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44" y="3929964"/>
            <a:ext cx="1647825" cy="27051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3E899BE-4A3D-4224-C090-FCBD17010806}"/>
              </a:ext>
            </a:extLst>
          </p:cNvPr>
          <p:cNvSpPr/>
          <p:nvPr/>
        </p:nvSpPr>
        <p:spPr>
          <a:xfrm>
            <a:off x="1899382" y="2004448"/>
            <a:ext cx="169138" cy="1723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0950D6D-DF74-84A0-6A66-C9DA15B0AC58}"/>
              </a:ext>
            </a:extLst>
          </p:cNvPr>
          <p:cNvSpPr/>
          <p:nvPr/>
        </p:nvSpPr>
        <p:spPr>
          <a:xfrm>
            <a:off x="1899382" y="4249259"/>
            <a:ext cx="169138" cy="1723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32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25" y="6276804"/>
            <a:ext cx="371881" cy="3513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9981" y="6308297"/>
            <a:ext cx="834969" cy="32018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A8B746D-E8C8-BA37-0E01-EEA8FD54E459}"/>
              </a:ext>
            </a:extLst>
          </p:cNvPr>
          <p:cNvSpPr/>
          <p:nvPr/>
        </p:nvSpPr>
        <p:spPr>
          <a:xfrm>
            <a:off x="104775" y="76200"/>
            <a:ext cx="476250" cy="495300"/>
          </a:xfrm>
          <a:custGeom>
            <a:avLst/>
            <a:gdLst/>
            <a:ahLst/>
            <a:cxnLst/>
            <a:rect l="l" t="t" r="r" b="b"/>
            <a:pathLst>
              <a:path w="476250" h="495300">
                <a:moveTo>
                  <a:pt x="476250" y="0"/>
                </a:moveTo>
                <a:lnTo>
                  <a:pt x="0" y="0"/>
                </a:lnTo>
                <a:lnTo>
                  <a:pt x="0" y="495300"/>
                </a:lnTo>
                <a:lnTo>
                  <a:pt x="476250" y="495300"/>
                </a:lnTo>
                <a:lnTo>
                  <a:pt x="47625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2968233-E360-351A-354B-D921093EFB00}"/>
              </a:ext>
            </a:extLst>
          </p:cNvPr>
          <p:cNvSpPr txBox="1"/>
          <p:nvPr/>
        </p:nvSpPr>
        <p:spPr>
          <a:xfrm>
            <a:off x="164147" y="184467"/>
            <a:ext cx="384810" cy="254557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1550" b="1" spc="-25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r>
              <a:rPr sz="1550" b="1" spc="-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50" dirty="0">
              <a:latin typeface="Verdana"/>
              <a:cs typeface="Verdan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F13F22-A6A7-F92C-7D24-B58B06C34418}"/>
              </a:ext>
            </a:extLst>
          </p:cNvPr>
          <p:cNvSpPr txBox="1"/>
          <p:nvPr/>
        </p:nvSpPr>
        <p:spPr>
          <a:xfrm>
            <a:off x="590317" y="565885"/>
            <a:ext cx="5506391" cy="7571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4800" b="1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Equipo Masivo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84999E-4757-0AD0-7118-D3EEEEE89091}"/>
              </a:ext>
            </a:extLst>
          </p:cNvPr>
          <p:cNvSpPr txBox="1"/>
          <p:nvPr/>
        </p:nvSpPr>
        <p:spPr>
          <a:xfrm>
            <a:off x="778618" y="1947921"/>
            <a:ext cx="5361520" cy="33747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1" indent="-285750" algn="l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Estrategia Complementaria, en la que se buscará captar a todas aquellas personas que </a:t>
            </a:r>
            <a:r>
              <a:rPr lang="es-MX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NO</a:t>
            </a: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 han podido censarse en el regular.</a:t>
            </a:r>
            <a:endParaRPr lang="es-MX" kern="1200">
              <a:solidFill>
                <a:srgbClr val="002060"/>
              </a:solidFill>
              <a:latin typeface="Verdana"/>
              <a:ea typeface="Verdana"/>
              <a:cs typeface="Calibri Light" panose="020F0302020204030204" pitchFamily="34" charset="0"/>
            </a:endParaRPr>
          </a:p>
          <a:p>
            <a:pPr lvl="1" algn="l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>
              <a:solidFill>
                <a:srgbClr val="002060"/>
              </a:solidFill>
              <a:latin typeface="Verdana"/>
              <a:ea typeface="Verdana"/>
              <a:cs typeface="Calibri Light"/>
            </a:endParaRPr>
          </a:p>
          <a:p>
            <a:pPr marL="342900" lvl="1" indent="-342900" algn="l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Font typeface="Arial"/>
              <a:buChar char="•"/>
            </a:pP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Aquí la recolección de la información será </a:t>
            </a:r>
            <a:r>
              <a:rPr lang="es-MX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exclusivamente a través del Dispositivo Móvil de Captura (DMC).</a:t>
            </a:r>
            <a:r>
              <a:rPr lang="es-MX" b="1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 </a:t>
            </a:r>
            <a:endParaRPr lang="es-MX" b="1" kern="1200" dirty="0">
              <a:solidFill>
                <a:srgbClr val="00B0F0"/>
              </a:solidFill>
              <a:latin typeface="Verdana"/>
              <a:ea typeface="Verdana"/>
              <a:cs typeface="Calibri Light" panose="020F0302020204030204" pitchFamily="34" charset="0"/>
            </a:endParaRPr>
          </a:p>
          <a:p>
            <a:pPr lvl="1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kern="12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pic>
        <p:nvPicPr>
          <p:cNvPr id="2" name="Gráfico 1" descr="Reunión con relleno sólido">
            <a:extLst>
              <a:ext uri="{FF2B5EF4-FFF2-40B4-BE49-F238E27FC236}">
                <a16:creationId xmlns:a16="http://schemas.microsoft.com/office/drawing/2014/main" id="{B7509873-CE27-3C2C-B93A-3B34B05BA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42624" y="3013936"/>
            <a:ext cx="3393583" cy="336138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76B8C96-97E6-0628-EE61-4901C943DD22}"/>
              </a:ext>
            </a:extLst>
          </p:cNvPr>
          <p:cNvSpPr/>
          <p:nvPr/>
        </p:nvSpPr>
        <p:spPr>
          <a:xfrm>
            <a:off x="7112950" y="3133066"/>
            <a:ext cx="225380" cy="253284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0301EAF-4048-1FB7-AFE3-DDE78687ED17}"/>
              </a:ext>
            </a:extLst>
          </p:cNvPr>
          <p:cNvSpPr/>
          <p:nvPr/>
        </p:nvSpPr>
        <p:spPr>
          <a:xfrm>
            <a:off x="10740499" y="3133066"/>
            <a:ext cx="225380" cy="253284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C1AB2D5-8A82-BE71-AB1B-E8C7404D65FD}"/>
              </a:ext>
            </a:extLst>
          </p:cNvPr>
          <p:cNvSpPr/>
          <p:nvPr/>
        </p:nvSpPr>
        <p:spPr>
          <a:xfrm>
            <a:off x="6393880" y="1780784"/>
            <a:ext cx="5291070" cy="13522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8CE19C7C-06D7-E59B-1AE5-E7A116D58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949" y="1794090"/>
            <a:ext cx="2693832" cy="135872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E4FBDBB-827F-5418-5823-CE8BDBD6F261}"/>
              </a:ext>
            </a:extLst>
          </p:cNvPr>
          <p:cNvSpPr/>
          <p:nvPr/>
        </p:nvSpPr>
        <p:spPr>
          <a:xfrm>
            <a:off x="849058" y="2138313"/>
            <a:ext cx="169138" cy="1723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72D37E6-5BCB-94A9-DB31-2885ACCB0115}"/>
              </a:ext>
            </a:extLst>
          </p:cNvPr>
          <p:cNvSpPr/>
          <p:nvPr/>
        </p:nvSpPr>
        <p:spPr>
          <a:xfrm>
            <a:off x="849058" y="3857962"/>
            <a:ext cx="169138" cy="1723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77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403600"/>
            <a:ext cx="6003441" cy="1384995"/>
          </a:xfrm>
        </p:spPr>
        <p:txBody>
          <a:bodyPr wrap="square" lIns="0" tIns="0" rIns="0" bIns="0" anchor="t">
            <a:spAutoFit/>
          </a:bodyPr>
          <a:lstStyle/>
          <a:p>
            <a:r>
              <a:rPr lang="es-CL">
                <a:solidFill>
                  <a:schemeClr val="tx2"/>
                </a:solidFill>
              </a:rPr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3228287789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02085-A83A-0F9F-76DD-7456DFB3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66DA034-30FE-59E1-1B8F-64D669D3EA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0772" y="2496854"/>
            <a:ext cx="7841998" cy="3597685"/>
          </a:xfrm>
        </p:spPr>
        <p:txBody>
          <a:bodyPr wrap="square" lIns="0" tIns="0" rIns="0" bIns="0"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Verdana"/>
                <a:ea typeface="Verdana"/>
              </a:rPr>
              <a:t>A continuación, vas a conocer las orientaciones que se seguirán durante el desarrollo de la</a:t>
            </a:r>
            <a:r>
              <a:rPr lang="es-ES" sz="2000" b="1" dirty="0">
                <a:solidFill>
                  <a:srgbClr val="002060"/>
                </a:solidFill>
                <a:latin typeface="Verdana"/>
                <a:ea typeface="Verdana"/>
              </a:rPr>
              <a:t> Fase 3 </a:t>
            </a:r>
            <a:r>
              <a:rPr lang="es-ES" sz="2000" dirty="0">
                <a:solidFill>
                  <a:srgbClr val="002060"/>
                </a:solidFill>
                <a:latin typeface="Verdana"/>
                <a:ea typeface="Verdana"/>
              </a:rPr>
              <a:t>del Censo de Población y Vivienda 2024. </a:t>
            </a:r>
            <a:endParaRPr lang="en-US" dirty="0"/>
          </a:p>
          <a:p>
            <a:pPr algn="ctr">
              <a:lnSpc>
                <a:spcPct val="150000"/>
              </a:lnSpc>
            </a:pPr>
            <a:endParaRPr lang="es-ES" sz="2000">
              <a:solidFill>
                <a:srgbClr val="002060"/>
              </a:solidFill>
              <a:latin typeface="Verdana"/>
              <a:ea typeface="Verdana"/>
            </a:endParaRPr>
          </a:p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rgbClr val="002060"/>
                </a:solidFill>
                <a:latin typeface="Verdana"/>
                <a:ea typeface="Verdana"/>
              </a:rPr>
              <a:t>Es importante conocer estas orientaciones para saber dónde estamos situados y como continuará el proceso a través de diferentes estrategias.</a:t>
            </a:r>
            <a:endParaRPr lang="es-ES" sz="2000" dirty="0">
              <a:solidFill>
                <a:srgbClr val="002060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0F8E454-45B1-BC39-4892-0B6CDB3C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124" y="525103"/>
            <a:ext cx="8316031" cy="646331"/>
          </a:xfrm>
        </p:spPr>
        <p:txBody>
          <a:bodyPr wrap="square" lIns="0" tIns="0" rIns="0" bIns="0" anchor="t">
            <a:spAutoFit/>
          </a:bodyPr>
          <a:lstStyle/>
          <a:p>
            <a:r>
              <a:rPr lang="es-CL" sz="4200"/>
              <a:t>Introducción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53F16E1C-5422-789B-77E2-F4A384C16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621" y="1809750"/>
            <a:ext cx="38576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636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419999"/>
            <a:ext cx="6568898" cy="1501201"/>
          </a:xfrm>
        </p:spPr>
        <p:txBody>
          <a:bodyPr wrap="square" lIns="0" tIns="0" rIns="0" bIns="0" anchor="ctr" anchorCtr="0">
            <a:noAutofit/>
          </a:bodyPr>
          <a:lstStyle/>
          <a:p>
            <a:r>
              <a:rPr lang="es-ES" sz="5400" dirty="0">
                <a:latin typeface="Verdana"/>
                <a:ea typeface="Verdana"/>
              </a:rPr>
              <a:t>Fases de recolección 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48985" y="2702677"/>
            <a:ext cx="4319902" cy="1215717"/>
          </a:xfrm>
        </p:spPr>
        <p:txBody>
          <a:bodyPr wrap="square" lIns="90000" tIns="0" rIns="90000" bIns="0" anchor="t">
            <a:spAutoFit/>
          </a:bodyPr>
          <a:lstStyle/>
          <a:p>
            <a:r>
              <a:rPr lang="es-CL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10796039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25" y="6276804"/>
            <a:ext cx="371881" cy="3513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9981" y="6308297"/>
            <a:ext cx="834969" cy="32018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900414" y="3028516"/>
            <a:ext cx="1249680" cy="648063"/>
          </a:xfrm>
          <a:prstGeom prst="rect">
            <a:avLst/>
          </a:prstGeom>
        </p:spPr>
        <p:txBody>
          <a:bodyPr vert="horz" wrap="square" lIns="0" tIns="20955" rIns="0" bIns="0" rtlCol="0" anchor="t">
            <a:spAutoFit/>
          </a:bodyPr>
          <a:lstStyle/>
          <a:p>
            <a:pPr marL="12700" marR="5080" indent="-4445" algn="ctr">
              <a:lnSpc>
                <a:spcPct val="96600"/>
              </a:lnSpc>
              <a:spcBef>
                <a:spcPts val="165"/>
              </a:spcBef>
            </a:pP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REVISITA</a:t>
            </a:r>
            <a:r>
              <a:rPr sz="1400" b="1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rgbClr val="FFFFFF"/>
                </a:solidFill>
                <a:latin typeface="Calibri"/>
                <a:cs typeface="Calibri"/>
              </a:rPr>
              <a:t>VIVIENDAS</a:t>
            </a:r>
            <a:r>
              <a:rPr sz="1400" b="1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b="1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rgbClr val="FFFFFF"/>
                </a:solidFill>
                <a:latin typeface="Calibri"/>
                <a:cs typeface="Calibri"/>
              </a:rPr>
              <a:t>CENSADAS</a:t>
            </a:r>
            <a:r>
              <a:rPr lang="es-ES" sz="1400" b="1" spc="-1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s-ES" sz="1400" b="1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endParaRPr sz="1400" b="1" spc="-1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980205" y="4489247"/>
            <a:ext cx="1172845" cy="731611"/>
          </a:xfrm>
          <a:prstGeom prst="rect">
            <a:avLst/>
          </a:prstGeom>
        </p:spPr>
        <p:txBody>
          <a:bodyPr vert="horz" wrap="square" lIns="0" tIns="22225" rIns="0" bIns="0" rtlCol="0" anchor="t">
            <a:spAutoFit/>
          </a:bodyPr>
          <a:lstStyle/>
          <a:p>
            <a:pPr marL="12700" marR="5080" algn="ctr">
              <a:lnSpc>
                <a:spcPct val="95500"/>
              </a:lnSpc>
              <a:spcBef>
                <a:spcPts val="175"/>
              </a:spcBef>
            </a:pP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OPERATIVO</a:t>
            </a:r>
            <a:r>
              <a:rPr sz="1200" b="1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>
                <a:solidFill>
                  <a:srgbClr val="FFFFFF"/>
                </a:solidFill>
                <a:latin typeface="Calibri"/>
                <a:cs typeface="Calibri"/>
              </a:rPr>
              <a:t>ESPECIAL: 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sz="1200" b="1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200" b="1">
                <a:solidFill>
                  <a:srgbClr val="FFFFFF"/>
                </a:solidFill>
                <a:latin typeface="Calibri"/>
                <a:cs typeface="Calibri"/>
              </a:rPr>
              <a:t> SITUACIÓN</a:t>
            </a:r>
            <a:r>
              <a:rPr sz="1200" b="1" spc="2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0">
                <a:solidFill>
                  <a:srgbClr val="FFFFFF"/>
                </a:solidFill>
                <a:latin typeface="Calibri"/>
                <a:cs typeface="Calibri"/>
              </a:rPr>
              <a:t>CALLE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606151" y="2862326"/>
            <a:ext cx="1390650" cy="2647950"/>
          </a:xfrm>
          <a:custGeom>
            <a:avLst/>
            <a:gdLst/>
            <a:ahLst/>
            <a:cxnLst/>
            <a:rect l="l" t="t" r="r" b="b"/>
            <a:pathLst>
              <a:path w="1390650" h="2647950">
                <a:moveTo>
                  <a:pt x="0" y="138937"/>
                </a:moveTo>
                <a:lnTo>
                  <a:pt x="7085" y="95032"/>
                </a:lnTo>
                <a:lnTo>
                  <a:pt x="26814" y="56893"/>
                </a:lnTo>
                <a:lnTo>
                  <a:pt x="56893" y="26814"/>
                </a:lnTo>
                <a:lnTo>
                  <a:pt x="95032" y="7085"/>
                </a:lnTo>
                <a:lnTo>
                  <a:pt x="138938" y="0"/>
                </a:lnTo>
                <a:lnTo>
                  <a:pt x="1251584" y="0"/>
                </a:lnTo>
                <a:lnTo>
                  <a:pt x="1295503" y="7085"/>
                </a:lnTo>
                <a:lnTo>
                  <a:pt x="1333673" y="26814"/>
                </a:lnTo>
                <a:lnTo>
                  <a:pt x="1363791" y="56893"/>
                </a:lnTo>
                <a:lnTo>
                  <a:pt x="1383551" y="95032"/>
                </a:lnTo>
                <a:lnTo>
                  <a:pt x="1390650" y="138937"/>
                </a:lnTo>
                <a:lnTo>
                  <a:pt x="1390650" y="2508885"/>
                </a:lnTo>
                <a:lnTo>
                  <a:pt x="1383551" y="2552803"/>
                </a:lnTo>
                <a:lnTo>
                  <a:pt x="1363791" y="2590973"/>
                </a:lnTo>
                <a:lnTo>
                  <a:pt x="1333673" y="2621091"/>
                </a:lnTo>
                <a:lnTo>
                  <a:pt x="1295503" y="2640851"/>
                </a:lnTo>
                <a:lnTo>
                  <a:pt x="1251584" y="2647950"/>
                </a:lnTo>
                <a:lnTo>
                  <a:pt x="138938" y="2647950"/>
                </a:lnTo>
                <a:lnTo>
                  <a:pt x="95032" y="2640851"/>
                </a:lnTo>
                <a:lnTo>
                  <a:pt x="56893" y="2621091"/>
                </a:lnTo>
                <a:lnTo>
                  <a:pt x="26814" y="2590973"/>
                </a:lnTo>
                <a:lnTo>
                  <a:pt x="7085" y="2552803"/>
                </a:lnTo>
                <a:lnTo>
                  <a:pt x="0" y="2508885"/>
                </a:lnTo>
                <a:lnTo>
                  <a:pt x="0" y="1389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671809" y="3406457"/>
            <a:ext cx="1258570" cy="1455142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125"/>
              </a:spcBef>
            </a:pPr>
            <a:r>
              <a:rPr sz="1600" b="1">
                <a:solidFill>
                  <a:srgbClr val="FFFFFF"/>
                </a:solidFill>
                <a:latin typeface="Calibri"/>
                <a:cs typeface="Calibri"/>
              </a:rPr>
              <a:t>REVISITA</a:t>
            </a:r>
            <a:r>
              <a:rPr sz="1600" b="1" spc="2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600" b="1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FFFFFF"/>
                </a:solidFill>
                <a:latin typeface="Calibri"/>
                <a:cs typeface="Calibri"/>
              </a:rPr>
              <a:t>FOCO</a:t>
            </a:r>
            <a:r>
              <a:rPr sz="1600" b="1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sz="1600" b="1" spc="-10">
                <a:solidFill>
                  <a:srgbClr val="FFFFFF"/>
                </a:solidFill>
                <a:latin typeface="Calibri"/>
                <a:cs typeface="Calibri"/>
              </a:rPr>
              <a:t>AGENDAMIENTO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91498" y="4484158"/>
            <a:ext cx="947419" cy="157094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ts val="1095"/>
              </a:lnSpc>
            </a:pPr>
            <a:endParaRPr lang="es-ES" sz="950" b="1" spc="-1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47081" y="2706289"/>
            <a:ext cx="1265555" cy="1455142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125"/>
              </a:spcBef>
            </a:pPr>
            <a:r>
              <a:rPr lang="es-ES" sz="1600" b="1">
                <a:solidFill>
                  <a:srgbClr val="FFFFFF"/>
                </a:solidFill>
                <a:latin typeface="Calibri"/>
                <a:cs typeface="Calibri"/>
              </a:rPr>
              <a:t>RECOLECIÓN</a:t>
            </a:r>
            <a:r>
              <a:rPr sz="1600" b="1" spc="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FFFFFF"/>
                </a:solidFill>
                <a:latin typeface="Calibri"/>
                <a:cs typeface="Calibri"/>
              </a:rPr>
              <a:t>REGULAR</a:t>
            </a:r>
            <a:endParaRPr sz="1600">
              <a:latin typeface="Calibri"/>
              <a:cs typeface="Calibri"/>
            </a:endParaRPr>
          </a:p>
          <a:p>
            <a:pPr marL="1905" algn="ctr">
              <a:lnSpc>
                <a:spcPct val="150000"/>
              </a:lnSpc>
            </a:pPr>
            <a:r>
              <a:rPr sz="1600" b="1">
                <a:solidFill>
                  <a:srgbClr val="FFFFFF"/>
                </a:solidFill>
                <a:latin typeface="Calibri"/>
                <a:cs typeface="Calibri"/>
              </a:rPr>
              <a:t>URBANA</a:t>
            </a:r>
            <a:r>
              <a:rPr sz="1600" b="1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600" b="1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sz="1600" b="1" spc="-10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682284" y="2689624"/>
            <a:ext cx="1266190" cy="1455142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125"/>
              </a:spcBef>
            </a:pPr>
            <a:r>
              <a:rPr sz="1600" b="1">
                <a:solidFill>
                  <a:srgbClr val="FFFFFF"/>
                </a:solidFill>
                <a:latin typeface="Calibri"/>
                <a:cs typeface="Calibri"/>
              </a:rPr>
              <a:t>RECOLECCIÓN</a:t>
            </a:r>
            <a:r>
              <a:rPr sz="1600" b="1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1600" b="1" spc="-10">
                <a:solidFill>
                  <a:srgbClr val="FFFFFF"/>
                </a:solidFill>
                <a:latin typeface="Calibri"/>
                <a:cs typeface="Calibri"/>
              </a:rPr>
              <a:t>REGULA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50000"/>
              </a:lnSpc>
            </a:pPr>
            <a:r>
              <a:rPr sz="1600" b="1">
                <a:solidFill>
                  <a:srgbClr val="FFFFFF"/>
                </a:solidFill>
                <a:latin typeface="Calibri"/>
                <a:cs typeface="Calibri"/>
              </a:rPr>
              <a:t>URBANA</a:t>
            </a:r>
            <a:r>
              <a:rPr sz="1600" b="1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b="1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6851E1E-CB24-E7BF-64E5-026C1F6E9105}"/>
              </a:ext>
            </a:extLst>
          </p:cNvPr>
          <p:cNvSpPr/>
          <p:nvPr/>
        </p:nvSpPr>
        <p:spPr>
          <a:xfrm>
            <a:off x="104775" y="76200"/>
            <a:ext cx="476250" cy="495300"/>
          </a:xfrm>
          <a:custGeom>
            <a:avLst/>
            <a:gdLst/>
            <a:ahLst/>
            <a:cxnLst/>
            <a:rect l="l" t="t" r="r" b="b"/>
            <a:pathLst>
              <a:path w="476250" h="495300">
                <a:moveTo>
                  <a:pt x="476250" y="0"/>
                </a:moveTo>
                <a:lnTo>
                  <a:pt x="0" y="0"/>
                </a:lnTo>
                <a:lnTo>
                  <a:pt x="0" y="495300"/>
                </a:lnTo>
                <a:lnTo>
                  <a:pt x="476250" y="495300"/>
                </a:lnTo>
                <a:lnTo>
                  <a:pt x="47625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B4065D8-9395-410C-D09B-8BD598B4F2D0}"/>
              </a:ext>
            </a:extLst>
          </p:cNvPr>
          <p:cNvSpPr txBox="1"/>
          <p:nvPr/>
        </p:nvSpPr>
        <p:spPr>
          <a:xfrm>
            <a:off x="164147" y="184467"/>
            <a:ext cx="384810" cy="254557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1550" b="1" spc="-25">
                <a:solidFill>
                  <a:srgbClr val="FFFFFF"/>
                </a:solidFill>
                <a:latin typeface="Verdana"/>
                <a:cs typeface="Verdana"/>
              </a:rPr>
              <a:t>01</a:t>
            </a:r>
            <a:r>
              <a:rPr sz="1550" b="1" spc="-2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897A888-CC68-AB71-0120-BFE6E7F9F766}"/>
              </a:ext>
            </a:extLst>
          </p:cNvPr>
          <p:cNvSpPr txBox="1"/>
          <p:nvPr/>
        </p:nvSpPr>
        <p:spPr>
          <a:xfrm>
            <a:off x="739457" y="211454"/>
            <a:ext cx="2005964" cy="19749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z="1200" spc="-10" dirty="0">
                <a:solidFill>
                  <a:srgbClr val="122260"/>
                </a:solidFill>
                <a:latin typeface="Verdana"/>
                <a:ea typeface="Verdana"/>
                <a:cs typeface="Verdana"/>
              </a:rPr>
              <a:t>Recordemos</a:t>
            </a:r>
          </a:p>
        </p:txBody>
      </p:sp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43855F4-4584-2F83-B1CC-2C130916C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02791"/>
            <a:ext cx="12192000" cy="445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4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25" y="6276804"/>
            <a:ext cx="371881" cy="3513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9981" y="6308297"/>
            <a:ext cx="834969" cy="32018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472426" y="1015936"/>
            <a:ext cx="3595370" cy="281680"/>
          </a:xfrm>
          <a:prstGeom prst="rect">
            <a:avLst/>
          </a:prstGeom>
        </p:spPr>
        <p:txBody>
          <a:bodyPr vert="horz" wrap="square" lIns="0" tIns="10795" rIns="0" bIns="0" rtlCol="0" anchor="t">
            <a:spAutoFit/>
          </a:bodyPr>
          <a:lstStyle/>
          <a:p>
            <a:pPr marL="498475" marR="5080" indent="-485775">
              <a:lnSpc>
                <a:spcPct val="100800"/>
              </a:lnSpc>
              <a:spcBef>
                <a:spcPts val="85"/>
              </a:spcBef>
            </a:pPr>
            <a:endParaRPr sz="1800" spc="-10">
              <a:solidFill>
                <a:srgbClr val="122260"/>
              </a:solidFill>
              <a:latin typeface="Calibri Light"/>
              <a:cs typeface="Calibri Light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A8B746D-E8C8-BA37-0E01-EEA8FD54E459}"/>
              </a:ext>
            </a:extLst>
          </p:cNvPr>
          <p:cNvSpPr/>
          <p:nvPr/>
        </p:nvSpPr>
        <p:spPr>
          <a:xfrm>
            <a:off x="104775" y="76200"/>
            <a:ext cx="476250" cy="495300"/>
          </a:xfrm>
          <a:custGeom>
            <a:avLst/>
            <a:gdLst/>
            <a:ahLst/>
            <a:cxnLst/>
            <a:rect l="l" t="t" r="r" b="b"/>
            <a:pathLst>
              <a:path w="476250" h="495300">
                <a:moveTo>
                  <a:pt x="476250" y="0"/>
                </a:moveTo>
                <a:lnTo>
                  <a:pt x="0" y="0"/>
                </a:lnTo>
                <a:lnTo>
                  <a:pt x="0" y="495300"/>
                </a:lnTo>
                <a:lnTo>
                  <a:pt x="476250" y="495300"/>
                </a:lnTo>
                <a:lnTo>
                  <a:pt x="47625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2968233-E360-351A-354B-D921093EFB00}"/>
              </a:ext>
            </a:extLst>
          </p:cNvPr>
          <p:cNvSpPr txBox="1"/>
          <p:nvPr/>
        </p:nvSpPr>
        <p:spPr>
          <a:xfrm>
            <a:off x="164147" y="184467"/>
            <a:ext cx="384810" cy="254557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1550" b="1" spc="-25" dirty="0">
                <a:solidFill>
                  <a:srgbClr val="FFFFFF"/>
                </a:solidFill>
                <a:latin typeface="Verdana"/>
                <a:cs typeface="Verdana"/>
              </a:rPr>
              <a:t>02</a:t>
            </a:r>
            <a:r>
              <a:rPr sz="1550" b="1" spc="-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50" dirty="0">
              <a:latin typeface="Verdana"/>
              <a:cs typeface="Verdana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B5101F6-EFA8-58BD-A630-DDA674B94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774" y="1374351"/>
            <a:ext cx="6410594" cy="5096679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CC575DBB-2200-74D3-8A05-87997779E0BF}"/>
              </a:ext>
            </a:extLst>
          </p:cNvPr>
          <p:cNvSpPr/>
          <p:nvPr/>
        </p:nvSpPr>
        <p:spPr>
          <a:xfrm>
            <a:off x="5602309" y="3573887"/>
            <a:ext cx="858591" cy="568816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77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419999"/>
            <a:ext cx="6568898" cy="1501201"/>
          </a:xfrm>
        </p:spPr>
        <p:txBody>
          <a:bodyPr wrap="square" lIns="0" tIns="0" rIns="0" bIns="0" anchor="ctr" anchorCtr="0">
            <a:noAutofit/>
          </a:bodyPr>
          <a:lstStyle/>
          <a:p>
            <a:r>
              <a:rPr lang="es-ES" sz="5400" dirty="0">
                <a:latin typeface="Verdana"/>
                <a:ea typeface="Verdana"/>
              </a:rPr>
              <a:t>Objetivo Fase 3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48985" y="2702677"/>
            <a:ext cx="4319902" cy="1215717"/>
          </a:xfrm>
        </p:spPr>
        <p:txBody>
          <a:bodyPr wrap="square" lIns="90000" tIns="0" rIns="90000" bIns="0" anchor="t">
            <a:spAutoFit/>
          </a:bodyPr>
          <a:lstStyle/>
          <a:p>
            <a:r>
              <a:rPr lang="es-CL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267417255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25" y="6276804"/>
            <a:ext cx="371881" cy="3513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9981" y="6308297"/>
            <a:ext cx="834969" cy="32018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A8B746D-E8C8-BA37-0E01-EEA8FD54E459}"/>
              </a:ext>
            </a:extLst>
          </p:cNvPr>
          <p:cNvSpPr/>
          <p:nvPr/>
        </p:nvSpPr>
        <p:spPr>
          <a:xfrm>
            <a:off x="104775" y="76200"/>
            <a:ext cx="476250" cy="495300"/>
          </a:xfrm>
          <a:custGeom>
            <a:avLst/>
            <a:gdLst/>
            <a:ahLst/>
            <a:cxnLst/>
            <a:rect l="l" t="t" r="r" b="b"/>
            <a:pathLst>
              <a:path w="476250" h="495300">
                <a:moveTo>
                  <a:pt x="476250" y="0"/>
                </a:moveTo>
                <a:lnTo>
                  <a:pt x="0" y="0"/>
                </a:lnTo>
                <a:lnTo>
                  <a:pt x="0" y="495300"/>
                </a:lnTo>
                <a:lnTo>
                  <a:pt x="476250" y="495300"/>
                </a:lnTo>
                <a:lnTo>
                  <a:pt x="47625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2968233-E360-351A-354B-D921093EFB00}"/>
              </a:ext>
            </a:extLst>
          </p:cNvPr>
          <p:cNvSpPr txBox="1"/>
          <p:nvPr/>
        </p:nvSpPr>
        <p:spPr>
          <a:xfrm>
            <a:off x="164147" y="184467"/>
            <a:ext cx="384810" cy="254557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1550" b="1" spc="-25" dirty="0">
                <a:solidFill>
                  <a:srgbClr val="FFFFFF"/>
                </a:solidFill>
                <a:latin typeface="Verdana"/>
                <a:cs typeface="Verdana"/>
              </a:rPr>
              <a:t>02</a:t>
            </a:r>
            <a:r>
              <a:rPr sz="1550" b="1" spc="-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F13F22-A6A7-F92C-7D24-B58B06C34418}"/>
              </a:ext>
            </a:extLst>
          </p:cNvPr>
          <p:cNvSpPr txBox="1"/>
          <p:nvPr/>
        </p:nvSpPr>
        <p:spPr>
          <a:xfrm>
            <a:off x="548957" y="626899"/>
            <a:ext cx="5557447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4000" b="1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Objetivo Fase 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119653-D589-4269-BC1C-1E87ABED3A8D}"/>
              </a:ext>
            </a:extLst>
          </p:cNvPr>
          <p:cNvSpPr txBox="1"/>
          <p:nvPr/>
        </p:nvSpPr>
        <p:spPr>
          <a:xfrm>
            <a:off x="3307498" y="2474321"/>
            <a:ext cx="7956219" cy="23360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algn="l" defTabSz="7112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Lograr censar a todas aquellas personas </a:t>
            </a: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que </a:t>
            </a:r>
            <a:r>
              <a:rPr lang="es-MX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NO</a:t>
            </a: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 fueron censadas durante las fases anteriores debido a que no se encontraban presentes al momento de la visita u otros motivos.</a:t>
            </a:r>
            <a:endParaRPr lang="es-MX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/>
            </a:endParaRPr>
          </a:p>
          <a:p>
            <a:pPr marL="171450" lvl="1" indent="-1714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AutoNum type="arabicPeriod"/>
            </a:pPr>
            <a:endParaRPr lang="es-MX" b="0" i="0" kern="1200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ES" kern="1200" dirty="0">
              <a:solidFill>
                <a:schemeClr val="tx2">
                  <a:lumMod val="50000"/>
                </a:schemeClr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DA8A2A5-F7A2-1E89-4206-2D919C87CE54}"/>
              </a:ext>
            </a:extLst>
          </p:cNvPr>
          <p:cNvSpPr>
            <a:spLocks noChangeAspect="1"/>
          </p:cNvSpPr>
          <p:nvPr/>
        </p:nvSpPr>
        <p:spPr>
          <a:xfrm>
            <a:off x="1228088" y="2678320"/>
            <a:ext cx="1368000" cy="13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11" name="Gráfico 19" descr="Man con relleno sólido">
            <a:extLst>
              <a:ext uri="{FF2B5EF4-FFF2-40B4-BE49-F238E27FC236}">
                <a16:creationId xmlns:a16="http://schemas.microsoft.com/office/drawing/2014/main" id="{E2019779-D5FB-7CFA-8476-69CCBA389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64784" y="28968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9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2419999"/>
            <a:ext cx="6568898" cy="1501201"/>
          </a:xfrm>
        </p:spPr>
        <p:txBody>
          <a:bodyPr wrap="square" lIns="0" tIns="0" rIns="0" bIns="0" anchor="ctr" anchorCtr="0">
            <a:noAutofit/>
          </a:bodyPr>
          <a:lstStyle/>
          <a:p>
            <a:r>
              <a:rPr lang="es-ES" sz="5400" dirty="0">
                <a:latin typeface="Verdana"/>
                <a:ea typeface="Verdana"/>
              </a:rPr>
              <a:t>Estrategias de Recolección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48985" y="2702677"/>
            <a:ext cx="4319902" cy="1215717"/>
          </a:xfrm>
        </p:spPr>
        <p:txBody>
          <a:bodyPr wrap="square" lIns="90000" tIns="0" rIns="90000" bIns="0" anchor="t">
            <a:spAutoFit/>
          </a:bodyPr>
          <a:lstStyle/>
          <a:p>
            <a:r>
              <a:rPr lang="es-CL" dirty="0"/>
              <a:t>03.</a:t>
            </a:r>
          </a:p>
        </p:txBody>
      </p:sp>
    </p:spTree>
    <p:extLst>
      <p:ext uri="{BB962C8B-B14F-4D97-AF65-F5344CB8AC3E}">
        <p14:creationId xmlns:p14="http://schemas.microsoft.com/office/powerpoint/2010/main" val="204369266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25" y="6276804"/>
            <a:ext cx="371881" cy="3513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49981" y="6308297"/>
            <a:ext cx="834969" cy="32018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EA8B746D-E8C8-BA37-0E01-EEA8FD54E459}"/>
              </a:ext>
            </a:extLst>
          </p:cNvPr>
          <p:cNvSpPr/>
          <p:nvPr/>
        </p:nvSpPr>
        <p:spPr>
          <a:xfrm>
            <a:off x="104775" y="76200"/>
            <a:ext cx="476250" cy="495300"/>
          </a:xfrm>
          <a:custGeom>
            <a:avLst/>
            <a:gdLst/>
            <a:ahLst/>
            <a:cxnLst/>
            <a:rect l="l" t="t" r="r" b="b"/>
            <a:pathLst>
              <a:path w="476250" h="495300">
                <a:moveTo>
                  <a:pt x="476250" y="0"/>
                </a:moveTo>
                <a:lnTo>
                  <a:pt x="0" y="0"/>
                </a:lnTo>
                <a:lnTo>
                  <a:pt x="0" y="495300"/>
                </a:lnTo>
                <a:lnTo>
                  <a:pt x="476250" y="495300"/>
                </a:lnTo>
                <a:lnTo>
                  <a:pt x="47625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2968233-E360-351A-354B-D921093EFB00}"/>
              </a:ext>
            </a:extLst>
          </p:cNvPr>
          <p:cNvSpPr txBox="1"/>
          <p:nvPr/>
        </p:nvSpPr>
        <p:spPr>
          <a:xfrm>
            <a:off x="164147" y="184467"/>
            <a:ext cx="384810" cy="254557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1550" b="1" spc="-25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r>
              <a:rPr sz="1550" b="1" spc="-2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550" dirty="0">
              <a:latin typeface="Verdana"/>
              <a:cs typeface="Verdan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F13F22-A6A7-F92C-7D24-B58B06C34418}"/>
              </a:ext>
            </a:extLst>
          </p:cNvPr>
          <p:cNvSpPr txBox="1"/>
          <p:nvPr/>
        </p:nvSpPr>
        <p:spPr>
          <a:xfrm>
            <a:off x="713714" y="1089529"/>
            <a:ext cx="9243113" cy="7017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4400" b="1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Estrategias de recolección</a:t>
            </a:r>
            <a:endParaRPr lang="es-MX" sz="4400" b="0" i="0" kern="120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119653-D589-4269-BC1C-1E87ABED3A8D}"/>
              </a:ext>
            </a:extLst>
          </p:cNvPr>
          <p:cNvSpPr txBox="1"/>
          <p:nvPr/>
        </p:nvSpPr>
        <p:spPr>
          <a:xfrm>
            <a:off x="2132444" y="2044505"/>
            <a:ext cx="9054153" cy="34087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1" indent="-285750" algn="l" defTabSz="7112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Las personas que</a:t>
            </a:r>
            <a:r>
              <a:rPr lang="es-MX" b="1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 </a:t>
            </a:r>
            <a:r>
              <a:rPr lang="es-MX" b="1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NO</a:t>
            </a:r>
            <a:r>
              <a:rPr lang="es-MX" b="1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 </a:t>
            </a: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han logrado ser censadas pueden solicitar hacerlo a través del </a:t>
            </a:r>
            <a:r>
              <a:rPr lang="es-MX" b="1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Censo en línea</a:t>
            </a: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 llamando al </a:t>
            </a:r>
            <a:r>
              <a:rPr lang="es-MX" b="1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Fono Censo 1525</a:t>
            </a: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, dónde se les entregarán un código y las instrucciones para poder realizarlo.</a:t>
            </a:r>
          </a:p>
          <a:p>
            <a:pPr marL="285750" lvl="1" indent="-285750" algn="l" defTabSz="7112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Calibri Light"/>
            </a:endParaRPr>
          </a:p>
          <a:p>
            <a:pPr marL="285750" lvl="1" indent="-285750" algn="l" defTabSz="711200">
              <a:lnSpc>
                <a:spcPct val="20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Revisitando presencialmente las viviendas que han quedado </a:t>
            </a:r>
            <a:r>
              <a:rPr lang="es-MX" b="1" kern="1200" dirty="0">
                <a:solidFill>
                  <a:srgbClr val="00B0F0"/>
                </a:solidFill>
                <a:latin typeface="Verdana"/>
                <a:ea typeface="Verdana"/>
                <a:cs typeface="Calibri Light"/>
              </a:rPr>
              <a:t>pendientes</a:t>
            </a:r>
            <a:r>
              <a:rPr lang="es-MX" kern="1200" dirty="0">
                <a:solidFill>
                  <a:srgbClr val="002060"/>
                </a:solidFill>
                <a:latin typeface="Verdana"/>
                <a:ea typeface="Verdana"/>
                <a:cs typeface="Calibri Light"/>
              </a:rPr>
              <a:t> de ser censadas por diversos motivos.</a:t>
            </a:r>
            <a:endParaRPr lang="es-MX" b="0" i="0" kern="1200" dirty="0">
              <a:solidFill>
                <a:srgbClr val="002060"/>
              </a:solidFill>
              <a:latin typeface="Verdana"/>
              <a:ea typeface="Verdana"/>
              <a:cs typeface="Calibri Light" panose="020F03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A8A2A5-F7A2-1E89-4206-2D919C87CE54}"/>
              </a:ext>
            </a:extLst>
          </p:cNvPr>
          <p:cNvSpPr>
            <a:spLocks noChangeAspect="1"/>
          </p:cNvSpPr>
          <p:nvPr/>
        </p:nvSpPr>
        <p:spPr>
          <a:xfrm>
            <a:off x="1001547" y="2287022"/>
            <a:ext cx="1368000" cy="136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12" name="Gráfico 11" descr="Centro de llamadas con relleno sólido">
            <a:extLst>
              <a:ext uri="{FF2B5EF4-FFF2-40B4-BE49-F238E27FC236}">
                <a16:creationId xmlns:a16="http://schemas.microsoft.com/office/drawing/2014/main" id="{B44014FC-13F3-D671-6E47-A1E8EC10F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31557" y="2518719"/>
            <a:ext cx="914400" cy="9144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D03AA93-BD29-F99E-4841-FFD457B14B8B}"/>
              </a:ext>
            </a:extLst>
          </p:cNvPr>
          <p:cNvSpPr>
            <a:spLocks noChangeAspect="1"/>
          </p:cNvSpPr>
          <p:nvPr/>
        </p:nvSpPr>
        <p:spPr>
          <a:xfrm>
            <a:off x="1001547" y="4284697"/>
            <a:ext cx="1368000" cy="13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L"/>
          </a:p>
        </p:txBody>
      </p:sp>
      <p:pic>
        <p:nvPicPr>
          <p:cNvPr id="14" name="Gráfico 13" descr="Casa contorno">
            <a:extLst>
              <a:ext uri="{FF2B5EF4-FFF2-40B4-BE49-F238E27FC236}">
                <a16:creationId xmlns:a16="http://schemas.microsoft.com/office/drawing/2014/main" id="{4B09AC50-8C7B-B36D-9766-36A8942A6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31557" y="45163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1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C43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548</Words>
  <Application>Microsoft Office PowerPoint</Application>
  <PresentationFormat>Panorámica</PresentationFormat>
  <Paragraphs>57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Office Theme</vt:lpstr>
      <vt:lpstr>Contexto Fase 3</vt:lpstr>
      <vt:lpstr>Introducción</vt:lpstr>
      <vt:lpstr>01.</vt:lpstr>
      <vt:lpstr>Presentación de PowerPoint</vt:lpstr>
      <vt:lpstr>Presentación de PowerPoint</vt:lpstr>
      <vt:lpstr>02.</vt:lpstr>
      <vt:lpstr>Presentación de PowerPoint</vt:lpstr>
      <vt:lpstr>03.</vt:lpstr>
      <vt:lpstr>Presentación de PowerPoint</vt:lpstr>
      <vt:lpstr>Presentación de PowerPoint</vt:lpstr>
      <vt:lpstr>Presentación de PowerPoint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Censo de Población y Vivienda 2024</dc:title>
  <dc:creator>Patricia Estephanie Casanova Vidal</dc:creator>
  <cp:lastModifiedBy>Pamela Beatriz Aguirre Montero</cp:lastModifiedBy>
  <cp:revision>219</cp:revision>
  <dcterms:created xsi:type="dcterms:W3CDTF">2023-11-28T17:50:40Z</dcterms:created>
  <dcterms:modified xsi:type="dcterms:W3CDTF">2024-06-14T13:49:11Z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2023-11-09T00:00:00Z</vt:filetime>
  </property>
  <property fmtid="{D5CDD505-2E9C-101B-9397-08002B2CF9AE}" pid="3" name="LastSaved">
    <vt:filetime>2023-11-28T00:00:00Z</vt:filetime>
  </property>
  <property fmtid="{D5CDD505-2E9C-101B-9397-08002B2CF9AE}" pid="4" name="_MarkAsFinal">
    <vt:bool>true</vt:bool>
  </property>
</Properties>
</file>