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0"/>
  </p:notesMasterIdLst>
  <p:handoutMasterIdLst>
    <p:handoutMasterId r:id="rId21"/>
  </p:handoutMasterIdLst>
  <p:sldIdLst>
    <p:sldId id="1273" r:id="rId5"/>
    <p:sldId id="1322" r:id="rId6"/>
    <p:sldId id="1299" r:id="rId7"/>
    <p:sldId id="1263" r:id="rId8"/>
    <p:sldId id="1289" r:id="rId9"/>
    <p:sldId id="1319" r:id="rId10"/>
    <p:sldId id="1288" r:id="rId11"/>
    <p:sldId id="1287" r:id="rId12"/>
    <p:sldId id="1307" r:id="rId13"/>
    <p:sldId id="1285" r:id="rId14"/>
    <p:sldId id="1320" r:id="rId15"/>
    <p:sldId id="1321" r:id="rId16"/>
    <p:sldId id="1211" r:id="rId17"/>
    <p:sldId id="1217" r:id="rId18"/>
    <p:sldId id="1194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53D7B614-624E-B8E2-320C-2FBF28217A7C}" name="Alberto Carlos Farias Aguilera" initials="" userId="S::Acfariasa@ine.gob.cl::0d355c96-1873-4b3e-b34a-6b9171f81435" providerId="AD"/>
  <p188:author id="{AD61A11D-84A2-216B-B70F-4356C9832F85}" name="Susana Andrea Fuenzalida Maldonado" initials="SM" userId="S::safuenzalidam@ine.gob.cl::872a9081-2a29-4b88-b35a-bed93a47cb1f" providerId="AD"/>
  <p188:author id="{85018337-CF64-96EA-2D03-C9C69D8B24BD}" name="Maria Magdalena Marquez Pichuman" initials="MP" userId="S::mmmarquezp@ine.gob.cl::40ee0c62-5986-4c4d-8f79-f125591f15fe" providerId="AD"/>
  <p188:author id="{50B95E3B-3596-7003-FC6F-2D3E8BCA83D1}" name="Maria Francisca Nahmias Navarro" initials="MN" userId="S::mfnahmiasn@ine.gob.cl::86367c2d-3c5c-48c2-a570-423cb479ed9a" providerId="AD"/>
  <p188:author id="{BFA5A64C-253C-4F67-DD0E-885D0FA4E12E}" name="Maria Magdalena Marquez Pichuman" initials="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1D3D158E-2A45-1848-48B3-B58FAC942CCB}" name="Rodrigo Poblete Barrios" initials="" userId="S::rpobleteb@ine.gob.cl::9fd03c75-486a-4e30-bd2c-5e148d20ce0b" providerId="AD"/>
  <p188:author id="{10A8C68E-8AA3-43E0-413B-2E5A144E35F3}" name="Denise Falck Baladron" initials="DB" userId="S::dfalckb@ine.gob.cl::08cf2dfb-333c-4d54-9481-298498465bda" providerId="AD"/>
  <p188:author id="{E102EB92-3B17-9DF9-76FC-47078A94F8EE}" name="Andrea Ximena Mejias Guerrero" initials="AG" userId="S::axmejiasg@ine.gob.cl::7da52982-4d0f-4927-80fe-e7bb2086dcce" providerId="AD"/>
  <p188:author id="{4E6147A6-85B7-6141-820D-8B18FED02775}" name="Felipe Alonso Seiltgens Hachim" initials="FH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8862A9C3-0400-B9B4-5265-84A70B731181}" name="Albert Enrique Soto Vilches" initials="AV" userId="S::aesotov@ine.gob.cl::5be8a67b-2ea2-43cd-a4ca-88d1212c8e77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D3317EE-51C7-39DB-281C-5B182451C5F2}" name="Martin Sebastian Silva Garrido" initials="MG" userId="S::mssilvag@ine.gob.cl::5f63eb08-d18d-4319-a8cd-28a955dc80eb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D"/>
    <a:srgbClr val="EDEBE9"/>
    <a:srgbClr val="1E3B7D"/>
    <a:srgbClr val="E3771E"/>
    <a:srgbClr val="F8A64D"/>
    <a:srgbClr val="663C77"/>
    <a:srgbClr val="2C427E"/>
    <a:srgbClr val="EB7D1D"/>
    <a:srgbClr val="EF7F1C"/>
    <a:srgbClr val="EF9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CF23B-DB40-64B7-44C4-5F0DF22F38BC}" v="19" dt="2024-06-10T22:12:40.196"/>
    <p1510:client id="{CDC30688-BC8D-3E22-279C-88917F358740}" v="285" dt="2024-06-10T16:43:46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FA64F-9FFC-4E5D-8307-AABD0FEEECCB}" type="doc">
      <dgm:prSet loTypeId="urn:microsoft.com/office/officeart/2005/8/layout/hierarchy1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E3F3CB21-EC25-4514-9FD1-36DEDB30958E}">
      <dgm:prSet phldrT="[Texto]" phldr="0"/>
      <dgm:spPr/>
      <dgm:t>
        <a:bodyPr/>
        <a:lstStyle/>
        <a:p>
          <a:pPr rtl="0"/>
          <a:r>
            <a:rPr lang="es-ES" b="0" dirty="0">
              <a:latin typeface="Verdana"/>
              <a:ea typeface="Verdana"/>
            </a:rPr>
            <a:t>Cuestionario aplicado en DMC</a:t>
          </a:r>
        </a:p>
      </dgm:t>
    </dgm:pt>
    <dgm:pt modelId="{1EBB111D-D210-4E5F-98C7-98B5CF06BD9B}" type="parTrans" cxnId="{CF01C992-226B-4FE3-A619-63BFC404DB0F}">
      <dgm:prSet/>
      <dgm:spPr/>
      <dgm:t>
        <a:bodyPr/>
        <a:lstStyle/>
        <a:p>
          <a:endParaRPr lang="es-ES"/>
        </a:p>
      </dgm:t>
    </dgm:pt>
    <dgm:pt modelId="{3235B836-45A3-4377-A0A1-450D6148B6C9}" type="sibTrans" cxnId="{CF01C992-226B-4FE3-A619-63BFC404DB0F}">
      <dgm:prSet/>
      <dgm:spPr/>
      <dgm:t>
        <a:bodyPr/>
        <a:lstStyle/>
        <a:p>
          <a:endParaRPr lang="es-ES"/>
        </a:p>
      </dgm:t>
    </dgm:pt>
    <dgm:pt modelId="{B7ECCE49-6A12-4DB6-A0E9-00D724B0BDA0}">
      <dgm:prSet phldrT="[Texto]" phldr="0"/>
      <dgm:spPr/>
      <dgm:t>
        <a:bodyPr/>
        <a:lstStyle/>
        <a:p>
          <a:pPr rtl="0"/>
          <a:r>
            <a:rPr lang="es-ES" b="0" dirty="0">
              <a:latin typeface="Verdana"/>
              <a:ea typeface="Verdana"/>
            </a:rPr>
            <a:t>Censo en Línea</a:t>
          </a:r>
        </a:p>
      </dgm:t>
    </dgm:pt>
    <dgm:pt modelId="{A1BE6A2D-80FA-4CC1-AA9E-3DDA7DD853D2}" type="parTrans" cxnId="{85B52272-183A-499C-AB88-72FA808D708F}">
      <dgm:prSet/>
      <dgm:spPr/>
      <dgm:t>
        <a:bodyPr/>
        <a:lstStyle/>
        <a:p>
          <a:endParaRPr lang="es-ES"/>
        </a:p>
      </dgm:t>
    </dgm:pt>
    <dgm:pt modelId="{AEE47F24-FFED-4CE3-9BE6-70F3804DFECF}" type="sibTrans" cxnId="{85B52272-183A-499C-AB88-72FA808D708F}">
      <dgm:prSet/>
      <dgm:spPr/>
      <dgm:t>
        <a:bodyPr/>
        <a:lstStyle/>
        <a:p>
          <a:endParaRPr lang="es-ES"/>
        </a:p>
      </dgm:t>
    </dgm:pt>
    <dgm:pt modelId="{0669F0D7-1C8B-4AA0-9058-37DA6A149CA7}">
      <dgm:prSet phldrT="[Texto]" phldr="0"/>
      <dgm:spPr/>
      <dgm:t>
        <a:bodyPr/>
        <a:lstStyle/>
        <a:p>
          <a:pPr rtl="0"/>
          <a:r>
            <a:rPr lang="es-ES" b="0" dirty="0">
              <a:latin typeface="Verdana"/>
              <a:ea typeface="Verdana"/>
            </a:rPr>
            <a:t>Cuestionario en Papel</a:t>
          </a:r>
        </a:p>
      </dgm:t>
    </dgm:pt>
    <dgm:pt modelId="{F8C27E79-35C6-451F-AA38-B17BB3FACE37}" type="parTrans" cxnId="{21AC6DB3-0729-4BA8-99B5-468A860A65D9}">
      <dgm:prSet/>
      <dgm:spPr/>
      <dgm:t>
        <a:bodyPr/>
        <a:lstStyle/>
        <a:p>
          <a:endParaRPr lang="es-ES"/>
        </a:p>
      </dgm:t>
    </dgm:pt>
    <dgm:pt modelId="{C704CDD2-5C86-4311-9AA6-AFF67EDEB698}" type="sibTrans" cxnId="{21AC6DB3-0729-4BA8-99B5-468A860A65D9}">
      <dgm:prSet/>
      <dgm:spPr/>
      <dgm:t>
        <a:bodyPr/>
        <a:lstStyle/>
        <a:p>
          <a:endParaRPr lang="es-ES"/>
        </a:p>
      </dgm:t>
    </dgm:pt>
    <dgm:pt modelId="{14D27D0B-4AFD-4D6F-97A7-4A2B437F5EAA}" type="pres">
      <dgm:prSet presAssocID="{70EFA64F-9FFC-4E5D-8307-AABD0FEEEC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3ED3AB9-31CF-4902-8D53-2495EDF3049B}" type="pres">
      <dgm:prSet presAssocID="{E3F3CB21-EC25-4514-9FD1-36DEDB30958E}" presName="hierRoot1" presStyleCnt="0"/>
      <dgm:spPr/>
    </dgm:pt>
    <dgm:pt modelId="{B91591E6-C176-4840-8252-FC4EEB49C2A7}" type="pres">
      <dgm:prSet presAssocID="{E3F3CB21-EC25-4514-9FD1-36DEDB30958E}" presName="composite" presStyleCnt="0"/>
      <dgm:spPr/>
    </dgm:pt>
    <dgm:pt modelId="{3A1D8337-261B-469C-AE01-5A5EC8D10B48}" type="pres">
      <dgm:prSet presAssocID="{E3F3CB21-EC25-4514-9FD1-36DEDB30958E}" presName="background" presStyleLbl="node0" presStyleIdx="0" presStyleCnt="3"/>
      <dgm:spPr/>
    </dgm:pt>
    <dgm:pt modelId="{03702900-0DDE-4D9D-B68A-D6E54DD2F3E8}" type="pres">
      <dgm:prSet presAssocID="{E3F3CB21-EC25-4514-9FD1-36DEDB30958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02259A-8FAC-4044-B45C-0C812DC1D888}" type="pres">
      <dgm:prSet presAssocID="{E3F3CB21-EC25-4514-9FD1-36DEDB30958E}" presName="hierChild2" presStyleCnt="0"/>
      <dgm:spPr/>
    </dgm:pt>
    <dgm:pt modelId="{A5799C55-DCBC-4E17-A9C7-08AE4DD8410C}" type="pres">
      <dgm:prSet presAssocID="{B7ECCE49-6A12-4DB6-A0E9-00D724B0BDA0}" presName="hierRoot1" presStyleCnt="0"/>
      <dgm:spPr/>
    </dgm:pt>
    <dgm:pt modelId="{FBE1C4DD-D303-48F3-AE0E-11EC934D5F0F}" type="pres">
      <dgm:prSet presAssocID="{B7ECCE49-6A12-4DB6-A0E9-00D724B0BDA0}" presName="composite" presStyleCnt="0"/>
      <dgm:spPr/>
    </dgm:pt>
    <dgm:pt modelId="{4EA59574-999F-4299-802C-E06EABECCF56}" type="pres">
      <dgm:prSet presAssocID="{B7ECCE49-6A12-4DB6-A0E9-00D724B0BDA0}" presName="background" presStyleLbl="node0" presStyleIdx="1" presStyleCnt="3"/>
      <dgm:spPr/>
    </dgm:pt>
    <dgm:pt modelId="{84C5C51B-1101-4B5A-ADE2-780A9F3C2D8D}" type="pres">
      <dgm:prSet presAssocID="{B7ECCE49-6A12-4DB6-A0E9-00D724B0BDA0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9D5843-3680-4EC3-B9F3-40BF9DF6A1B7}" type="pres">
      <dgm:prSet presAssocID="{B7ECCE49-6A12-4DB6-A0E9-00D724B0BDA0}" presName="hierChild2" presStyleCnt="0"/>
      <dgm:spPr/>
    </dgm:pt>
    <dgm:pt modelId="{71FABDAA-AE8E-4313-AB10-027E8B83F866}" type="pres">
      <dgm:prSet presAssocID="{0669F0D7-1C8B-4AA0-9058-37DA6A149CA7}" presName="hierRoot1" presStyleCnt="0"/>
      <dgm:spPr/>
    </dgm:pt>
    <dgm:pt modelId="{73D33474-D597-4052-86D9-467F8785871F}" type="pres">
      <dgm:prSet presAssocID="{0669F0D7-1C8B-4AA0-9058-37DA6A149CA7}" presName="composite" presStyleCnt="0"/>
      <dgm:spPr/>
    </dgm:pt>
    <dgm:pt modelId="{D6A2801A-A63B-4EA6-A912-30F45BEE25B7}" type="pres">
      <dgm:prSet presAssocID="{0669F0D7-1C8B-4AA0-9058-37DA6A149CA7}" presName="background" presStyleLbl="node0" presStyleIdx="2" presStyleCnt="3"/>
      <dgm:spPr/>
    </dgm:pt>
    <dgm:pt modelId="{B7C92684-9711-43CA-A25F-010D49C3A4DA}" type="pres">
      <dgm:prSet presAssocID="{0669F0D7-1C8B-4AA0-9058-37DA6A149CA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515AFF-524D-471D-B5F0-1591787F1D3C}" type="pres">
      <dgm:prSet presAssocID="{0669F0D7-1C8B-4AA0-9058-37DA6A149CA7}" presName="hierChild2" presStyleCnt="0"/>
      <dgm:spPr/>
    </dgm:pt>
  </dgm:ptLst>
  <dgm:cxnLst>
    <dgm:cxn modelId="{CF01C992-226B-4FE3-A619-63BFC404DB0F}" srcId="{70EFA64F-9FFC-4E5D-8307-AABD0FEEECCB}" destId="{E3F3CB21-EC25-4514-9FD1-36DEDB30958E}" srcOrd="0" destOrd="0" parTransId="{1EBB111D-D210-4E5F-98C7-98B5CF06BD9B}" sibTransId="{3235B836-45A3-4377-A0A1-450D6148B6C9}"/>
    <dgm:cxn modelId="{A5889AC2-2DF1-4911-8F2F-A19854BF38F0}" type="presOf" srcId="{B7ECCE49-6A12-4DB6-A0E9-00D724B0BDA0}" destId="{84C5C51B-1101-4B5A-ADE2-780A9F3C2D8D}" srcOrd="0" destOrd="0" presId="urn:microsoft.com/office/officeart/2005/8/layout/hierarchy1"/>
    <dgm:cxn modelId="{61A1FDEC-A27D-4418-BE35-AF31AA3F3D92}" type="presOf" srcId="{E3F3CB21-EC25-4514-9FD1-36DEDB30958E}" destId="{03702900-0DDE-4D9D-B68A-D6E54DD2F3E8}" srcOrd="0" destOrd="0" presId="urn:microsoft.com/office/officeart/2005/8/layout/hierarchy1"/>
    <dgm:cxn modelId="{21AC6DB3-0729-4BA8-99B5-468A860A65D9}" srcId="{70EFA64F-9FFC-4E5D-8307-AABD0FEEECCB}" destId="{0669F0D7-1C8B-4AA0-9058-37DA6A149CA7}" srcOrd="2" destOrd="0" parTransId="{F8C27E79-35C6-451F-AA38-B17BB3FACE37}" sibTransId="{C704CDD2-5C86-4311-9AA6-AFF67EDEB698}"/>
    <dgm:cxn modelId="{4070643E-70FB-4DBE-89FD-6665CC3DB85F}" type="presOf" srcId="{70EFA64F-9FFC-4E5D-8307-AABD0FEEECCB}" destId="{14D27D0B-4AFD-4D6F-97A7-4A2B437F5EAA}" srcOrd="0" destOrd="0" presId="urn:microsoft.com/office/officeart/2005/8/layout/hierarchy1"/>
    <dgm:cxn modelId="{9007F259-22ED-4BA9-91FA-E1965071F553}" type="presOf" srcId="{0669F0D7-1C8B-4AA0-9058-37DA6A149CA7}" destId="{B7C92684-9711-43CA-A25F-010D49C3A4DA}" srcOrd="0" destOrd="0" presId="urn:microsoft.com/office/officeart/2005/8/layout/hierarchy1"/>
    <dgm:cxn modelId="{85B52272-183A-499C-AB88-72FA808D708F}" srcId="{70EFA64F-9FFC-4E5D-8307-AABD0FEEECCB}" destId="{B7ECCE49-6A12-4DB6-A0E9-00D724B0BDA0}" srcOrd="1" destOrd="0" parTransId="{A1BE6A2D-80FA-4CC1-AA9E-3DDA7DD853D2}" sibTransId="{AEE47F24-FFED-4CE3-9BE6-70F3804DFECF}"/>
    <dgm:cxn modelId="{284456E3-63F5-40DB-A8F0-B1D05EA2B945}" type="presParOf" srcId="{14D27D0B-4AFD-4D6F-97A7-4A2B437F5EAA}" destId="{93ED3AB9-31CF-4902-8D53-2495EDF3049B}" srcOrd="0" destOrd="0" presId="urn:microsoft.com/office/officeart/2005/8/layout/hierarchy1"/>
    <dgm:cxn modelId="{8311201E-01A4-4A69-A188-68D682D6543B}" type="presParOf" srcId="{93ED3AB9-31CF-4902-8D53-2495EDF3049B}" destId="{B91591E6-C176-4840-8252-FC4EEB49C2A7}" srcOrd="0" destOrd="0" presId="urn:microsoft.com/office/officeart/2005/8/layout/hierarchy1"/>
    <dgm:cxn modelId="{8A13466D-2431-4313-9803-C6EDCD431EB1}" type="presParOf" srcId="{B91591E6-C176-4840-8252-FC4EEB49C2A7}" destId="{3A1D8337-261B-469C-AE01-5A5EC8D10B48}" srcOrd="0" destOrd="0" presId="urn:microsoft.com/office/officeart/2005/8/layout/hierarchy1"/>
    <dgm:cxn modelId="{8389DDA0-8DAB-4FBE-84EF-1A4B7F445BE5}" type="presParOf" srcId="{B91591E6-C176-4840-8252-FC4EEB49C2A7}" destId="{03702900-0DDE-4D9D-B68A-D6E54DD2F3E8}" srcOrd="1" destOrd="0" presId="urn:microsoft.com/office/officeart/2005/8/layout/hierarchy1"/>
    <dgm:cxn modelId="{E5BD5A26-B7D4-474A-A916-4386D0BF64B1}" type="presParOf" srcId="{93ED3AB9-31CF-4902-8D53-2495EDF3049B}" destId="{E602259A-8FAC-4044-B45C-0C812DC1D888}" srcOrd="1" destOrd="0" presId="urn:microsoft.com/office/officeart/2005/8/layout/hierarchy1"/>
    <dgm:cxn modelId="{D1709384-9CE4-4674-8D61-A7E8A58409B3}" type="presParOf" srcId="{14D27D0B-4AFD-4D6F-97A7-4A2B437F5EAA}" destId="{A5799C55-DCBC-4E17-A9C7-08AE4DD8410C}" srcOrd="1" destOrd="0" presId="urn:microsoft.com/office/officeart/2005/8/layout/hierarchy1"/>
    <dgm:cxn modelId="{DD30CDDF-095F-4EFC-83A7-340C59908C1E}" type="presParOf" srcId="{A5799C55-DCBC-4E17-A9C7-08AE4DD8410C}" destId="{FBE1C4DD-D303-48F3-AE0E-11EC934D5F0F}" srcOrd="0" destOrd="0" presId="urn:microsoft.com/office/officeart/2005/8/layout/hierarchy1"/>
    <dgm:cxn modelId="{9F4B36F2-88DA-4E44-86DA-395F3BAC4BC1}" type="presParOf" srcId="{FBE1C4DD-D303-48F3-AE0E-11EC934D5F0F}" destId="{4EA59574-999F-4299-802C-E06EABECCF56}" srcOrd="0" destOrd="0" presId="urn:microsoft.com/office/officeart/2005/8/layout/hierarchy1"/>
    <dgm:cxn modelId="{AE591506-C740-4F22-A76C-398A2A23C364}" type="presParOf" srcId="{FBE1C4DD-D303-48F3-AE0E-11EC934D5F0F}" destId="{84C5C51B-1101-4B5A-ADE2-780A9F3C2D8D}" srcOrd="1" destOrd="0" presId="urn:microsoft.com/office/officeart/2005/8/layout/hierarchy1"/>
    <dgm:cxn modelId="{0DAC1B36-AEA7-4211-85A9-F86CEE14A217}" type="presParOf" srcId="{A5799C55-DCBC-4E17-A9C7-08AE4DD8410C}" destId="{3B9D5843-3680-4EC3-B9F3-40BF9DF6A1B7}" srcOrd="1" destOrd="0" presId="urn:microsoft.com/office/officeart/2005/8/layout/hierarchy1"/>
    <dgm:cxn modelId="{64868EAE-4D1E-4B7B-9EB8-0BA8E9849BC1}" type="presParOf" srcId="{14D27D0B-4AFD-4D6F-97A7-4A2B437F5EAA}" destId="{71FABDAA-AE8E-4313-AB10-027E8B83F866}" srcOrd="2" destOrd="0" presId="urn:microsoft.com/office/officeart/2005/8/layout/hierarchy1"/>
    <dgm:cxn modelId="{DE150982-2404-4D1D-94CF-F05B5E294849}" type="presParOf" srcId="{71FABDAA-AE8E-4313-AB10-027E8B83F866}" destId="{73D33474-D597-4052-86D9-467F8785871F}" srcOrd="0" destOrd="0" presId="urn:microsoft.com/office/officeart/2005/8/layout/hierarchy1"/>
    <dgm:cxn modelId="{47D0ADBF-9C94-40A2-81AF-CB8E7C4508A1}" type="presParOf" srcId="{73D33474-D597-4052-86D9-467F8785871F}" destId="{D6A2801A-A63B-4EA6-A912-30F45BEE25B7}" srcOrd="0" destOrd="0" presId="urn:microsoft.com/office/officeart/2005/8/layout/hierarchy1"/>
    <dgm:cxn modelId="{422CB0D3-F7CC-4C35-81F5-C8F9AA34C50A}" type="presParOf" srcId="{73D33474-D597-4052-86D9-467F8785871F}" destId="{B7C92684-9711-43CA-A25F-010D49C3A4DA}" srcOrd="1" destOrd="0" presId="urn:microsoft.com/office/officeart/2005/8/layout/hierarchy1"/>
    <dgm:cxn modelId="{527D804E-87EA-4F93-A771-03269BBB38B1}" type="presParOf" srcId="{71FABDAA-AE8E-4313-AB10-027E8B83F866}" destId="{27515AFF-524D-471D-B5F0-1591787F1D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D8337-261B-469C-AE01-5A5EC8D10B48}">
      <dsp:nvSpPr>
        <dsp:cNvPr id="0" name=""/>
        <dsp:cNvSpPr/>
      </dsp:nvSpPr>
      <dsp:spPr>
        <a:xfrm>
          <a:off x="537443" y="918"/>
          <a:ext cx="2768792" cy="1758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02900-0DDE-4D9D-B68A-D6E54DD2F3E8}">
      <dsp:nvSpPr>
        <dsp:cNvPr id="0" name=""/>
        <dsp:cNvSpPr/>
      </dsp:nvSpPr>
      <dsp:spPr>
        <a:xfrm>
          <a:off x="845086" y="293180"/>
          <a:ext cx="2768792" cy="175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0" kern="1200" dirty="0">
              <a:latin typeface="Verdana"/>
              <a:ea typeface="Verdana"/>
            </a:rPr>
            <a:t>Cuestionario aplicado en DMC</a:t>
          </a:r>
        </a:p>
      </dsp:txBody>
      <dsp:txXfrm>
        <a:off x="896581" y="344675"/>
        <a:ext cx="2665802" cy="1655193"/>
      </dsp:txXfrm>
    </dsp:sp>
    <dsp:sp modelId="{4EA59574-999F-4299-802C-E06EABECCF56}">
      <dsp:nvSpPr>
        <dsp:cNvPr id="0" name=""/>
        <dsp:cNvSpPr/>
      </dsp:nvSpPr>
      <dsp:spPr>
        <a:xfrm>
          <a:off x="3921522" y="918"/>
          <a:ext cx="2768792" cy="1758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5C51B-1101-4B5A-ADE2-780A9F3C2D8D}">
      <dsp:nvSpPr>
        <dsp:cNvPr id="0" name=""/>
        <dsp:cNvSpPr/>
      </dsp:nvSpPr>
      <dsp:spPr>
        <a:xfrm>
          <a:off x="4229166" y="293180"/>
          <a:ext cx="2768792" cy="175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0" kern="1200" dirty="0">
              <a:latin typeface="Verdana"/>
              <a:ea typeface="Verdana"/>
            </a:rPr>
            <a:t>Censo en Línea</a:t>
          </a:r>
        </a:p>
      </dsp:txBody>
      <dsp:txXfrm>
        <a:off x="4280661" y="344675"/>
        <a:ext cx="2665802" cy="1655193"/>
      </dsp:txXfrm>
    </dsp:sp>
    <dsp:sp modelId="{D6A2801A-A63B-4EA6-A912-30F45BEE25B7}">
      <dsp:nvSpPr>
        <dsp:cNvPr id="0" name=""/>
        <dsp:cNvSpPr/>
      </dsp:nvSpPr>
      <dsp:spPr>
        <a:xfrm>
          <a:off x="7305602" y="918"/>
          <a:ext cx="2768792" cy="1758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C92684-9711-43CA-A25F-010D49C3A4DA}">
      <dsp:nvSpPr>
        <dsp:cNvPr id="0" name=""/>
        <dsp:cNvSpPr/>
      </dsp:nvSpPr>
      <dsp:spPr>
        <a:xfrm>
          <a:off x="7613246" y="293180"/>
          <a:ext cx="2768792" cy="1758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0" kern="1200" dirty="0">
              <a:latin typeface="Verdana"/>
              <a:ea typeface="Verdana"/>
            </a:rPr>
            <a:t>Cuestionario en Papel</a:t>
          </a:r>
        </a:p>
      </dsp:txBody>
      <dsp:txXfrm>
        <a:off x="7664741" y="344675"/>
        <a:ext cx="2665802" cy="165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RANJ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67097C57-C792-5B43-958F-A0DDDAD6428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D87B001C-4988-F44A-B2F1-185B84C2F3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1AA678CE-4C08-F446-A19C-C9816E556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D83CDCD3-0C45-024B-81D2-2542D9ABF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FF336166-0938-9341-AD43-B01809DA63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pic>
        <p:nvPicPr>
          <p:cNvPr id="20" name="Gráfico 2">
            <a:extLst>
              <a:ext uri="{FF2B5EF4-FFF2-40B4-BE49-F238E27FC236}">
                <a16:creationId xmlns:a16="http://schemas.microsoft.com/office/drawing/2014/main" id="{160978EB-1A9D-0A4A-91FB-150C8950B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15650" y="0"/>
            <a:ext cx="1276350" cy="851637"/>
          </a:xfrm>
          <a:prstGeom prst="rect">
            <a:avLst/>
          </a:prstGeom>
        </p:spPr>
      </p:pic>
      <p:pic>
        <p:nvPicPr>
          <p:cNvPr id="22" name="Gráfico 5">
            <a:extLst>
              <a:ext uri="{FF2B5EF4-FFF2-40B4-BE49-F238E27FC236}">
                <a16:creationId xmlns:a16="http://schemas.microsoft.com/office/drawing/2014/main" id="{6C0B4934-0882-F048-92F5-3A7CA6E443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001938"/>
            <a:ext cx="1701063" cy="85606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23" y="6206390"/>
            <a:ext cx="955591" cy="50067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70" y="6046896"/>
            <a:ext cx="1049664" cy="8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AB5D1E0A-8591-C646-8E8F-B5DEBDEDD69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02448C0E-6AE9-584E-AFD2-31C06F6A8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20AA051C-FC37-CC44-872D-4F4E1639FD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BC1CBA8C-E10F-7645-9A8A-7E11B779DB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E1EE2FB0-766A-8142-9D53-C5E3C4D7F6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22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A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B783269C-43F3-7241-A7A1-B785DBE085DD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99728E64-5979-7740-BABA-DA0C660DEA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EAC8A0D4-FF0A-0E41-A961-6B535A639C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EC419426-55DC-8D4D-B392-A7E1CCFB6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E766948D-458D-5942-91E0-939A03BBE1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5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J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02604CEF-4830-9344-A528-E5815F1ABC2D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8BFD81A5-60FD-9A4B-B443-B29E021D88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80273D2C-FA1B-8140-81B7-149474171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4E9B9287-EEC1-A446-B548-BEB850DC0D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899DF221-7DC9-1B43-90A3-213FDF727C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907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MARILL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4E554B53-4759-AE4A-BEA4-8D8E0C8A5CD1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B2F566AA-3D58-9D4A-9424-1C026CEE10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5AE7B580-EE7B-434B-B742-D30A98675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21A489D8-C873-A04F-A987-9C815CC2C5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5E4ABDAF-D454-B044-8B5A-11613A15B2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52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ZU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953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7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ANJO  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64B42053-F99C-7E45-8805-B4FDC554B7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543" y="2808271"/>
            <a:ext cx="11185327" cy="3346384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  <a:p>
            <a:pPr lvl="0"/>
            <a:r>
              <a:rPr lang="es-ES"/>
              <a:t>dfhgkfdhgjkdfhgjkdzfhgjkdfhgjkdhfsgjkdhfgjhdfghdfjgkhdfjkghjghsdjkghakhgjkdfhgksdhgksdjhgkaldhsgjkasgjkdshgkshdjfhdsjfhdfjmvnmnvmsvfhsdfhdsjfhjdbfjdsfdshfjdshjkfhsdjfndsjbvdjvhdjsxkghjkshgnjkdfhgjkdfhgkfhfgjhdfghdfjgkhdfjkghjghsdjkghakhgjkdfhgksdhgksdjhgkaldhsgjkasgjkdshgkshdjfhdsjfhdfjmvnmnvmsvfhsdfhdsjfhjdbfjdsfdshfjdshjkfhsdjfndsjbvdjvhdjsxkghjkshgnjkdfhgjkdfhgkfdhgjkdfhgjkdz</a:t>
            </a:r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113DFA-B4BC-DA44-999C-820B3DEDCF9F}"/>
              </a:ext>
            </a:extLst>
          </p:cNvPr>
          <p:cNvSpPr/>
          <p:nvPr userDrawn="1"/>
        </p:nvSpPr>
        <p:spPr>
          <a:xfrm>
            <a:off x="0" y="1"/>
            <a:ext cx="12192000" cy="22681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>
              <a:solidFill>
                <a:schemeClr val="bg2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2ED24A7-E072-1B44-97EF-743C4A2B1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543" y="540082"/>
            <a:ext cx="11185327" cy="1188027"/>
          </a:xfrm>
        </p:spPr>
        <p:txBody>
          <a:bodyPr lIns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94687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12-06-2024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4153" r:id="rId18"/>
    <p:sldLayoutId id="2147484154" r:id="rId19"/>
    <p:sldLayoutId id="2147484155" r:id="rId20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58.sv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6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4DA7-937C-1F0E-4F12-DD2E4867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397" y="2347311"/>
            <a:ext cx="8111798" cy="1718922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Recolección Censal</a:t>
            </a:r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62F0E-1FEE-27B6-8717-2B8D9C54041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 2024</a:t>
            </a:r>
            <a:endParaRPr lang="en-US"/>
          </a:p>
        </p:txBody>
      </p:sp>
      <p:sp>
        <p:nvSpPr>
          <p:cNvPr id="3" name="Marcador de texto 15">
            <a:extLst>
              <a:ext uri="{FF2B5EF4-FFF2-40B4-BE49-F238E27FC236}">
                <a16:creationId xmlns:a16="http://schemas.microsoft.com/office/drawing/2014/main" id="{A67E8333-C513-7EBC-2117-4AE2F7DA80E9}"/>
              </a:ext>
            </a:extLst>
          </p:cNvPr>
          <p:cNvSpPr>
            <a:spLocks noGrp="1"/>
          </p:cNvSpPr>
          <p:nvPr/>
        </p:nvSpPr>
        <p:spPr>
          <a:xfrm>
            <a:off x="3967397" y="4303059"/>
            <a:ext cx="7777262" cy="48318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/>
              <a:t>Capacitación Censo de Población y Vivienda</a:t>
            </a:r>
          </a:p>
        </p:txBody>
      </p:sp>
    </p:spTree>
    <p:extLst>
      <p:ext uri="{BB962C8B-B14F-4D97-AF65-F5344CB8AC3E}">
        <p14:creationId xmlns:p14="http://schemas.microsoft.com/office/powerpoint/2010/main" val="272763739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D5CB-2E45-32EA-B00F-94560C611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F12BA3-9EA7-CA31-C0E7-91B9E9B40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5697" y="748201"/>
            <a:ext cx="6540777" cy="115125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Cuestionario en papel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BCDDF-B195-F65C-B3C8-7FA66C7F61B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48379" y="1899058"/>
            <a:ext cx="5051648" cy="2454527"/>
          </a:xfrm>
        </p:spPr>
        <p:txBody>
          <a:bodyPr vert="horz" lIns="0" tIns="45720" rIns="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s-CL" sz="1800" dirty="0">
                <a:latin typeface="Verdana"/>
                <a:ea typeface="Verdana"/>
                <a:cs typeface="Calibri Light"/>
              </a:rPr>
              <a:t>Corresponde al uso de cuestionarios censales en formato papel y es una </a:t>
            </a:r>
            <a:r>
              <a:rPr lang="es-CL" sz="18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modalidad que se activa solo en caso de contingencias </a:t>
            </a:r>
            <a:r>
              <a:rPr lang="es-CL" sz="1800" dirty="0">
                <a:latin typeface="Verdana"/>
                <a:ea typeface="Verdana"/>
                <a:cs typeface="Calibri Light"/>
              </a:rPr>
              <a:t>(Por ejemplo, en áreas de difícil acceso. </a:t>
            </a:r>
            <a:endParaRPr lang="es-CL" sz="1800" dirty="0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8844B-F688-7F70-D3FB-2DF0F143D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Modalidades de Recolección</a:t>
            </a:r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12D633-30BB-4919-6A9C-A90FE56251A5}"/>
              </a:ext>
            </a:extLst>
          </p:cNvPr>
          <p:cNvSpPr txBox="1"/>
          <p:nvPr/>
        </p:nvSpPr>
        <p:spPr>
          <a:xfrm>
            <a:off x="1375230" y="5394567"/>
            <a:ext cx="8796426" cy="970976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971550" algn="ctr">
              <a:lnSpc>
                <a:spcPct val="150000"/>
              </a:lnSpc>
            </a:pPr>
            <a:r>
              <a:rPr lang="es-CL" dirty="0">
                <a:latin typeface="Verdana"/>
                <a:ea typeface="Verdana"/>
                <a:cs typeface="Calibri" panose="020F0502020204030204"/>
              </a:rPr>
              <a:t>Su uso debe ser </a:t>
            </a:r>
            <a:r>
              <a:rPr lang="es-CL" b="1" dirty="0">
                <a:latin typeface="Verdana"/>
                <a:ea typeface="Verdana"/>
                <a:cs typeface="Calibri" panose="020F0502020204030204"/>
              </a:rPr>
              <a:t>autorizado por el nivel central con previa justificación</a:t>
            </a:r>
            <a:r>
              <a:rPr lang="es-CL" dirty="0">
                <a:latin typeface="Verdana"/>
                <a:ea typeface="Verdana"/>
                <a:cs typeface="Calibri" panose="020F0502020204030204"/>
              </a:rPr>
              <a:t> de la situación que amerite su aplicación.  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51F998A-7453-49C2-B22F-085354EE08C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Verdana"/>
                <a:ea typeface="Verdana"/>
              </a:rPr>
              <a:t>06.</a:t>
            </a:r>
            <a:endParaRPr lang="es-ES" dirty="0"/>
          </a:p>
        </p:txBody>
      </p:sp>
      <p:pic>
        <p:nvPicPr>
          <p:cNvPr id="6" name="Gráfico 21" descr="Luces encendidas con relleno sólido">
            <a:extLst>
              <a:ext uri="{FF2B5EF4-FFF2-40B4-BE49-F238E27FC236}">
                <a16:creationId xmlns:a16="http://schemas.microsoft.com/office/drawing/2014/main" id="{151CC728-AAE9-DBCA-2ABE-F5C0B39E4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30776" y="5352970"/>
            <a:ext cx="716560" cy="7666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24" y="2183730"/>
            <a:ext cx="5207209" cy="18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769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3ED377B-CDDA-532F-274B-BE239C50B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Cuestionario Censal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ABF9ADE-3BED-5632-52EE-C77FF442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152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0C4D039-6A32-3FAC-53C4-32797CE3CD4F}"/>
              </a:ext>
            </a:extLst>
          </p:cNvPr>
          <p:cNvSpPr/>
          <p:nvPr/>
        </p:nvSpPr>
        <p:spPr>
          <a:xfrm>
            <a:off x="-10203" y="1700238"/>
            <a:ext cx="1220637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3D4A92-622C-CC21-E8ED-A88A2DE4F1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7854" y="1792598"/>
            <a:ext cx="11549486" cy="176487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2000" dirty="0">
                <a:latin typeface="Verdana"/>
                <a:ea typeface="Verdana"/>
              </a:rPr>
              <a:t>Es el</a:t>
            </a:r>
            <a:r>
              <a:rPr lang="es-ES" sz="2000" b="1" dirty="0">
                <a:solidFill>
                  <a:schemeClr val="accent6"/>
                </a:solidFill>
                <a:latin typeface="Verdana"/>
                <a:ea typeface="Verdana"/>
              </a:rPr>
              <a:t> </a:t>
            </a:r>
            <a:r>
              <a:rPr lang="es-ES" sz="2000" dirty="0">
                <a:solidFill>
                  <a:schemeClr val="accent6"/>
                </a:solidFill>
                <a:latin typeface="Verdana"/>
                <a:ea typeface="Verdana"/>
              </a:rPr>
              <a:t>instrumento en el cual se registra la información</a:t>
            </a:r>
            <a:r>
              <a:rPr lang="es-ES" sz="2000" dirty="0">
                <a:latin typeface="Verdana"/>
                <a:ea typeface="Verdana"/>
              </a:rPr>
              <a:t> de las direcciones, viviendas, hogares y personas a partir de la aplicación de preguntas, enunciados e instrucciones dispuestos en el mismo. Está conformado por los siguientes módulos:</a:t>
            </a:r>
            <a:endParaRPr lang="es-ES" sz="2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8C9565-5EBD-EE75-9A8D-74ECF419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6" y="329542"/>
            <a:ext cx="11185327" cy="1188027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¿Qué es el Cuestionario Censal?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D8D2D9-F1AE-EF10-4B4C-F7B72AD8A6F6}"/>
              </a:ext>
            </a:extLst>
          </p:cNvPr>
          <p:cNvSpPr txBox="1"/>
          <p:nvPr/>
        </p:nvSpPr>
        <p:spPr>
          <a:xfrm>
            <a:off x="616311" y="3085862"/>
            <a:ext cx="508745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Calibri"/>
                <a:cs typeface="Calibri"/>
              </a:rPr>
              <a:t>Hoja de Ruta (HDR)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A: Caracterización de direcciones 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B: Acceso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C: Indagación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D: Datos de contacto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E: Interrupción de la entrevista 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F: Agendamiento de cita 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G: Vinculación código censo en línea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H: Fecha y hora de término</a:t>
            </a:r>
          </a:p>
          <a:p>
            <a:pPr marL="514350" indent="-285750">
              <a:buFont typeface="Calibri"/>
              <a:buChar char="-"/>
            </a:pPr>
            <a:r>
              <a:rPr lang="es-ES">
                <a:latin typeface="Verdana"/>
                <a:ea typeface="+mn-lt"/>
                <a:cs typeface="+mn-lt"/>
              </a:rPr>
              <a:t>HDR I: Resumen de visita</a:t>
            </a:r>
          </a:p>
          <a:p>
            <a:pPr marL="285750" indent="-285750">
              <a:buFont typeface="Calibri"/>
              <a:buChar char="-"/>
            </a:pPr>
            <a:endParaRPr lang="es-ES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9D9946-EC15-D754-A687-FDF80E8344EA}"/>
              </a:ext>
            </a:extLst>
          </p:cNvPr>
          <p:cNvSpPr txBox="1"/>
          <p:nvPr/>
        </p:nvSpPr>
        <p:spPr>
          <a:xfrm>
            <a:off x="6688892" y="3245020"/>
            <a:ext cx="497664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Calibri"/>
                <a:cs typeface="Calibri"/>
              </a:rPr>
              <a:t>Datos de la vivienda</a:t>
            </a:r>
          </a:p>
          <a:p>
            <a:endParaRPr lang="es-ES">
              <a:latin typeface="Verdana"/>
              <a:ea typeface="Calibri"/>
              <a:cs typeface="Calibri"/>
            </a:endParaRPr>
          </a:p>
          <a:p>
            <a:r>
              <a:rPr lang="es-ES">
                <a:latin typeface="Verdana"/>
                <a:ea typeface="Calibri"/>
                <a:cs typeface="Calibri"/>
              </a:rPr>
              <a:t>Identificación de hogares </a:t>
            </a:r>
          </a:p>
          <a:p>
            <a:endParaRPr lang="es-ES">
              <a:latin typeface="Verdana"/>
              <a:ea typeface="Calibri"/>
              <a:cs typeface="Calibri"/>
            </a:endParaRPr>
          </a:p>
          <a:p>
            <a:r>
              <a:rPr lang="es-ES">
                <a:latin typeface="Verdana"/>
                <a:ea typeface="Calibri"/>
                <a:cs typeface="Calibri"/>
              </a:rPr>
              <a:t>Datos del hogar </a:t>
            </a:r>
          </a:p>
          <a:p>
            <a:endParaRPr lang="es-ES">
              <a:latin typeface="Verdana"/>
              <a:ea typeface="Calibri"/>
              <a:cs typeface="Calibri"/>
            </a:endParaRPr>
          </a:p>
          <a:p>
            <a:r>
              <a:rPr lang="es-ES">
                <a:latin typeface="Verdana"/>
                <a:ea typeface="Calibri"/>
                <a:cs typeface="Calibri"/>
              </a:rPr>
              <a:t>Registro de persona residentes en el hogar </a:t>
            </a:r>
          </a:p>
          <a:p>
            <a:endParaRPr lang="es-ES">
              <a:latin typeface="Verdana"/>
              <a:ea typeface="Calibri"/>
              <a:cs typeface="Calibri"/>
            </a:endParaRPr>
          </a:p>
          <a:p>
            <a:r>
              <a:rPr lang="es-ES">
                <a:latin typeface="Verdana"/>
                <a:ea typeface="Calibri"/>
                <a:cs typeface="Calibri"/>
              </a:rPr>
              <a:t>Datos de las personas</a:t>
            </a:r>
          </a:p>
        </p:txBody>
      </p:sp>
      <p:pic>
        <p:nvPicPr>
          <p:cNvPr id="15" name="Gráfico 4" descr="Man con relleno sólido">
            <a:extLst>
              <a:ext uri="{FF2B5EF4-FFF2-40B4-BE49-F238E27FC236}">
                <a16:creationId xmlns:a16="http://schemas.microsoft.com/office/drawing/2014/main" id="{67DAC05D-A9B0-349F-5FEC-B4724FD49C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31691" y="5696542"/>
            <a:ext cx="410800" cy="410800"/>
          </a:xfrm>
          <a:prstGeom prst="rect">
            <a:avLst/>
          </a:prstGeom>
        </p:spPr>
      </p:pic>
      <p:pic>
        <p:nvPicPr>
          <p:cNvPr id="16" name="Gráfico 9" descr="Family with two children con relleno sólido">
            <a:extLst>
              <a:ext uri="{FF2B5EF4-FFF2-40B4-BE49-F238E27FC236}">
                <a16:creationId xmlns:a16="http://schemas.microsoft.com/office/drawing/2014/main" id="{8198C58E-7C76-243D-0D6F-85C24C270B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44408" y="4248422"/>
            <a:ext cx="519283" cy="519283"/>
          </a:xfrm>
          <a:prstGeom prst="rect">
            <a:avLst/>
          </a:prstGeom>
        </p:spPr>
      </p:pic>
      <p:pic>
        <p:nvPicPr>
          <p:cNvPr id="17" name="Gráfico 11" descr="House con relleno sólido">
            <a:extLst>
              <a:ext uri="{FF2B5EF4-FFF2-40B4-BE49-F238E27FC236}">
                <a16:creationId xmlns:a16="http://schemas.microsoft.com/office/drawing/2014/main" id="{5C5048C5-BEB1-67DD-4695-57E1DC37853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91780" y="3232217"/>
            <a:ext cx="446710" cy="446710"/>
          </a:xfrm>
          <a:prstGeom prst="rect">
            <a:avLst/>
          </a:prstGeom>
        </p:spPr>
      </p:pic>
      <p:pic>
        <p:nvPicPr>
          <p:cNvPr id="18" name="Gráfico 12" descr="Route (Two Pins With A Path) con relleno sólido">
            <a:extLst>
              <a:ext uri="{FF2B5EF4-FFF2-40B4-BE49-F238E27FC236}">
                <a16:creationId xmlns:a16="http://schemas.microsoft.com/office/drawing/2014/main" id="{E538E4DE-E5C1-DD35-5746-E4005041B4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3529" y="3027039"/>
            <a:ext cx="446710" cy="446710"/>
          </a:xfrm>
          <a:prstGeom prst="rect">
            <a:avLst/>
          </a:prstGeom>
        </p:spPr>
      </p:pic>
      <p:pic>
        <p:nvPicPr>
          <p:cNvPr id="19" name="Gráfico 23" descr="Flowchart con relleno sólido">
            <a:extLst>
              <a:ext uri="{FF2B5EF4-FFF2-40B4-BE49-F238E27FC236}">
                <a16:creationId xmlns:a16="http://schemas.microsoft.com/office/drawing/2014/main" id="{88308A6A-DC2D-45F1-EBA9-48545E4316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82044" y="3722554"/>
            <a:ext cx="478492" cy="478492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18ED8137-27C8-DB28-E69A-ACA4F25760A7}"/>
              </a:ext>
            </a:extLst>
          </p:cNvPr>
          <p:cNvGrpSpPr/>
          <p:nvPr/>
        </p:nvGrpSpPr>
        <p:grpSpPr>
          <a:xfrm>
            <a:off x="6124994" y="5050610"/>
            <a:ext cx="490697" cy="338914"/>
            <a:chOff x="6096000" y="4689116"/>
            <a:chExt cx="922017" cy="698347"/>
          </a:xfrm>
        </p:grpSpPr>
        <p:pic>
          <p:nvPicPr>
            <p:cNvPr id="26" name="Gráfico 27" descr="List con relleno sólido">
              <a:extLst>
                <a:ext uri="{FF2B5EF4-FFF2-40B4-BE49-F238E27FC236}">
                  <a16:creationId xmlns:a16="http://schemas.microsoft.com/office/drawing/2014/main" id="{1B739B82-CF2C-C34D-49EE-2948470D9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096000" y="4689116"/>
              <a:ext cx="698347" cy="698347"/>
            </a:xfrm>
            <a:prstGeom prst="rect">
              <a:avLst/>
            </a:prstGeom>
          </p:spPr>
        </p:pic>
        <p:pic>
          <p:nvPicPr>
            <p:cNvPr id="27" name="Gráfico 28" descr="Pencil con relleno sólido">
              <a:extLst>
                <a:ext uri="{FF2B5EF4-FFF2-40B4-BE49-F238E27FC236}">
                  <a16:creationId xmlns:a16="http://schemas.microsoft.com/office/drawing/2014/main" id="{25A42374-4B07-B16A-9316-41251D406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 rot="18957747">
              <a:off x="6550920" y="4873356"/>
              <a:ext cx="467097" cy="467097"/>
            </a:xfrm>
            <a:prstGeom prst="rect">
              <a:avLst/>
            </a:prstGeom>
          </p:spPr>
        </p:pic>
      </p:grp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DDED457-4438-B7BA-966A-B984827E7CDE}"/>
              </a:ext>
            </a:extLst>
          </p:cNvPr>
          <p:cNvSpPr>
            <a:spLocks noGrp="1"/>
          </p:cNvSpPr>
          <p:nvPr/>
        </p:nvSpPr>
        <p:spPr>
          <a:xfrm>
            <a:off x="118" y="2831"/>
            <a:ext cx="610113" cy="4951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rgbClr val="2C437F"/>
                </a:solidFill>
                <a:latin typeface="Verdana"/>
                <a:ea typeface="Verdana"/>
              </a:rPr>
              <a:t>08.</a:t>
            </a:r>
            <a:endParaRPr lang="es-ES" dirty="0">
              <a:solidFill>
                <a:srgbClr val="2C437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85016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BDE64C-7006-7C0D-2AE8-2F6E60E51FE2}"/>
              </a:ext>
            </a:extLst>
          </p:cNvPr>
          <p:cNvSpPr txBox="1"/>
          <p:nvPr/>
        </p:nvSpPr>
        <p:spPr>
          <a:xfrm>
            <a:off x="998788" y="83435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b="1">
                <a:latin typeface="Verdana"/>
                <a:ea typeface="Calibri"/>
                <a:cs typeface="Calibri"/>
              </a:rPr>
              <a:t>Objetivos</a:t>
            </a:r>
            <a:endParaRPr lang="es-ES" sz="3600" b="1">
              <a:latin typeface="Verdana"/>
              <a:ea typeface="Verdan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0D7E15-C029-1EFF-3504-9085F2F43F10}"/>
              </a:ext>
            </a:extLst>
          </p:cNvPr>
          <p:cNvSpPr txBox="1"/>
          <p:nvPr/>
        </p:nvSpPr>
        <p:spPr>
          <a:xfrm>
            <a:off x="2295285" y="2113738"/>
            <a:ext cx="9287602" cy="33540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>
                <a:solidFill>
                  <a:srgbClr val="122361"/>
                </a:solidFill>
                <a:latin typeface="Verdana"/>
                <a:ea typeface="Segoe UI"/>
                <a:cs typeface="Segoe UI"/>
              </a:rPr>
              <a:t>Presentar las </a:t>
            </a:r>
            <a:r>
              <a:rPr lang="es-ES" sz="2000" b="1">
                <a:solidFill>
                  <a:schemeClr val="accent6"/>
                </a:solidFill>
                <a:latin typeface="Verdana"/>
                <a:ea typeface="Segoe UI"/>
                <a:cs typeface="Segoe UI"/>
              </a:rPr>
              <a:t>etapas y características del proceso de Recolección Censal.</a:t>
            </a:r>
            <a:endParaRPr lang="es-ES" sz="2000">
              <a:solidFill>
                <a:schemeClr val="accent6"/>
              </a:solidFill>
              <a:latin typeface="Verdana"/>
              <a:ea typeface="Calibri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s-ES" sz="2000" b="1">
              <a:solidFill>
                <a:schemeClr val="accent6"/>
              </a:solidFill>
              <a:latin typeface="Verdana"/>
              <a:ea typeface="Segoe UI"/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rgbClr val="122361"/>
                </a:solidFill>
                <a:latin typeface="Verdana"/>
                <a:ea typeface="Segoe UI"/>
                <a:cs typeface="Segoe UI"/>
              </a:rPr>
              <a:t>Generar una compresión general de lo que involucra el CPV 2024 y la </a:t>
            </a:r>
            <a:r>
              <a:rPr lang="es-ES" sz="2000" b="1">
                <a:solidFill>
                  <a:schemeClr val="accent6"/>
                </a:solidFill>
                <a:latin typeface="Verdana"/>
                <a:ea typeface="Segoe UI"/>
                <a:cs typeface="Segoe UI"/>
              </a:rPr>
              <a:t>importancia de tu rol </a:t>
            </a:r>
            <a:r>
              <a:rPr lang="es-ES" sz="2000">
                <a:solidFill>
                  <a:srgbClr val="122361"/>
                </a:solidFill>
                <a:latin typeface="Verdana"/>
                <a:ea typeface="Segoe UI"/>
                <a:cs typeface="Segoe UI"/>
              </a:rPr>
              <a:t>en el proceso.</a:t>
            </a:r>
            <a:endParaRPr lang="es-ES" sz="2000">
              <a:latin typeface="Verdana"/>
              <a:ea typeface="Calibri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endParaRPr lang="es-ES" sz="2400">
              <a:latin typeface="Verdana"/>
              <a:ea typeface="Calibri"/>
              <a:cs typeface="Segoe UI"/>
            </a:endParaRPr>
          </a:p>
          <a:p>
            <a:pPr>
              <a:lnSpc>
                <a:spcPct val="150000"/>
              </a:lnSpc>
            </a:pPr>
            <a:endParaRPr lang="es-ES" sz="2000">
              <a:solidFill>
                <a:srgbClr val="122361"/>
              </a:solidFill>
              <a:latin typeface="Verdana"/>
              <a:ea typeface="Calibri"/>
              <a:cs typeface="Segoe UI"/>
            </a:endParaRPr>
          </a:p>
        </p:txBody>
      </p:sp>
      <p:pic>
        <p:nvPicPr>
          <p:cNvPr id="7" name="Gráfico 6" descr="Flujo de trabajo con relleno sólido">
            <a:extLst>
              <a:ext uri="{FF2B5EF4-FFF2-40B4-BE49-F238E27FC236}">
                <a16:creationId xmlns:a16="http://schemas.microsoft.com/office/drawing/2014/main" id="{A2022C9D-0B3F-68FC-94FF-2B45F27C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48776" y="2165603"/>
            <a:ext cx="914400" cy="914400"/>
          </a:xfrm>
          <a:prstGeom prst="rect">
            <a:avLst/>
          </a:prstGeom>
        </p:spPr>
      </p:pic>
      <p:pic>
        <p:nvPicPr>
          <p:cNvPr id="8" name="Gráfico 7" descr="Usuario con relleno sólido">
            <a:extLst>
              <a:ext uri="{FF2B5EF4-FFF2-40B4-BE49-F238E27FC236}">
                <a16:creationId xmlns:a16="http://schemas.microsoft.com/office/drawing/2014/main" id="{174CA932-2CD7-1909-25E6-B82A5700D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56586" y="3534114"/>
            <a:ext cx="914400" cy="914400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ABEA94B4-0EA4-8EC2-82E8-D0CBB86D1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" y="5150060"/>
            <a:ext cx="30956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878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F6980AD-8EE3-63CF-2AD2-E077D9F79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3095" y="1891130"/>
            <a:ext cx="5692058" cy="482251"/>
          </a:xfrm>
        </p:spPr>
        <p:txBody>
          <a:bodyPr>
            <a:normAutofit/>
          </a:bodyPr>
          <a:lstStyle/>
          <a:p>
            <a:r>
              <a:rPr lang="es-ES" sz="2400">
                <a:latin typeface="Verdana"/>
                <a:ea typeface="Verdana"/>
              </a:rPr>
              <a:t>La recolección censal</a:t>
            </a:r>
            <a:endParaRPr lang="es-ES" sz="24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4672CA-6F9C-BB94-B385-2529D6A328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3094" y="2658382"/>
            <a:ext cx="5692057" cy="482400"/>
          </a:xfrm>
        </p:spPr>
        <p:txBody>
          <a:bodyPr>
            <a:normAutofit/>
          </a:bodyPr>
          <a:lstStyle/>
          <a:p>
            <a:r>
              <a:rPr lang="es-ES" sz="2400">
                <a:latin typeface="Verdana"/>
                <a:ea typeface="Verdana"/>
              </a:rPr>
              <a:t>Modalidades de Recolección</a:t>
            </a:r>
            <a:endParaRPr lang="es-ES" sz="240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C26902C-2335-0D0E-397E-370E29DA5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829590" y="1890980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0BCC11D-C9F9-BF2F-FE4E-DCA1634CF8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29590" y="2658382"/>
            <a:ext cx="1053503" cy="482400"/>
          </a:xfrm>
        </p:spPr>
        <p:txBody>
          <a:bodyPr/>
          <a:lstStyle/>
          <a:p>
            <a:r>
              <a:rPr lang="es-ES"/>
              <a:t>02.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2613620-38C8-7CF9-8BB3-163B3798CE6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29590" y="3493716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A88E299B-1576-5781-DAA3-F8D20ED5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Contenidos</a:t>
            </a:r>
            <a:endParaRPr lang="es-ES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0F46A87D-55E1-5EFB-06A2-CE3383BDE14F}"/>
              </a:ext>
            </a:extLst>
          </p:cNvPr>
          <p:cNvSpPr txBox="1">
            <a:spLocks/>
          </p:cNvSpPr>
          <p:nvPr/>
        </p:nvSpPr>
        <p:spPr>
          <a:xfrm>
            <a:off x="5883094" y="3506646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>
                <a:latin typeface="Verdana"/>
                <a:ea typeface="Verdana"/>
              </a:rPr>
              <a:t>Cuestionario Censal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8253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6988D67-C0C9-BC45-0453-14D3DB484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La Recolección Censal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74BE327-66E5-3C58-DF63-AFC93E72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95330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BB365F3-59CA-0711-FD8B-1DAC98A91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84725" y="2150110"/>
            <a:ext cx="7815852" cy="2301487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latin typeface="Verdana"/>
                <a:ea typeface="Verdana"/>
              </a:rPr>
              <a:t>Corresponde a los</a:t>
            </a:r>
            <a:r>
              <a:rPr lang="es-ES" sz="2000" b="1" dirty="0">
                <a:solidFill>
                  <a:schemeClr val="accent6"/>
                </a:solidFill>
                <a:latin typeface="Verdana"/>
                <a:ea typeface="Verdana"/>
              </a:rPr>
              <a:t> diferentes procesos </a:t>
            </a:r>
            <a:r>
              <a:rPr lang="es-ES" sz="2000" dirty="0">
                <a:latin typeface="Verdana"/>
                <a:ea typeface="Verdana"/>
              </a:rPr>
              <a:t>que se implementan para llevar a cabo el Censo de Población y Vivienda 2024, con el</a:t>
            </a:r>
            <a:r>
              <a:rPr lang="es-CL" sz="2000" dirty="0">
                <a:latin typeface="Verdana"/>
                <a:ea typeface="Verdana"/>
              </a:rPr>
              <a:t> propósito de </a:t>
            </a:r>
            <a:r>
              <a:rPr lang="es-CL" sz="2000" b="1" dirty="0">
                <a:solidFill>
                  <a:schemeClr val="accent6"/>
                </a:solidFill>
                <a:latin typeface="Verdana"/>
                <a:ea typeface="Verdana"/>
              </a:rPr>
              <a:t>censar a todas las viviendas, hogares y residentes habituales</a:t>
            </a:r>
            <a:r>
              <a:rPr lang="es-CL" sz="2000" dirty="0">
                <a:latin typeface="Verdana"/>
                <a:ea typeface="Verdana"/>
              </a:rPr>
              <a:t> del país.</a:t>
            </a:r>
            <a:endParaRPr lang="es-ES" sz="2000" dirty="0">
              <a:solidFill>
                <a:srgbClr val="049EE2"/>
              </a:solidFill>
            </a:endParaRPr>
          </a:p>
          <a:p>
            <a:pPr algn="just">
              <a:lnSpc>
                <a:spcPct val="150000"/>
              </a:lnSpc>
            </a:pPr>
            <a:endParaRPr lang="es-CL" sz="2000" dirty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endParaRPr lang="es-CL" sz="2400"/>
          </a:p>
          <a:p>
            <a:pPr algn="just">
              <a:lnSpc>
                <a:spcPct val="150000"/>
              </a:lnSpc>
            </a:pPr>
            <a:endParaRPr lang="es-CL" sz="2400"/>
          </a:p>
          <a:p>
            <a:pPr>
              <a:lnSpc>
                <a:spcPct val="150000"/>
              </a:lnSpc>
            </a:pPr>
            <a:endParaRPr lang="es-ES" sz="2400"/>
          </a:p>
          <a:p>
            <a:pPr>
              <a:lnSpc>
                <a:spcPct val="150000"/>
              </a:lnSpc>
            </a:pPr>
            <a:endParaRPr lang="es-ES" sz="24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8CA979B-000F-8686-0CC2-502EB8F3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464" y="568235"/>
            <a:ext cx="9020521" cy="846497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¿Qué es la recolección censal?</a:t>
            </a:r>
            <a:endParaRPr lang="es-ES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11567039" y="-884"/>
            <a:ext cx="630118" cy="48551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01.</a:t>
            </a:r>
            <a:endParaRPr lang="es-ES" sz="1600" b="1">
              <a:solidFill>
                <a:srgbClr val="FFFFFF"/>
              </a:solidFill>
            </a:endParaRPr>
          </a:p>
        </p:txBody>
      </p:sp>
      <p:pic>
        <p:nvPicPr>
          <p:cNvPr id="6" name="Imagen 5" descr="Imagen que contiene tabla, cuarto&#10;&#10;Descripción generada automáticamente">
            <a:extLst>
              <a:ext uri="{FF2B5EF4-FFF2-40B4-BE49-F238E27FC236}">
                <a16:creationId xmlns:a16="http://schemas.microsoft.com/office/drawing/2014/main" id="{078C3E6F-A8A5-6802-4C87-5E8D6316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81" y="4373512"/>
            <a:ext cx="2743200" cy="212179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F29D62F6-26E0-7BDF-FA9F-AE5B672E66FF}"/>
              </a:ext>
            </a:extLst>
          </p:cNvPr>
          <p:cNvGrpSpPr/>
          <p:nvPr/>
        </p:nvGrpSpPr>
        <p:grpSpPr>
          <a:xfrm>
            <a:off x="8006448" y="4305025"/>
            <a:ext cx="1960074" cy="2253432"/>
            <a:chOff x="8020825" y="4132497"/>
            <a:chExt cx="1960074" cy="225343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DF07A72-30F3-0E39-98DF-7C24DAC89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6753" y="4226571"/>
              <a:ext cx="639839" cy="137671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765516B-E20D-37D4-55A2-9AC1C4362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2681" y="4132497"/>
              <a:ext cx="715099" cy="152723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88F246C-2B24-9645-E8E6-914D166F3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0825" y="4612452"/>
              <a:ext cx="754858" cy="156965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610AAC8-4229-5CCF-B952-59ECEA66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9813" y="4814033"/>
              <a:ext cx="1291086" cy="1571896"/>
            </a:xfrm>
            <a:prstGeom prst="rect">
              <a:avLst/>
            </a:prstGeom>
          </p:spPr>
        </p:pic>
      </p:grpSp>
      <p:pic>
        <p:nvPicPr>
          <p:cNvPr id="14" name="Imagen 13" descr="Imagen que contiene lego, juguete, calle&#10;&#10;Descripción generada automáticamente">
            <a:extLst>
              <a:ext uri="{FF2B5EF4-FFF2-40B4-BE49-F238E27FC236}">
                <a16:creationId xmlns:a16="http://schemas.microsoft.com/office/drawing/2014/main" id="{B52ABEA5-9E44-957C-17F2-AE338B4A6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50" y="4309870"/>
            <a:ext cx="2743200" cy="21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8556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2E9844C-33D4-A045-CB19-0DFFDF763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Modalidades de Recolección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09CACFF-07DB-3525-ACF8-DF58161C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146689370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6426FF0-3777-D3C1-3372-106C5670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181" y="625744"/>
            <a:ext cx="9538106" cy="846497"/>
          </a:xfrm>
        </p:spPr>
        <p:txBody>
          <a:bodyPr/>
          <a:lstStyle/>
          <a:p>
            <a:pPr algn="ctr"/>
            <a:r>
              <a:rPr lang="es-ES" sz="3600" dirty="0">
                <a:latin typeface="Verdana"/>
                <a:ea typeface="Verdana"/>
              </a:rPr>
              <a:t>¿Cómo se recolecta la información en Censo?</a:t>
            </a:r>
            <a:endParaRPr lang="es-ES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DFC278B-CDBB-A4AF-9368-0BE11E79F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471010"/>
              </p:ext>
            </p:extLst>
          </p:nvPr>
        </p:nvGraphicFramePr>
        <p:xfrm>
          <a:off x="547680" y="3942894"/>
          <a:ext cx="10919482" cy="205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6F8ACBE0-7A36-B88E-7B62-6451C41C3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371" y="2117981"/>
            <a:ext cx="1288420" cy="1626999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E4964AEF-F420-530A-7BB3-298EE4AE0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726" y="1798993"/>
            <a:ext cx="2029667" cy="2040888"/>
          </a:xfrm>
          <a:prstGeom prst="rect">
            <a:avLst/>
          </a:prstGeom>
        </p:spPr>
      </p:pic>
      <p:pic>
        <p:nvPicPr>
          <p:cNvPr id="18" name="Gráfico 17" descr="Portapapeles con relleno sólido">
            <a:extLst>
              <a:ext uri="{FF2B5EF4-FFF2-40B4-BE49-F238E27FC236}">
                <a16:creationId xmlns:a16="http://schemas.microsoft.com/office/drawing/2014/main" id="{6B7CE7E3-08B5-5976-046F-28395D54CF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93245" y="2116581"/>
            <a:ext cx="1705026" cy="1723877"/>
          </a:xfrm>
          <a:prstGeom prst="rect">
            <a:avLst/>
          </a:prstGeom>
        </p:spPr>
      </p:pic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D6788BCF-8DBF-8C7C-113D-636846088F91}"/>
              </a:ext>
            </a:extLst>
          </p:cNvPr>
          <p:cNvSpPr>
            <a:spLocks noGrp="1"/>
          </p:cNvSpPr>
          <p:nvPr/>
        </p:nvSpPr>
        <p:spPr>
          <a:xfrm>
            <a:off x="11557632" y="-884"/>
            <a:ext cx="630118" cy="48551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rgbClr val="FFFFFF"/>
                </a:solidFill>
                <a:latin typeface="Verdana"/>
                <a:ea typeface="Verdana"/>
              </a:rPr>
              <a:t>03.</a:t>
            </a:r>
            <a:endParaRPr lang="es-ES" sz="1600" b="1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436058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171E14-E7A9-DC40-444D-1E996CAB13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7492" y="808792"/>
            <a:ext cx="10432826" cy="1115174"/>
          </a:xfrm>
        </p:spPr>
        <p:txBody>
          <a:bodyPr vert="horz" lIns="0" tIns="45720" rIns="0" bIns="45720" rtlCol="0" anchor="t">
            <a:noAutofit/>
          </a:bodyPr>
          <a:lstStyle/>
          <a:p>
            <a:pPr algn="ctr"/>
            <a:r>
              <a:rPr lang="es-CL" sz="3600">
                <a:latin typeface="Verdana"/>
                <a:ea typeface="Verdana"/>
              </a:rPr>
              <a:t>Recolección con Dispositivo Móvil de Captura (DMC)</a:t>
            </a:r>
            <a:endParaRPr lang="es-CL" sz="3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02C3F-316D-9A7B-A2A7-00D2A8F380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00649" y="2514552"/>
            <a:ext cx="7661564" cy="29895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" sz="2400">
                <a:latin typeface="Verdana"/>
                <a:ea typeface="Verdana"/>
                <a:cs typeface="Calibri Light"/>
              </a:rPr>
              <a:t>Corresponde a un </a:t>
            </a:r>
            <a:r>
              <a:rPr lang="es" sz="2400" b="1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smartphone</a:t>
            </a:r>
            <a:r>
              <a:rPr lang="es" sz="2400" b="1">
                <a:latin typeface="Verdana"/>
                <a:ea typeface="Verdana"/>
                <a:cs typeface="Calibri Light"/>
              </a:rPr>
              <a:t> </a:t>
            </a:r>
            <a:r>
              <a:rPr lang="es" sz="2400">
                <a:latin typeface="Verdana"/>
                <a:ea typeface="Verdana"/>
                <a:cs typeface="Calibri Light"/>
              </a:rPr>
              <a:t>que</a:t>
            </a:r>
            <a:r>
              <a:rPr lang="es" sz="2400" b="1">
                <a:latin typeface="Verdana"/>
                <a:ea typeface="Verdana"/>
                <a:cs typeface="Calibri Light"/>
              </a:rPr>
              <a:t> </a:t>
            </a:r>
            <a:r>
              <a:rPr lang="es" sz="2400">
                <a:latin typeface="Verdana"/>
                <a:ea typeface="Verdana"/>
                <a:cs typeface="Calibri Light"/>
              </a:rPr>
              <a:t>alberga el aplicativo </a:t>
            </a:r>
            <a:r>
              <a:rPr lang="es" sz="2400" b="1" err="1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Interviewer</a:t>
            </a:r>
            <a:r>
              <a:rPr lang="es" sz="2400" b="1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 </a:t>
            </a:r>
            <a:r>
              <a:rPr lang="es" sz="2400" b="1" err="1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Survey</a:t>
            </a:r>
            <a:r>
              <a:rPr lang="es" sz="2400" b="1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 </a:t>
            </a:r>
            <a:r>
              <a:rPr lang="es" sz="2400" b="1" err="1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Solutions</a:t>
            </a:r>
            <a:r>
              <a:rPr lang="es" sz="2400">
                <a:solidFill>
                  <a:srgbClr val="122361"/>
                </a:solidFill>
                <a:latin typeface="Verdana"/>
                <a:ea typeface="Verdana"/>
                <a:cs typeface="Calibri Light"/>
              </a:rPr>
              <a:t>,</a:t>
            </a:r>
            <a:r>
              <a:rPr lang="es" sz="2400">
                <a:latin typeface="Verdana"/>
                <a:ea typeface="Verdana"/>
                <a:cs typeface="Calibri Light"/>
              </a:rPr>
              <a:t> que contiene el Cuestionario Censal.</a:t>
            </a:r>
            <a:endParaRPr lang="en-US" sz="2400">
              <a:latin typeface="Verdana"/>
              <a:ea typeface="Verdana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s" sz="2400">
                <a:latin typeface="Verdana"/>
                <a:ea typeface="Verdana"/>
                <a:cs typeface="Calibri Light"/>
              </a:rPr>
              <a:t>A su vez,</a:t>
            </a:r>
            <a:r>
              <a:rPr lang="es" sz="2400" b="1">
                <a:latin typeface="Verdana"/>
                <a:ea typeface="Verdana"/>
                <a:cs typeface="Calibri Light"/>
              </a:rPr>
              <a:t> </a:t>
            </a:r>
            <a:r>
              <a:rPr lang="es" sz="2400">
                <a:latin typeface="Verdana"/>
                <a:ea typeface="Verdana"/>
                <a:cs typeface="Calibri Light"/>
              </a:rPr>
              <a:t>corresponde a </a:t>
            </a:r>
            <a:r>
              <a:rPr lang="es" sz="2400" b="1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la principal modalidad de entrevista censal</a:t>
            </a:r>
            <a:r>
              <a:rPr lang="es" sz="2400">
                <a:latin typeface="Verdana"/>
                <a:ea typeface="Verdana"/>
                <a:cs typeface="Calibri Light"/>
              </a:rPr>
              <a:t> </a:t>
            </a:r>
            <a:r>
              <a:rPr lang="es" sz="2400" b="1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y recolección de información</a:t>
            </a:r>
            <a:r>
              <a:rPr lang="es" sz="2400">
                <a:latin typeface="Verdana"/>
                <a:ea typeface="Verdana"/>
                <a:cs typeface="Calibri Light"/>
              </a:rPr>
              <a:t> de viviendas y personas que se utiliza durante todo el proceso.</a:t>
            </a:r>
            <a:endParaRPr lang="es" sz="2400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2FCAF-4706-43D2-81DA-4567E9BD1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La Recolección Censal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FF45E-5B7B-A901-DD58-3745E0D9882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04.</a:t>
            </a:r>
            <a:endParaRPr lang="en-US" dirty="0"/>
          </a:p>
        </p:txBody>
      </p:sp>
      <p:pic>
        <p:nvPicPr>
          <p:cNvPr id="7" name="Imagen 13">
            <a:extLst>
              <a:ext uri="{FF2B5EF4-FFF2-40B4-BE49-F238E27FC236}">
                <a16:creationId xmlns:a16="http://schemas.microsoft.com/office/drawing/2014/main" id="{AAB7FAC0-9FAB-B88A-50F8-62B6945F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1630" y="1717003"/>
            <a:ext cx="3763585" cy="45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0983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9FCC-2959-A051-B27C-35CA419D8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0384C-566D-B0E8-ACEE-9831EDF70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469" y="492208"/>
            <a:ext cx="4394168" cy="853894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sz="4000">
                <a:latin typeface="Verdana"/>
                <a:ea typeface="Verdana"/>
              </a:rPr>
              <a:t>Censo en Línea</a:t>
            </a:r>
            <a:endParaRPr lang="es-CL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874ED-710F-EA68-ED63-FDF6A6546F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Modalidades de Recolección</a:t>
            </a:r>
            <a:endParaRPr lang="es-ES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FDFF28AF-8540-7A35-CA20-1A5FCB06DFE3}"/>
              </a:ext>
            </a:extLst>
          </p:cNvPr>
          <p:cNvSpPr txBox="1"/>
          <p:nvPr/>
        </p:nvSpPr>
        <p:spPr>
          <a:xfrm>
            <a:off x="955577" y="1413608"/>
            <a:ext cx="7223620" cy="41850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indent="-342900">
              <a:lnSpc>
                <a:spcPct val="150000"/>
              </a:lnSpc>
              <a:buFont typeface="Arial"/>
              <a:buChar char="•"/>
            </a:pPr>
            <a:r>
              <a:rPr lang="es-CL" sz="2000" dirty="0">
                <a:latin typeface="Verdana"/>
                <a:ea typeface="+mn-lt"/>
                <a:cs typeface="+mn-lt"/>
              </a:rPr>
              <a:t>Corresponde a una forma alternativa para censar a viviendas y personas.</a:t>
            </a:r>
            <a:endParaRPr lang="es-CL" sz="2000">
              <a:latin typeface="Verdana"/>
              <a:ea typeface="Verdana"/>
              <a:cs typeface="+mn-lt"/>
            </a:endParaRPr>
          </a:p>
          <a:p>
            <a:pPr marL="628650" indent="-342900">
              <a:lnSpc>
                <a:spcPct val="150000"/>
              </a:lnSpc>
              <a:buFont typeface="Arial"/>
              <a:buChar char="•"/>
            </a:pPr>
            <a:r>
              <a:rPr lang="es-CL" sz="2000" dirty="0">
                <a:latin typeface="Verdana"/>
                <a:ea typeface="Verdana"/>
                <a:cs typeface="+mn-lt"/>
              </a:rPr>
              <a:t>Se realiza previa entrega de una</a:t>
            </a:r>
            <a:r>
              <a:rPr lang="es-CL" sz="2000" dirty="0">
                <a:solidFill>
                  <a:schemeClr val="accent6"/>
                </a:solidFill>
                <a:latin typeface="Verdana"/>
                <a:ea typeface="Verdana"/>
                <a:cs typeface="+mn-lt"/>
              </a:rPr>
              <a:t> invitación y código de acceso</a:t>
            </a:r>
            <a:r>
              <a:rPr lang="es-CL" sz="2000" dirty="0">
                <a:latin typeface="Verdana"/>
                <a:ea typeface="Verdana"/>
                <a:cs typeface="+mn-lt"/>
              </a:rPr>
              <a:t> por parte de un o una censista.</a:t>
            </a:r>
          </a:p>
          <a:p>
            <a:pPr marL="628650" indent="-342900">
              <a:lnSpc>
                <a:spcPct val="150000"/>
              </a:lnSpc>
              <a:buFont typeface="Arial"/>
              <a:buChar char="•"/>
            </a:pPr>
            <a:r>
              <a:rPr lang="es-CL" sz="2000" dirty="0">
                <a:latin typeface="Verdana"/>
                <a:ea typeface="+mn-lt"/>
                <a:cs typeface="+mn-lt"/>
              </a:rPr>
              <a:t>Este auto registro se efectúa a través de una</a:t>
            </a:r>
            <a:r>
              <a:rPr lang="es-CL" sz="2000" dirty="0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 plataforma web</a:t>
            </a:r>
            <a:r>
              <a:rPr lang="es-CL" sz="2000" dirty="0">
                <a:latin typeface="Verdana"/>
                <a:ea typeface="+mn-lt"/>
                <a:cs typeface="+mn-lt"/>
              </a:rPr>
              <a:t>, por las personas que residen en la vivienda.</a:t>
            </a:r>
          </a:p>
          <a:p>
            <a:pPr marL="628650" indent="-342900">
              <a:lnSpc>
                <a:spcPct val="150000"/>
              </a:lnSpc>
              <a:buFont typeface="Arial"/>
              <a:buChar char="•"/>
            </a:pPr>
            <a:r>
              <a:rPr lang="es-CL" sz="2000" dirty="0">
                <a:latin typeface="Verdana"/>
                <a:ea typeface="Calibri"/>
                <a:cs typeface="+mn-lt"/>
              </a:rPr>
              <a:t>Actualmente se puede acceder al código de censo en línea llamando al </a:t>
            </a:r>
            <a:r>
              <a:rPr lang="es-CL" sz="2000" dirty="0">
                <a:solidFill>
                  <a:schemeClr val="accent6"/>
                </a:solidFill>
                <a:latin typeface="Verdana"/>
                <a:ea typeface="Calibri"/>
                <a:cs typeface="+mn-lt"/>
              </a:rPr>
              <a:t>Fono Censo 1525. </a:t>
            </a:r>
          </a:p>
        </p:txBody>
      </p:sp>
      <p:pic>
        <p:nvPicPr>
          <p:cNvPr id="6" name="Imagen 14" descr="Icono&#10;&#10;Descripción generada automáticamente">
            <a:extLst>
              <a:ext uri="{FF2B5EF4-FFF2-40B4-BE49-F238E27FC236}">
                <a16:creationId xmlns:a16="http://schemas.microsoft.com/office/drawing/2014/main" id="{6522496F-5BFD-3CFA-47B7-823991F7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31" y="2133249"/>
            <a:ext cx="3937934" cy="3934589"/>
          </a:xfrm>
          <a:prstGeom prst="rect">
            <a:avLst/>
          </a:prstGeo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E493872-09DA-84B8-AC54-A092330BFD6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05.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189317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http://purl.org/dc/dcmitype/"/>
    <ds:schemaRef ds:uri="http://purl.org/dc/terms/"/>
    <ds:schemaRef ds:uri="http://www.w3.org/XML/1998/namespace"/>
    <ds:schemaRef ds:uri="6fc35979-dbb1-4d4b-8727-6470e0646fe1"/>
    <ds:schemaRef ds:uri="http://schemas.microsoft.com/office/2006/documentManagement/types"/>
    <ds:schemaRef ds:uri="http://purl.org/dc/elements/1.1/"/>
    <ds:schemaRef ds:uri="a369e572-027a-44c0-8f11-2f588a2a1334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504</Words>
  <Application>Microsoft Office PowerPoint</Application>
  <PresentationFormat>Panorámica</PresentationFormat>
  <Paragraphs>73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Avenir Next Demi Bold</vt:lpstr>
      <vt:lpstr>Calibri</vt:lpstr>
      <vt:lpstr>Calibri Light</vt:lpstr>
      <vt:lpstr>Segoe UI</vt:lpstr>
      <vt:lpstr>Verdana</vt:lpstr>
      <vt:lpstr>Tema de Office</vt:lpstr>
      <vt:lpstr>Recolección Censal</vt:lpstr>
      <vt:lpstr>Presentación de PowerPoint</vt:lpstr>
      <vt:lpstr>Contenidos</vt:lpstr>
      <vt:lpstr>01.</vt:lpstr>
      <vt:lpstr>¿Qué es la recolección censal?</vt:lpstr>
      <vt:lpstr>02.</vt:lpstr>
      <vt:lpstr>¿Cómo se recolecta la información en Censo?</vt:lpstr>
      <vt:lpstr>Presentación de PowerPoint</vt:lpstr>
      <vt:lpstr>Presentación de PowerPoint</vt:lpstr>
      <vt:lpstr>Presentación de PowerPoint</vt:lpstr>
      <vt:lpstr>03.</vt:lpstr>
      <vt:lpstr>¿Qué es el Cuestionario Censal?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Javiera Alejandra Diaz Calderon</cp:lastModifiedBy>
  <cp:revision>95</cp:revision>
  <dcterms:created xsi:type="dcterms:W3CDTF">2021-02-12T20:31:37Z</dcterms:created>
  <dcterms:modified xsi:type="dcterms:W3CDTF">2024-06-12T15:15:34Z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