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1"/>
  </p:notesMasterIdLst>
  <p:handoutMasterIdLst>
    <p:handoutMasterId r:id="rId22"/>
  </p:handoutMasterIdLst>
  <p:sldIdLst>
    <p:sldId id="1293" r:id="rId5"/>
    <p:sldId id="3442" r:id="rId6"/>
    <p:sldId id="1287" r:id="rId7"/>
    <p:sldId id="1282" r:id="rId8"/>
    <p:sldId id="3445" r:id="rId9"/>
    <p:sldId id="3446" r:id="rId10"/>
    <p:sldId id="1241" r:id="rId11"/>
    <p:sldId id="1277" r:id="rId12"/>
    <p:sldId id="1288" r:id="rId13"/>
    <p:sldId id="1279" r:id="rId14"/>
    <p:sldId id="1292" r:id="rId15"/>
    <p:sldId id="1281" r:id="rId16"/>
    <p:sldId id="3444" r:id="rId17"/>
    <p:sldId id="1211" r:id="rId18"/>
    <p:sldId id="1217" r:id="rId19"/>
    <p:sldId id="1194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D4A510-ADFC-A195-4FA2-787D47D34E6F}" name="Jorge Urzua Faune" initials="JF" userId="S::jurzuaf@ine.gob.cl::e3d1f6fd-3dfd-412f-bf4b-d45b3998aa38" providerId="AD"/>
  <p188:author id="{48395B16-D144-E05E-6AD4-CC5265F2A903}" name="Fernando Ignacio Sepulveda Retamal" initials="FR" userId="S::fisepulvedar@ine.gob.cl::3aae470f-f0d4-4802-9527-3e234eec2ae8" providerId="AD"/>
  <p188:author id="{AD61A11D-84A2-216B-B70F-4356C9832F85}" name="Susana Andrea Fuenzalida Maldonado" initials="SM" userId="S::safuenzalidam@ine.gob.cl::872a9081-2a29-4b88-b35a-bed93a47cb1f" providerId="AD"/>
  <p188:author id="{DD628F22-F050-4125-8269-3AA851381A6B}" name="Matias Alejandro Muñoz Delgado" initials="MD" userId="S::mamunozd@ine.gob.cl::e373b063-b2de-4692-a718-ac8559cc357c" providerId="AD"/>
  <p188:author id="{85018337-CF64-96EA-2D03-C9C69D8B24BD}" name="Maria Magdalena Marquez Pichuman" initials="MP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973C70A3-E2BA-A479-D46B-6C1A7CB9EA98}" name="Cynthia Villavicencio Lizama" initials="" userId="S::cevillavicenciol@ine.gob.cl::2ff7b5a2-4f79-4833-8923-9eacec24ea33" providerId="AD"/>
  <p188:author id="{4E6147A6-85B7-6141-820D-8B18FED02775}" name="Felipe Alonso Seiltgens Hachim" initials="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8862A9C3-0400-B9B4-5265-84A70B731181}" name="Albert Enrique Soto Vilches" initials="AV" userId="S::aesotov@ine.gob.cl::5be8a67b-2ea2-43cd-a4ca-88d1212c8e77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280A1EC-3B76-6E83-AA7D-6DA282492CC7}" name="Allison Jacqueline Pasten Henriquez" initials="AH" userId="S::ajpastenh@ine.gob.cl::6e3f2421-5d27-424b-8a63-95869ec56e58" providerId="AD"/>
  <p188:author id="{E956CAEE-CFFC-2215-47EA-1CCCD9ED24B7}" name="Alberto Carlos Farias Aguilera" initials="AA" userId="S::acfariasa@ine.gob.cl::0d355c96-1873-4b3e-b34a-6b9171f81435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E3771E"/>
    <a:srgbClr val="EB7D1D"/>
    <a:srgbClr val="EF7F1C"/>
    <a:srgbClr val="663C77"/>
    <a:srgbClr val="F79292"/>
    <a:srgbClr val="F5B3B3"/>
    <a:srgbClr val="ED9A9A"/>
    <a:srgbClr val="2C427E"/>
    <a:srgbClr val="1E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96B84-D95C-C563-867F-D20156C0848E}" v="3" dt="2024-06-10T22:00:49.121"/>
    <p1510:client id="{9ED099E6-1C0A-2573-02B0-E61CC4DE423A}" v="43" dt="2024-06-10T21:36:33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0" y="0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6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1129BEE2-3FBF-4043-BC5D-E3CF981FB5D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8D741B6-C0BD-4B4F-9592-DFB5B7131A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0" y="78090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2F8FFA5-1F67-9642-A284-9B5523B80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5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0CBBC438-D8E0-E644-8F38-818F07237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2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64FAE1F0-B280-1E4A-AA22-3ADD1FFF0A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18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12-06-2024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  <p:sldLayoutId id="2147484148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6.svg"/><Relationship Id="rId4" Type="http://schemas.openxmlformats.org/officeDocument/2006/relationships/image" Target="../media/image24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</a:p>
          <a:p>
            <a:endParaRPr lang="es-CL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1B71B56-54FB-AFF1-6323-D0430CB6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>
                <a:latin typeface="Verdana"/>
                <a:ea typeface="Verdana"/>
              </a:rPr>
              <a:t>Censo de Población y Vivienda 2024</a:t>
            </a:r>
            <a:endParaRPr lang="es-ES"/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535CAAE3-945B-6798-C107-EA8426442343}"/>
              </a:ext>
            </a:extLst>
          </p:cNvPr>
          <p:cNvSpPr txBox="1"/>
          <p:nvPr/>
        </p:nvSpPr>
        <p:spPr>
          <a:xfrm>
            <a:off x="3886200" y="4343400"/>
            <a:ext cx="74676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>
                <a:latin typeface="Verdana"/>
                <a:ea typeface="Verdana"/>
              </a:rPr>
              <a:t>Capacitación Censo de Población y Vivienda</a:t>
            </a:r>
          </a:p>
        </p:txBody>
      </p:sp>
    </p:spTree>
    <p:extLst>
      <p:ext uri="{BB962C8B-B14F-4D97-AF65-F5344CB8AC3E}">
        <p14:creationId xmlns:p14="http://schemas.microsoft.com/office/powerpoint/2010/main" val="15242197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1971" y="3082361"/>
            <a:ext cx="8459227" cy="2589505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Toda información que las personas informantes entregan a las y los censistas queda 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protegida por el Secreto Estadístico, de acuerdo con la Ley 17.374</a:t>
            </a: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 que rige al Instituto Nacional de Estadísticas. </a:t>
            </a:r>
            <a:endParaRPr lang="es-ES" sz="1800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endParaRPr lang="es-ES">
              <a:solidFill>
                <a:srgbClr val="122361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dirty="0">
                <a:latin typeface="Verdana"/>
                <a:ea typeface="Verdana"/>
              </a:rPr>
              <a:t>¿Cómo están protegidos los datos de las personas?</a:t>
            </a:r>
            <a:endParaRPr lang="es-ES" sz="3600" dirty="0">
              <a:latin typeface="Verdana"/>
              <a:ea typeface="Verdana"/>
            </a:endParaRPr>
          </a:p>
        </p:txBody>
      </p:sp>
      <p:pic>
        <p:nvPicPr>
          <p:cNvPr id="7" name="Gráfico 6" descr="Gráfico de barras con relleno sólido">
            <a:extLst>
              <a:ext uri="{FF2B5EF4-FFF2-40B4-BE49-F238E27FC236}">
                <a16:creationId xmlns:a16="http://schemas.microsoft.com/office/drawing/2014/main" id="{9F2F5D97-FA5B-33D8-676B-BAD176FC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9253" y="3302480"/>
            <a:ext cx="2193984" cy="2165230"/>
          </a:xfrm>
          <a:prstGeom prst="rect">
            <a:avLst/>
          </a:prstGeom>
        </p:spPr>
      </p:pic>
      <p:pic>
        <p:nvPicPr>
          <p:cNvPr id="6" name="Gráfico 5" descr="Marca de escudo con relleno sólido">
            <a:extLst>
              <a:ext uri="{FF2B5EF4-FFF2-40B4-BE49-F238E27FC236}">
                <a16:creationId xmlns:a16="http://schemas.microsoft.com/office/drawing/2014/main" id="{6A32A9D2-0C77-A1BC-CCFE-6B7009723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5593" y="2597989"/>
            <a:ext cx="2107720" cy="2050209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9EDBC19-3654-6293-233F-1576D56829E1}"/>
              </a:ext>
            </a:extLst>
          </p:cNvPr>
          <p:cNvSpPr>
            <a:spLocks noGrp="1"/>
          </p:cNvSpPr>
          <p:nvPr/>
        </p:nvSpPr>
        <p:spPr>
          <a:xfrm>
            <a:off x="11567311" y="925"/>
            <a:ext cx="630118" cy="4855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06.</a:t>
            </a:r>
            <a:endParaRPr lang="es-ES" sz="1600" b="1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1147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93E3B0-2935-FD32-21C2-55112E6E41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006" y="2571684"/>
            <a:ext cx="10988478" cy="2115831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El secreto estadístico resguarda la privacidad de las personas, por lo tanto, </a:t>
            </a:r>
            <a:r>
              <a:rPr lang="es-MX" sz="18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no se puede difundir ni compartir el nombre, domicilio, ocupación o cualquier dato específico que permita identificarlas</a:t>
            </a:r>
            <a:r>
              <a:rPr lang="es-MX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 La infracción de esta normativa es sancionada con penas que van desde 61 días a los tres años de reclusión y multa de 6 a 10 UTM. </a:t>
            </a:r>
            <a:endParaRPr lang="es-ES" sz="1800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1DB7CF-36F1-89FF-A46B-B1EE557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600" dirty="0">
                <a:latin typeface="Verdana"/>
                <a:ea typeface="Verdana"/>
              </a:rPr>
              <a:t>¿Cómo están protegidos los datos de las personas?</a:t>
            </a:r>
            <a:endParaRPr lang="es-ES" sz="3600" dirty="0">
              <a:latin typeface="Verdana"/>
              <a:ea typeface="Verdana"/>
            </a:endParaRPr>
          </a:p>
        </p:txBody>
      </p:sp>
      <p:pic>
        <p:nvPicPr>
          <p:cNvPr id="5" name="Imagen 4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FAEC6D27-21B6-9B8E-BBB4-6ACC36DC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91" r="-198" b="-104"/>
          <a:stretch/>
        </p:blipFill>
        <p:spPr>
          <a:xfrm>
            <a:off x="3847451" y="5220305"/>
            <a:ext cx="5026107" cy="1640952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0FD9CDDE-265D-B835-C7C1-954A5D16085A}"/>
              </a:ext>
            </a:extLst>
          </p:cNvPr>
          <p:cNvSpPr>
            <a:spLocks noGrp="1"/>
          </p:cNvSpPr>
          <p:nvPr/>
        </p:nvSpPr>
        <p:spPr>
          <a:xfrm>
            <a:off x="11563619" y="925"/>
            <a:ext cx="630118" cy="4855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07.</a:t>
            </a:r>
            <a:endParaRPr lang="es-ES" sz="1600" b="1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172229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B4818C-F39C-1C0C-9A78-71CCF1C6B9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4010" y="2422020"/>
            <a:ext cx="10208860" cy="3162953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Se debe señalar a la ciudadanía que el personal Censo del INE tiene 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la obligación de NO divulgar, ni compartir la información proporcionada</a:t>
            </a: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, 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garantizar su confidencialidad y el uso exclusivo para fines estadísticos</a:t>
            </a: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. </a:t>
            </a:r>
            <a:endParaRPr lang="es-ES" sz="1800" i="1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>
              <a:lnSpc>
                <a:spcPct val="150000"/>
              </a:lnSpc>
            </a:pPr>
            <a:endParaRPr lang="es-CL" sz="1800" dirty="0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Para responder el Censo de Población y Vivienda 2024, 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NO se solicita el documento de identificación nacional, pasaporte o RUN</a:t>
            </a:r>
            <a:r>
              <a:rPr lang="es-CL" sz="1800" dirty="0">
                <a:solidFill>
                  <a:schemeClr val="tx2"/>
                </a:solidFill>
                <a:latin typeface="Verdana"/>
                <a:ea typeface="Verdana"/>
                <a:cs typeface="Calibri Light"/>
              </a:rPr>
              <a:t>, tampoco información sobre situación migratoria, ni algún otro tipo de documentación.</a:t>
            </a:r>
            <a:endParaRPr lang="es-ES" sz="1800" i="1">
              <a:solidFill>
                <a:schemeClr val="tx2"/>
              </a:solidFill>
              <a:latin typeface="Verdana"/>
              <a:ea typeface="Verdana"/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8CE234B-A37F-F5F1-6168-EDD3C0E0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82" y="525103"/>
            <a:ext cx="10407313" cy="846497"/>
          </a:xfrm>
        </p:spPr>
        <p:txBody>
          <a:bodyPr/>
          <a:lstStyle/>
          <a:p>
            <a:pPr algn="ctr"/>
            <a:r>
              <a:rPr lang="es-CL" sz="2800" dirty="0">
                <a:latin typeface="Verdana"/>
                <a:ea typeface="Verdana"/>
              </a:rPr>
              <a:t>¿Cómo responder ante dudas sobre la confidencialidad de los datos?</a:t>
            </a:r>
            <a:endParaRPr lang="es-ES" sz="2800" dirty="0">
              <a:latin typeface="Verdana"/>
              <a:ea typeface="Verdana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C2678A5-7A0A-65D2-92A9-621D9ACAF968}"/>
              </a:ext>
            </a:extLst>
          </p:cNvPr>
          <p:cNvSpPr>
            <a:spLocks noGrp="1"/>
          </p:cNvSpPr>
          <p:nvPr/>
        </p:nvSpPr>
        <p:spPr>
          <a:xfrm>
            <a:off x="11563619" y="925"/>
            <a:ext cx="630118" cy="4855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08.</a:t>
            </a:r>
            <a:endParaRPr lang="es-ES" sz="1600" b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E18E9F-A08F-D272-7A98-431272C86BB7}"/>
              </a:ext>
            </a:extLst>
          </p:cNvPr>
          <p:cNvSpPr/>
          <p:nvPr/>
        </p:nvSpPr>
        <p:spPr>
          <a:xfrm>
            <a:off x="975703" y="2610567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DB3EAB-B61A-9EB1-BE7C-8D5F97E8481E}"/>
              </a:ext>
            </a:extLst>
          </p:cNvPr>
          <p:cNvSpPr/>
          <p:nvPr/>
        </p:nvSpPr>
        <p:spPr>
          <a:xfrm>
            <a:off x="975703" y="4422114"/>
            <a:ext cx="169138" cy="1723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14584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65868-84C2-D3D8-0793-9D227DE8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64" y="525103"/>
            <a:ext cx="8580191" cy="846497"/>
          </a:xfrm>
        </p:spPr>
        <p:txBody>
          <a:bodyPr/>
          <a:lstStyle/>
          <a:p>
            <a:r>
              <a:rPr lang="es-ES" sz="3600" dirty="0">
                <a:latin typeface="Verdana"/>
                <a:ea typeface="Verdana"/>
              </a:rPr>
              <a:t>¿Cuáles son tus principales  tareas como censista?</a:t>
            </a:r>
            <a:endParaRPr lang="es-E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894E3F-5BC5-A6D3-FF70-859D2476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60688" y="2257665"/>
            <a:ext cx="2549297" cy="3652928"/>
          </a:xfrm>
          <a:prstGeom prst="rect">
            <a:avLst/>
          </a:prstGeom>
        </p:spPr>
      </p:pic>
      <p:pic>
        <p:nvPicPr>
          <p:cNvPr id="1584" name="Imagen 1583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61112BB4-210B-9293-3D58-EC44CADC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05" y="4198577"/>
            <a:ext cx="838812" cy="756753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4D54DEFA-DAAE-3D9A-68FD-9FE835B494D5}"/>
              </a:ext>
            </a:extLst>
          </p:cNvPr>
          <p:cNvSpPr txBox="1"/>
          <p:nvPr/>
        </p:nvSpPr>
        <p:spPr>
          <a:xfrm>
            <a:off x="2204720" y="2814320"/>
            <a:ext cx="653288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dirty="0">
                <a:latin typeface="Verdana"/>
                <a:ea typeface="Verdana"/>
                <a:cs typeface="Arial"/>
              </a:rPr>
              <a:t>Seguir los lineamientos entregados en la capacitación (conceptos, definiciones, protocolos de recolección y secreto estadístico).</a:t>
            </a:r>
            <a:r>
              <a:rPr lang="es-ES" dirty="0">
                <a:latin typeface="Verdana"/>
                <a:ea typeface="Verdana"/>
                <a:cs typeface="Arial"/>
              </a:rPr>
              <a:t>​</a:t>
            </a:r>
          </a:p>
          <a:p>
            <a:endParaRPr lang="es-ES" dirty="0">
              <a:latin typeface="Verdana"/>
              <a:ea typeface="Verdana"/>
              <a:cs typeface="Arial"/>
            </a:endParaRPr>
          </a:p>
          <a:p>
            <a:endParaRPr lang="es-ES" dirty="0">
              <a:latin typeface="Verdana"/>
              <a:ea typeface="Verdana"/>
              <a:cs typeface="Arial"/>
            </a:endParaRPr>
          </a:p>
          <a:p>
            <a:r>
              <a:rPr lang="es-MX" dirty="0">
                <a:latin typeface="Verdana"/>
                <a:ea typeface="Verdana"/>
                <a:cs typeface="Arial"/>
              </a:rPr>
              <a:t>Resguardo y utilización de los bienes de uso y consumo (chaqueta, credencial, etc.).</a:t>
            </a:r>
          </a:p>
        </p:txBody>
      </p:sp>
      <p:pic>
        <p:nvPicPr>
          <p:cNvPr id="2" name="Gráfico 1" descr="Portapapeles con relleno sólido">
            <a:extLst>
              <a:ext uri="{FF2B5EF4-FFF2-40B4-BE49-F238E27FC236}">
                <a16:creationId xmlns:a16="http://schemas.microsoft.com/office/drawing/2014/main" id="{0AF4AA5E-E70E-ACE5-A77B-BF1721162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3341" y="2817340"/>
            <a:ext cx="914400" cy="914400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3ADE65E-40AA-5C96-37A3-89A471824D71}"/>
              </a:ext>
            </a:extLst>
          </p:cNvPr>
          <p:cNvSpPr>
            <a:spLocks noGrp="1"/>
          </p:cNvSpPr>
          <p:nvPr/>
        </p:nvSpPr>
        <p:spPr>
          <a:xfrm>
            <a:off x="11563619" y="925"/>
            <a:ext cx="630118" cy="4855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rgbClr val="FFFFFF"/>
                </a:solidFill>
                <a:latin typeface="Verdana"/>
                <a:ea typeface="Verdana"/>
              </a:rPr>
              <a:t>09.</a:t>
            </a:r>
            <a:endParaRPr lang="es-ES" sz="1600" b="1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84954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>
                <a:latin typeface="Verdana"/>
                <a:ea typeface="Verdana"/>
              </a:rPr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EAD9999-84EA-ED77-658B-6B05C54F57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0830" y="933799"/>
            <a:ext cx="8316912" cy="846137"/>
          </a:xfrm>
        </p:spPr>
        <p:txBody>
          <a:bodyPr/>
          <a:lstStyle/>
          <a:p>
            <a:r>
              <a:rPr lang="es-CL" sz="3600" dirty="0">
                <a:latin typeface="Verdana"/>
                <a:ea typeface="Verdana"/>
              </a:rPr>
              <a:t>Objetivos</a:t>
            </a:r>
            <a:endParaRPr lang="es-CL" sz="3600" dirty="0"/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0EFAEC4E-148A-D9DC-5CBD-560F8FD2C319}"/>
              </a:ext>
            </a:extLst>
          </p:cNvPr>
          <p:cNvSpPr txBox="1">
            <a:spLocks/>
          </p:cNvSpPr>
          <p:nvPr/>
        </p:nvSpPr>
        <p:spPr>
          <a:xfrm>
            <a:off x="1909218" y="2174885"/>
            <a:ext cx="9225525" cy="27979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sz="1800" b="0" dirty="0">
                <a:latin typeface="Verdana"/>
                <a:ea typeface="Verdana"/>
                <a:cs typeface="Arial"/>
              </a:rPr>
              <a:t>Revisar las funciones del Instituto Nacional de Estadísticas de Chile (INE), el contexto del Censo de Población y Vivienda 2024, la Ley 17.374 que lo rige y que establece el Secreto Estadístico.</a:t>
            </a:r>
            <a:endParaRPr lang="es-ES" sz="1800" dirty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s-ES" sz="1800" b="0" dirty="0"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es-ES" sz="1800" b="0" dirty="0">
                <a:latin typeface="Verdana"/>
                <a:ea typeface="Verdana"/>
                <a:cs typeface="Arial"/>
              </a:rPr>
              <a:t>Esta información es fundamental para que te presentes a la ciudadanía.</a:t>
            </a:r>
            <a:endParaRPr lang="es-ES" sz="1800" b="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0" indent="0">
              <a:lnSpc>
                <a:spcPct val="114999"/>
              </a:lnSpc>
              <a:spcAft>
                <a:spcPts val="600"/>
              </a:spcAft>
              <a:buNone/>
            </a:pPr>
            <a:endParaRPr lang="es-ES" sz="1800" b="0">
              <a:latin typeface="Verdana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3" name="Gráfico 12" descr="Marca de escudo con relleno sólido">
            <a:extLst>
              <a:ext uri="{FF2B5EF4-FFF2-40B4-BE49-F238E27FC236}">
                <a16:creationId xmlns:a16="http://schemas.microsoft.com/office/drawing/2014/main" id="{6C9553AD-B1BD-F8CB-B79E-B14B3D5A4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4440" y="2171804"/>
            <a:ext cx="914400" cy="914400"/>
          </a:xfrm>
          <a:prstGeom prst="rect">
            <a:avLst/>
          </a:prstGeom>
        </p:spPr>
      </p:pic>
      <p:pic>
        <p:nvPicPr>
          <p:cNvPr id="14" name="Gráfico 13" descr="Burbuja de chat con relleno sólido">
            <a:extLst>
              <a:ext uri="{FF2B5EF4-FFF2-40B4-BE49-F238E27FC236}">
                <a16:creationId xmlns:a16="http://schemas.microsoft.com/office/drawing/2014/main" id="{3FC7342E-68CF-5D12-3EEA-7B1DA5048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0789" y="4079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155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2ADE642-AC81-01F7-977C-4347CC0DC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421" y="2453884"/>
            <a:ext cx="5692058" cy="482251"/>
          </a:xfrm>
        </p:spPr>
        <p:txBody>
          <a:bodyPr>
            <a:normAutofit/>
          </a:bodyPr>
          <a:lstStyle/>
          <a:p>
            <a:r>
              <a:rPr lang="es-ES" sz="1800">
                <a:latin typeface="Verdana"/>
                <a:ea typeface="Verdana"/>
              </a:rPr>
              <a:t>Presentación Censo de Población y Vivienda</a:t>
            </a:r>
            <a:endParaRPr lang="es-ES" sz="180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CFA8A-339A-D189-BED1-01F0FAD7E5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9005" y="3622581"/>
            <a:ext cx="6021877" cy="482400"/>
          </a:xfrm>
        </p:spPr>
        <p:txBody>
          <a:bodyPr>
            <a:noAutofit/>
          </a:bodyPr>
          <a:lstStyle/>
          <a:p>
            <a:r>
              <a:rPr lang="es-ES" sz="1800">
                <a:latin typeface="Verdana"/>
                <a:ea typeface="Verdana"/>
              </a:rPr>
              <a:t>Secreto Estadístico y confidencialidad de los datos</a:t>
            </a:r>
            <a:endParaRPr lang="es-ES" sz="180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AD7CFD9-448C-942E-6BA2-13381157A47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6917" y="2453735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B3CA4EF-B582-E642-E78D-A73DA81D2C3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05502" y="3546381"/>
            <a:ext cx="1053503" cy="482400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5EA535-473C-9988-5375-2EE45A51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Contenidos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8084FD8-1658-366F-B3B0-F02347217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>
                <a:latin typeface="Verdana"/>
                <a:ea typeface="Verdana"/>
              </a:rPr>
              <a:t>Presentación Censo de Población y Vivienda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3793847-1289-7DC8-A90C-06261795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333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A9EB2D3-C702-2F18-8018-55C4FA12B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100" y="1005306"/>
            <a:ext cx="9333516" cy="934513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s-ES" sz="3200" dirty="0">
                <a:latin typeface="Verdana"/>
                <a:ea typeface="Verdana"/>
              </a:rPr>
              <a:t>¿Qué rol cumple el Instituto Nacional de Estadísticas en el país?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F1BD36-51BC-BF49-2EFB-63673F855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sz="1000" dirty="0">
                <a:latin typeface="Verdana"/>
                <a:ea typeface="Verdana"/>
              </a:rPr>
              <a:t>Presentación Censo de Población y Vivienda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E19992-2843-5490-6275-47D8C85BF1D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/>
        </p:nvSpPr>
        <p:spPr>
          <a:xfrm>
            <a:off x="2386464" y="582612"/>
            <a:ext cx="7252107" cy="84649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s-ES" sz="3200" dirty="0">
              <a:latin typeface="Verdana"/>
              <a:ea typeface="Verdana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9CE85F4-9065-7BB6-5351-764EADFAB8D0}"/>
              </a:ext>
            </a:extLst>
          </p:cNvPr>
          <p:cNvSpPr txBox="1">
            <a:spLocks/>
          </p:cNvSpPr>
          <p:nvPr/>
        </p:nvSpPr>
        <p:spPr>
          <a:xfrm>
            <a:off x="1097952" y="2194657"/>
            <a:ext cx="6482900" cy="41840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sz="1800" b="0" dirty="0">
                <a:latin typeface="Verdana"/>
                <a:ea typeface="Verdana"/>
              </a:rPr>
              <a:t>Es el organismo encargado de producir las </a:t>
            </a:r>
            <a:r>
              <a:rPr lang="es-ES" sz="1800" b="0" dirty="0">
                <a:solidFill>
                  <a:schemeClr val="accent6"/>
                </a:solidFill>
                <a:latin typeface="Verdana"/>
                <a:ea typeface="Verdana"/>
              </a:rPr>
              <a:t>estadísticas oficiales</a:t>
            </a:r>
            <a:r>
              <a:rPr lang="es-ES" sz="1800" b="0" dirty="0">
                <a:latin typeface="Verdana"/>
                <a:ea typeface="Verdana"/>
              </a:rPr>
              <a:t> de Chile. </a:t>
            </a:r>
            <a:endParaRPr lang="es-ES" sz="1800" b="0"/>
          </a:p>
          <a:p>
            <a:pPr marL="0" indent="0">
              <a:lnSpc>
                <a:spcPct val="150000"/>
              </a:lnSpc>
              <a:buNone/>
            </a:pPr>
            <a:r>
              <a:rPr lang="es-ES" sz="1800" b="0" dirty="0">
                <a:latin typeface="Verdana"/>
                <a:ea typeface="Verdana"/>
              </a:rPr>
              <a:t>La información generada por la institución sirve de base para el </a:t>
            </a:r>
            <a:r>
              <a:rPr lang="es-ES" sz="1800" b="0" dirty="0">
                <a:solidFill>
                  <a:schemeClr val="accent6"/>
                </a:solidFill>
                <a:latin typeface="Verdana"/>
                <a:ea typeface="Verdana"/>
              </a:rPr>
              <a:t>diseño y evaluación de políticas públicas</a:t>
            </a:r>
            <a:r>
              <a:rPr lang="es-ES" sz="1800" b="0" dirty="0">
                <a:latin typeface="Verdana"/>
                <a:ea typeface="Verdana"/>
              </a:rPr>
              <a:t> que involucran a la población.</a:t>
            </a:r>
            <a:endParaRPr lang="es-ES" sz="1800" b="0">
              <a:solidFill>
                <a:srgbClr val="000000"/>
              </a:solidFill>
              <a:latin typeface="Verdana"/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1800" b="0" dirty="0">
                <a:latin typeface="Verdana"/>
                <a:ea typeface="Verdana"/>
              </a:rPr>
              <a:t>Además, los datos producidos </a:t>
            </a:r>
            <a:r>
              <a:rPr lang="es-ES" sz="1800" b="0" dirty="0">
                <a:solidFill>
                  <a:schemeClr val="accent6"/>
                </a:solidFill>
                <a:latin typeface="Verdana"/>
                <a:ea typeface="Verdana"/>
              </a:rPr>
              <a:t>se utilizan para el desarrollo de investigaciones. </a:t>
            </a:r>
          </a:p>
          <a:p>
            <a:pPr marL="0" indent="0">
              <a:lnSpc>
                <a:spcPct val="150000"/>
              </a:lnSpc>
              <a:buNone/>
            </a:pPr>
            <a:endParaRPr lang="es-ES" sz="1800" b="0" dirty="0">
              <a:latin typeface="Verdana"/>
              <a:ea typeface="Verdana"/>
            </a:endParaRPr>
          </a:p>
        </p:txBody>
      </p:sp>
      <p:pic>
        <p:nvPicPr>
          <p:cNvPr id="11" name="Imagen 10" descr="Royalty Free Expansion Stock Photos | rawpixel">
            <a:extLst>
              <a:ext uri="{FF2B5EF4-FFF2-40B4-BE49-F238E27FC236}">
                <a16:creationId xmlns:a16="http://schemas.microsoft.com/office/drawing/2014/main" id="{F7AAF705-CBC0-33E8-0100-7D58B953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475" y="2373473"/>
            <a:ext cx="3422194" cy="233017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6DFCEC5-BC4D-8F1A-B412-4D47E6285B4B}"/>
              </a:ext>
            </a:extLst>
          </p:cNvPr>
          <p:cNvSpPr/>
          <p:nvPr/>
        </p:nvSpPr>
        <p:spPr>
          <a:xfrm>
            <a:off x="733620" y="2372369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23366DE-DBE8-3469-284B-2058887AA2DE}"/>
              </a:ext>
            </a:extLst>
          </p:cNvPr>
          <p:cNvSpPr/>
          <p:nvPr/>
        </p:nvSpPr>
        <p:spPr>
          <a:xfrm>
            <a:off x="746975" y="3342064"/>
            <a:ext cx="169138" cy="172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4A4E03-D39C-68C2-A766-ECABFF32C66B}"/>
              </a:ext>
            </a:extLst>
          </p:cNvPr>
          <p:cNvSpPr/>
          <p:nvPr/>
        </p:nvSpPr>
        <p:spPr>
          <a:xfrm>
            <a:off x="746975" y="4614654"/>
            <a:ext cx="169138" cy="1723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0392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A9EB2D3-C702-2F18-8018-55C4FA12B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100" y="1005306"/>
            <a:ext cx="9333516" cy="934513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s-ES" sz="3200" dirty="0">
                <a:latin typeface="Verdana"/>
                <a:ea typeface="Verdana"/>
              </a:rPr>
              <a:t>¿Qué es un Censo de Población y Vivienda?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F1BD36-51BC-BF49-2EFB-63673F855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sz="1000" dirty="0">
                <a:latin typeface="Verdana"/>
                <a:ea typeface="Verdana"/>
              </a:rPr>
              <a:t>Presentación Censo de Población y Vivienda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E19992-2843-5490-6275-47D8C85BF1D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02.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BCD5C307-CAD0-49BA-A427-D924D4E56D14}"/>
              </a:ext>
            </a:extLst>
          </p:cNvPr>
          <p:cNvSpPr>
            <a:spLocks noGrp="1"/>
          </p:cNvSpPr>
          <p:nvPr/>
        </p:nvSpPr>
        <p:spPr>
          <a:xfrm>
            <a:off x="2386464" y="582612"/>
            <a:ext cx="7252107" cy="84649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s-ES" sz="3200" dirty="0">
              <a:latin typeface="Verdana"/>
              <a:ea typeface="Verdana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9CE85F4-9065-7BB6-5351-764EADFAB8D0}"/>
              </a:ext>
            </a:extLst>
          </p:cNvPr>
          <p:cNvSpPr txBox="1">
            <a:spLocks/>
          </p:cNvSpPr>
          <p:nvPr/>
        </p:nvSpPr>
        <p:spPr>
          <a:xfrm>
            <a:off x="4084168" y="1710684"/>
            <a:ext cx="6482900" cy="418401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ES" sz="1800" b="0" dirty="0">
              <a:solidFill>
                <a:srgbClr val="122361"/>
              </a:solidFill>
              <a:latin typeface="Verdana"/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1800" b="0" dirty="0">
                <a:latin typeface="Verdana"/>
                <a:ea typeface="Verdana"/>
              </a:rPr>
              <a:t>Es el operativo estadístico más grande del país que responde a las preguntas: </a:t>
            </a:r>
            <a:r>
              <a:rPr lang="es-ES" sz="1800" b="0" dirty="0">
                <a:solidFill>
                  <a:schemeClr val="accent6"/>
                </a:solidFill>
                <a:latin typeface="Verdana"/>
                <a:ea typeface="Verdana"/>
              </a:rPr>
              <a:t>¿cuántos somos?, ¿dónde y cómo vivimos?</a:t>
            </a:r>
            <a:endParaRPr lang="es-ES" sz="1800" b="0" dirty="0"/>
          </a:p>
          <a:p>
            <a:pPr marL="0" indent="0">
              <a:lnSpc>
                <a:spcPct val="150000"/>
              </a:lnSpc>
              <a:buNone/>
            </a:pPr>
            <a:endParaRPr lang="es-ES" sz="1800" b="0" dirty="0">
              <a:latin typeface="Verdana"/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1800" b="0" dirty="0">
                <a:latin typeface="Verdana"/>
                <a:ea typeface="Verdana"/>
              </a:rPr>
              <a:t>La información del Censo de Población y Vivienda es un insumo fundamental para actualizar las necesidades de la población, planificar acciones y tomar decisiones en beneficio de la ciudadanía.</a:t>
            </a:r>
            <a:endParaRPr lang="es-ES" sz="1800"/>
          </a:p>
          <a:p>
            <a:pPr marL="0" indent="0">
              <a:lnSpc>
                <a:spcPct val="150000"/>
              </a:lnSpc>
              <a:buNone/>
            </a:pPr>
            <a:endParaRPr lang="es-ES" sz="1800" b="0" dirty="0">
              <a:latin typeface="Verdana"/>
              <a:ea typeface="Verdana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6DFCEC5-BC4D-8F1A-B412-4D47E6285B4B}"/>
              </a:ext>
            </a:extLst>
          </p:cNvPr>
          <p:cNvSpPr/>
          <p:nvPr/>
        </p:nvSpPr>
        <p:spPr>
          <a:xfrm>
            <a:off x="3764911" y="2423661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23366DE-DBE8-3469-284B-2058887AA2DE}"/>
              </a:ext>
            </a:extLst>
          </p:cNvPr>
          <p:cNvSpPr/>
          <p:nvPr/>
        </p:nvSpPr>
        <p:spPr>
          <a:xfrm>
            <a:off x="3763889" y="4327301"/>
            <a:ext cx="169138" cy="172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576AA6E-C6F1-812B-316A-5A568523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6305" y="4216828"/>
            <a:ext cx="2813982" cy="2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446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2394ED3-D45F-4BFE-708A-7F922B0D4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2" r="-118" b="-174"/>
          <a:stretch/>
        </p:blipFill>
        <p:spPr>
          <a:xfrm>
            <a:off x="20" y="-84850"/>
            <a:ext cx="12206377" cy="318191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6E5DB8B-1BD5-C539-18F5-7A83412007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8828" y="3095876"/>
            <a:ext cx="10490898" cy="33584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1800" dirty="0">
                <a:solidFill>
                  <a:srgbClr val="122361"/>
                </a:solidFill>
                <a:latin typeface="Verdana"/>
                <a:ea typeface="Verdana"/>
                <a:cs typeface="calibri light"/>
              </a:rPr>
              <a:t>El Censo de Población y Vivienda 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es el único instrumento que produce información detallada de localidades grandes o pequeñas</a:t>
            </a:r>
            <a:r>
              <a:rPr lang="es-CL" sz="1800" dirty="0">
                <a:solidFill>
                  <a:srgbClr val="122361"/>
                </a:solidFill>
                <a:latin typeface="Verdana"/>
                <a:ea typeface="Verdana"/>
                <a:cs typeface="calibri light"/>
              </a:rPr>
              <a:t>, como de distintos grupos de la población. </a:t>
            </a:r>
            <a:endParaRPr lang="es-ES" sz="1800"/>
          </a:p>
          <a:p>
            <a:pPr>
              <a:lnSpc>
                <a:spcPct val="150000"/>
              </a:lnSpc>
            </a:pPr>
            <a:r>
              <a:rPr lang="es-CL" sz="1800" dirty="0">
                <a:solidFill>
                  <a:srgbClr val="122361"/>
                </a:solidFill>
                <a:latin typeface="Verdana"/>
                <a:ea typeface="calibri light"/>
                <a:cs typeface="calibri light"/>
              </a:rPr>
              <a:t>Contribuye a la toma de decisiones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calibri light"/>
                <a:cs typeface="calibri light"/>
              </a:rPr>
              <a:t> sobre cómo usar los recursos</a:t>
            </a:r>
            <a:r>
              <a:rPr lang="es-CL" sz="1800" dirty="0">
                <a:latin typeface="Verdana"/>
                <a:ea typeface="calibri light"/>
                <a:cs typeface="calibri light"/>
              </a:rPr>
              <a:t> públicos y privados.</a:t>
            </a:r>
            <a:endParaRPr lang="es-CL" sz="1800"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es-CL" sz="1800" dirty="0">
                <a:latin typeface="Verdana"/>
                <a:ea typeface="calibri light"/>
                <a:cs typeface="calibri light"/>
              </a:rPr>
              <a:t>El Censo es el punto de partida para la toma de </a:t>
            </a:r>
            <a:r>
              <a:rPr lang="es-CL" sz="1800" dirty="0">
                <a:solidFill>
                  <a:schemeClr val="accent6"/>
                </a:solidFill>
                <a:latin typeface="Verdana"/>
                <a:ea typeface="calibri light"/>
                <a:cs typeface="calibri light"/>
              </a:rPr>
              <a:t>decisiones en infraestructura y servicios durante los próximos 10 años</a:t>
            </a:r>
            <a:r>
              <a:rPr lang="es-CL" sz="1800" dirty="0">
                <a:solidFill>
                  <a:srgbClr val="122361"/>
                </a:solidFill>
                <a:latin typeface="Verdana"/>
                <a:ea typeface="Verdana"/>
                <a:cs typeface="calibri light"/>
              </a:rPr>
              <a:t>.</a:t>
            </a:r>
            <a:endParaRPr lang="es-CL" sz="1800" b="1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3D6776F-23F9-6D2F-308A-6D6B767A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11" y="239036"/>
            <a:ext cx="9013270" cy="7250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>
                <a:latin typeface="Verdana"/>
                <a:ea typeface="Verdana"/>
                <a:cs typeface="+mj-cs"/>
              </a:rPr>
              <a:t>¿Cómo nos beneficia el Censo de Población y Vivienda?</a:t>
            </a:r>
            <a:endParaRPr lang="es-ES" sz="3200" dirty="0">
              <a:cs typeface="+mj-cs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03D7252-FBAE-D14B-2A8F-307B7BFAE06C}"/>
              </a:ext>
            </a:extLst>
          </p:cNvPr>
          <p:cNvSpPr>
            <a:spLocks noGrp="1"/>
          </p:cNvSpPr>
          <p:nvPr/>
        </p:nvSpPr>
        <p:spPr>
          <a:xfrm>
            <a:off x="11573917" y="-81453"/>
            <a:ext cx="630118" cy="4855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03.</a:t>
            </a:r>
            <a:endParaRPr lang="es-ES" sz="1600" b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D09113C-C4DE-1464-38E7-367135640994}"/>
              </a:ext>
            </a:extLst>
          </p:cNvPr>
          <p:cNvSpPr/>
          <p:nvPr/>
        </p:nvSpPr>
        <p:spPr>
          <a:xfrm>
            <a:off x="1200884" y="3772995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75ECA9F-2EC0-16D7-1ED6-A62039A132CF}"/>
              </a:ext>
            </a:extLst>
          </p:cNvPr>
          <p:cNvSpPr/>
          <p:nvPr/>
        </p:nvSpPr>
        <p:spPr>
          <a:xfrm>
            <a:off x="1200884" y="4689260"/>
            <a:ext cx="169138" cy="1723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430FE15-FFB3-E1E7-8660-A7D3E8F03BCA}"/>
              </a:ext>
            </a:extLst>
          </p:cNvPr>
          <p:cNvSpPr/>
          <p:nvPr/>
        </p:nvSpPr>
        <p:spPr>
          <a:xfrm>
            <a:off x="1200884" y="5241040"/>
            <a:ext cx="169138" cy="172357"/>
          </a:xfrm>
          <a:prstGeom prst="rect">
            <a:avLst/>
          </a:prstGeom>
          <a:solidFill>
            <a:srgbClr val="663C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77624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0D42AC-2830-6B48-87A8-DD15D47178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826" y="2037955"/>
            <a:ext cx="11185311" cy="115294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latin typeface="Verdana"/>
                <a:ea typeface="Verdana"/>
                <a:cs typeface="Calibri Light"/>
              </a:rPr>
              <a:t>Mediante la </a:t>
            </a:r>
            <a:r>
              <a:rPr lang="es-CL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metodología de derecho,</a:t>
            </a:r>
            <a:r>
              <a:rPr lang="es-CL" dirty="0">
                <a:latin typeface="Verdana"/>
                <a:ea typeface="Verdana"/>
                <a:cs typeface="Calibri Light"/>
              </a:rPr>
              <a:t> censando a las personas según su </a:t>
            </a:r>
            <a:r>
              <a:rPr lang="es-CL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lugar de residencia habitual</a:t>
            </a:r>
            <a:r>
              <a:rPr lang="es-CL" dirty="0">
                <a:latin typeface="Verdana"/>
                <a:ea typeface="Verdana"/>
                <a:cs typeface="Calibri Light"/>
              </a:rPr>
              <a:t>.</a:t>
            </a:r>
            <a:endParaRPr lang="es-ES"/>
          </a:p>
          <a:p>
            <a:pPr>
              <a:lnSpc>
                <a:spcPct val="150000"/>
              </a:lnSpc>
            </a:pPr>
            <a:r>
              <a:rPr lang="es-CL" dirty="0">
                <a:latin typeface="Verdana"/>
                <a:ea typeface="Verdana"/>
                <a:cs typeface="Calibri Light"/>
              </a:rPr>
              <a:t>La recolección comenzó</a:t>
            </a:r>
            <a:r>
              <a:rPr lang="es-CL" dirty="0">
                <a:solidFill>
                  <a:srgbClr val="122361"/>
                </a:solidFill>
                <a:latin typeface="Verdana"/>
                <a:ea typeface="Verdana"/>
                <a:cs typeface="Calibri Light"/>
              </a:rPr>
              <a:t> en</a:t>
            </a:r>
            <a:r>
              <a:rPr lang="es-CL" dirty="0">
                <a:solidFill>
                  <a:schemeClr val="accent6"/>
                </a:solidFill>
                <a:latin typeface="Verdana"/>
                <a:ea typeface="Verdana"/>
                <a:cs typeface="Calibri Light"/>
              </a:rPr>
              <a:t> marzo y terminará en junio de 2024</a:t>
            </a:r>
            <a:r>
              <a:rPr lang="es-CL" dirty="0">
                <a:latin typeface="Verdana"/>
                <a:ea typeface="Verdana"/>
                <a:cs typeface="Calibri Light"/>
              </a:rPr>
              <a:t>. </a:t>
            </a:r>
            <a:endParaRPr lang="es-ES" dirty="0">
              <a:latin typeface="Verdana"/>
              <a:ea typeface="Verdana"/>
              <a:cs typeface="Calibri Ligh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941BEBB-A878-027B-F0A6-342C5F85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24" y="553678"/>
            <a:ext cx="9678106" cy="846497"/>
          </a:xfrm>
        </p:spPr>
        <p:txBody>
          <a:bodyPr/>
          <a:lstStyle/>
          <a:p>
            <a:pPr algn="ctr"/>
            <a:r>
              <a:rPr lang="es-CL" sz="3600" dirty="0">
                <a:latin typeface="Verdana"/>
                <a:ea typeface="Verdana"/>
              </a:rPr>
              <a:t>¿Cómo se está llevando a cabo la recolección del Censo 2024?</a:t>
            </a:r>
            <a:endParaRPr lang="es-ES" sz="3600" dirty="0">
              <a:latin typeface="Verdana"/>
              <a:ea typeface="Verdana"/>
            </a:endParaRPr>
          </a:p>
        </p:txBody>
      </p:sp>
      <p:sp>
        <p:nvSpPr>
          <p:cNvPr id="4" name="Conector recto 3">
            <a:extLst>
              <a:ext uri="{FF2B5EF4-FFF2-40B4-BE49-F238E27FC236}">
                <a16:creationId xmlns:a16="http://schemas.microsoft.com/office/drawing/2014/main" id="{93C22E22-919D-CDD9-0E71-3DD306138BF8}"/>
              </a:ext>
            </a:extLst>
          </p:cNvPr>
          <p:cNvSpPr/>
          <p:nvPr/>
        </p:nvSpPr>
        <p:spPr>
          <a:xfrm flipV="1">
            <a:off x="922787" y="5718226"/>
            <a:ext cx="9629951" cy="12116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E9702CDA-F1F9-CD49-222C-FEA8BFDEF349}"/>
              </a:ext>
            </a:extLst>
          </p:cNvPr>
          <p:cNvSpPr/>
          <p:nvPr/>
        </p:nvSpPr>
        <p:spPr>
          <a:xfrm rot="8100000">
            <a:off x="1277270" y="4311800"/>
            <a:ext cx="268976" cy="268976"/>
          </a:xfrm>
          <a:prstGeom prst="teardrop">
            <a:avLst>
              <a:gd name="adj" fmla="val 115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E419D8A-2E64-FE49-1033-4065F6572580}"/>
              </a:ext>
            </a:extLst>
          </p:cNvPr>
          <p:cNvSpPr/>
          <p:nvPr/>
        </p:nvSpPr>
        <p:spPr>
          <a:xfrm>
            <a:off x="1307151" y="4341681"/>
            <a:ext cx="209214" cy="209214"/>
          </a:xfrm>
          <a:prstGeom prst="ellipse">
            <a:avLst/>
          </a:pr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8" name="Conector recto 7">
            <a:extLst>
              <a:ext uri="{FF2B5EF4-FFF2-40B4-BE49-F238E27FC236}">
                <a16:creationId xmlns:a16="http://schemas.microsoft.com/office/drawing/2014/main" id="{057EB88A-B644-F6D0-532F-0999D117CC3D}"/>
              </a:ext>
            </a:extLst>
          </p:cNvPr>
          <p:cNvSpPr/>
          <p:nvPr/>
        </p:nvSpPr>
        <p:spPr>
          <a:xfrm>
            <a:off x="1401462" y="4615889"/>
            <a:ext cx="0" cy="1082649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FC4C32F-9610-8C27-6371-C621691A22E2}"/>
              </a:ext>
            </a:extLst>
          </p:cNvPr>
          <p:cNvSpPr>
            <a:spLocks noChangeAspect="1"/>
          </p:cNvSpPr>
          <p:nvPr/>
        </p:nvSpPr>
        <p:spPr>
          <a:xfrm>
            <a:off x="1325425" y="5706405"/>
            <a:ext cx="144000" cy="1440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13" name="Conector recto 12">
            <a:extLst>
              <a:ext uri="{FF2B5EF4-FFF2-40B4-BE49-F238E27FC236}">
                <a16:creationId xmlns:a16="http://schemas.microsoft.com/office/drawing/2014/main" id="{B00C9999-5979-70DC-421E-3A0A594ECFA7}"/>
              </a:ext>
            </a:extLst>
          </p:cNvPr>
          <p:cNvSpPr/>
          <p:nvPr/>
        </p:nvSpPr>
        <p:spPr>
          <a:xfrm>
            <a:off x="4782907" y="4639975"/>
            <a:ext cx="0" cy="1082649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rgbClr val="EF7F1C"/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A1E82D2-6B3E-C35C-E1FD-55FB01EB2872}"/>
              </a:ext>
            </a:extLst>
          </p:cNvPr>
          <p:cNvSpPr>
            <a:spLocks noChangeAspect="1"/>
          </p:cNvSpPr>
          <p:nvPr/>
        </p:nvSpPr>
        <p:spPr>
          <a:xfrm>
            <a:off x="4708308" y="5660169"/>
            <a:ext cx="144000" cy="1440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pic>
        <p:nvPicPr>
          <p:cNvPr id="15" name="Gráfico 60" descr="Home con relleno sólido">
            <a:extLst>
              <a:ext uri="{FF2B5EF4-FFF2-40B4-BE49-F238E27FC236}">
                <a16:creationId xmlns:a16="http://schemas.microsoft.com/office/drawing/2014/main" id="{6367A366-3A8C-2649-082F-A6B739F918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2294" y="5848904"/>
            <a:ext cx="540000" cy="540000"/>
          </a:xfrm>
          <a:prstGeom prst="rect">
            <a:avLst/>
          </a:prstGeom>
        </p:spPr>
      </p:pic>
      <p:pic>
        <p:nvPicPr>
          <p:cNvPr id="16" name="Gráfico 1859" descr="Home con relleno sólido">
            <a:extLst>
              <a:ext uri="{FF2B5EF4-FFF2-40B4-BE49-F238E27FC236}">
                <a16:creationId xmlns:a16="http://schemas.microsoft.com/office/drawing/2014/main" id="{A0F8C2BF-BB14-8EAD-F132-A86E18F916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09497" y="5800374"/>
            <a:ext cx="540000" cy="540000"/>
          </a:xfrm>
          <a:prstGeom prst="rect">
            <a:avLst/>
          </a:prstGeom>
        </p:spPr>
      </p:pic>
      <p:sp>
        <p:nvSpPr>
          <p:cNvPr id="18" name="Forma libre 1862">
            <a:extLst>
              <a:ext uri="{FF2B5EF4-FFF2-40B4-BE49-F238E27FC236}">
                <a16:creationId xmlns:a16="http://schemas.microsoft.com/office/drawing/2014/main" id="{F43153B6-6053-665F-927A-DBBCAC572C23}"/>
              </a:ext>
            </a:extLst>
          </p:cNvPr>
          <p:cNvSpPr/>
          <p:nvPr/>
        </p:nvSpPr>
        <p:spPr>
          <a:xfrm>
            <a:off x="7945056" y="3739527"/>
            <a:ext cx="2000722" cy="600220"/>
          </a:xfrm>
          <a:custGeom>
            <a:avLst/>
            <a:gdLst>
              <a:gd name="connsiteX0" fmla="*/ 0 w 3755919"/>
              <a:gd name="connsiteY0" fmla="*/ 0 h 1082649"/>
              <a:gd name="connsiteX1" fmla="*/ 3755919 w 3755919"/>
              <a:gd name="connsiteY1" fmla="*/ 0 h 1082649"/>
              <a:gd name="connsiteX2" fmla="*/ 3755919 w 3755919"/>
              <a:gd name="connsiteY2" fmla="*/ 1082649 h 1082649"/>
              <a:gd name="connsiteX3" fmla="*/ 0 w 3755919"/>
              <a:gd name="connsiteY3" fmla="*/ 1082649 h 1082649"/>
              <a:gd name="connsiteX4" fmla="*/ 0 w 3755919"/>
              <a:gd name="connsiteY4" fmla="*/ 0 h 10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5919" h="1082649">
                <a:moveTo>
                  <a:pt x="0" y="0"/>
                </a:moveTo>
                <a:lnTo>
                  <a:pt x="3755919" y="0"/>
                </a:lnTo>
                <a:lnTo>
                  <a:pt x="3755919" y="1082649"/>
                </a:lnTo>
                <a:lnTo>
                  <a:pt x="0" y="1082649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875" rIns="0" bIns="95250" numCol="1" spcCol="1270" anchor="t" anchorCtr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50">
              <a:spcBef>
                <a:spcPct val="0"/>
              </a:spcBef>
            </a:pPr>
            <a:r>
              <a:rPr lang="es-ES">
                <a:solidFill>
                  <a:srgbClr val="122361"/>
                </a:solidFill>
                <a:latin typeface="Helvetica"/>
                <a:ea typeface="Verdana"/>
              </a:rPr>
              <a:t>junio de 2024</a:t>
            </a:r>
            <a:endParaRPr lang="es-ES">
              <a:latin typeface="Helvetica"/>
              <a:ea typeface="Verdana"/>
              <a:cs typeface="Helvetica"/>
            </a:endParaRP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92C33CD9-FED9-6996-0E9A-00954E415FC2}"/>
              </a:ext>
            </a:extLst>
          </p:cNvPr>
          <p:cNvSpPr>
            <a:spLocks noGrp="1"/>
          </p:cNvSpPr>
          <p:nvPr/>
        </p:nvSpPr>
        <p:spPr>
          <a:xfrm>
            <a:off x="11563619" y="925"/>
            <a:ext cx="630118" cy="48551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>
                <a:solidFill>
                  <a:srgbClr val="FFFFFF"/>
                </a:solidFill>
                <a:latin typeface="Verdana"/>
                <a:ea typeface="Verdana"/>
              </a:rPr>
              <a:t>04.</a:t>
            </a:r>
            <a:endParaRPr lang="es-ES" sz="1600" b="1">
              <a:solidFill>
                <a:srgbClr val="FFFFFF"/>
              </a:solidFill>
            </a:endParaRPr>
          </a:p>
        </p:txBody>
      </p:sp>
      <p:sp>
        <p:nvSpPr>
          <p:cNvPr id="24" name="Forma libre 1862">
            <a:extLst>
              <a:ext uri="{FF2B5EF4-FFF2-40B4-BE49-F238E27FC236}">
                <a16:creationId xmlns:a16="http://schemas.microsoft.com/office/drawing/2014/main" id="{EBEC6513-C148-6F13-B976-137DC401206B}"/>
              </a:ext>
            </a:extLst>
          </p:cNvPr>
          <p:cNvSpPr/>
          <p:nvPr/>
        </p:nvSpPr>
        <p:spPr>
          <a:xfrm>
            <a:off x="698866" y="3746132"/>
            <a:ext cx="2000722" cy="600220"/>
          </a:xfrm>
          <a:custGeom>
            <a:avLst/>
            <a:gdLst>
              <a:gd name="connsiteX0" fmla="*/ 0 w 3755919"/>
              <a:gd name="connsiteY0" fmla="*/ 0 h 1082649"/>
              <a:gd name="connsiteX1" fmla="*/ 3755919 w 3755919"/>
              <a:gd name="connsiteY1" fmla="*/ 0 h 1082649"/>
              <a:gd name="connsiteX2" fmla="*/ 3755919 w 3755919"/>
              <a:gd name="connsiteY2" fmla="*/ 1082649 h 1082649"/>
              <a:gd name="connsiteX3" fmla="*/ 0 w 3755919"/>
              <a:gd name="connsiteY3" fmla="*/ 1082649 h 1082649"/>
              <a:gd name="connsiteX4" fmla="*/ 0 w 3755919"/>
              <a:gd name="connsiteY4" fmla="*/ 0 h 10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5919" h="1082649">
                <a:moveTo>
                  <a:pt x="0" y="0"/>
                </a:moveTo>
                <a:lnTo>
                  <a:pt x="3755919" y="0"/>
                </a:lnTo>
                <a:lnTo>
                  <a:pt x="3755919" y="1082649"/>
                </a:lnTo>
                <a:lnTo>
                  <a:pt x="0" y="1082649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875" rIns="0" bIns="95250" numCol="1" spcCol="1270" anchor="t" anchorCtr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50">
              <a:spcBef>
                <a:spcPct val="0"/>
              </a:spcBef>
            </a:pPr>
            <a:r>
              <a:rPr lang="es-ES">
                <a:solidFill>
                  <a:srgbClr val="122361"/>
                </a:solidFill>
                <a:latin typeface="Helvetica"/>
                <a:ea typeface="Verdana"/>
              </a:rPr>
              <a:t>marzo de 2024</a:t>
            </a:r>
            <a:endParaRPr lang="es-ES"/>
          </a:p>
        </p:txBody>
      </p:sp>
      <p:sp>
        <p:nvSpPr>
          <p:cNvPr id="26" name="Conector recto 25">
            <a:extLst>
              <a:ext uri="{FF2B5EF4-FFF2-40B4-BE49-F238E27FC236}">
                <a16:creationId xmlns:a16="http://schemas.microsoft.com/office/drawing/2014/main" id="{B269B0EC-4585-3DC8-E057-5736C2970D8F}"/>
              </a:ext>
            </a:extLst>
          </p:cNvPr>
          <p:cNvSpPr/>
          <p:nvPr/>
        </p:nvSpPr>
        <p:spPr>
          <a:xfrm>
            <a:off x="8606832" y="4626381"/>
            <a:ext cx="0" cy="1082649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chemeClr val="accent6"/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pic>
        <p:nvPicPr>
          <p:cNvPr id="27" name="Gráfico 1859" descr="Home con relleno sólido">
            <a:extLst>
              <a:ext uri="{FF2B5EF4-FFF2-40B4-BE49-F238E27FC236}">
                <a16:creationId xmlns:a16="http://schemas.microsoft.com/office/drawing/2014/main" id="{EDFCAFA5-39EC-ECD0-6271-935CC6FC64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71564" y="5805556"/>
            <a:ext cx="540000" cy="540000"/>
          </a:xfrm>
          <a:prstGeom prst="rect">
            <a:avLst/>
          </a:prstGeom>
        </p:spPr>
      </p:pic>
      <p:sp>
        <p:nvSpPr>
          <p:cNvPr id="34" name="Lágrima 33">
            <a:extLst>
              <a:ext uri="{FF2B5EF4-FFF2-40B4-BE49-F238E27FC236}">
                <a16:creationId xmlns:a16="http://schemas.microsoft.com/office/drawing/2014/main" id="{BA5D0D8C-75DD-B8EF-A986-72A5A33FE3E5}"/>
              </a:ext>
            </a:extLst>
          </p:cNvPr>
          <p:cNvSpPr/>
          <p:nvPr/>
        </p:nvSpPr>
        <p:spPr>
          <a:xfrm rot="8192790">
            <a:off x="4647734" y="4299630"/>
            <a:ext cx="268976" cy="268976"/>
          </a:xfrm>
          <a:prstGeom prst="teardrop">
            <a:avLst>
              <a:gd name="adj" fmla="val 115000"/>
            </a:avLst>
          </a:prstGeom>
          <a:solidFill>
            <a:srgbClr val="E3771E"/>
          </a:solidFill>
          <a:ln>
            <a:solidFill>
              <a:srgbClr val="F8A64D"/>
            </a:solidFill>
          </a:ln>
        </p:spPr>
        <p:style>
          <a:lnRef idx="2">
            <a:schemeClr val="accent4">
              <a:hueOff val="-7214250"/>
              <a:satOff val="33913"/>
              <a:lumOff val="1863"/>
              <a:alphaOff val="0"/>
            </a:schemeClr>
          </a:lnRef>
          <a:fillRef idx="1">
            <a:schemeClr val="accent4">
              <a:hueOff val="-7214250"/>
              <a:satOff val="33913"/>
              <a:lumOff val="1863"/>
              <a:alphaOff val="0"/>
            </a:schemeClr>
          </a:fillRef>
          <a:effectRef idx="0">
            <a:schemeClr val="accent4">
              <a:hueOff val="-7214250"/>
              <a:satOff val="33913"/>
              <a:lumOff val="1863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35" name="Forma libre 1862">
            <a:extLst>
              <a:ext uri="{FF2B5EF4-FFF2-40B4-BE49-F238E27FC236}">
                <a16:creationId xmlns:a16="http://schemas.microsoft.com/office/drawing/2014/main" id="{2EF2EEC4-3542-17F4-D236-76690759348E}"/>
              </a:ext>
            </a:extLst>
          </p:cNvPr>
          <p:cNvSpPr/>
          <p:nvPr/>
        </p:nvSpPr>
        <p:spPr>
          <a:xfrm>
            <a:off x="1511112" y="5709023"/>
            <a:ext cx="3104085" cy="569329"/>
          </a:xfrm>
          <a:custGeom>
            <a:avLst/>
            <a:gdLst>
              <a:gd name="connsiteX0" fmla="*/ 0 w 3755919"/>
              <a:gd name="connsiteY0" fmla="*/ 0 h 1082649"/>
              <a:gd name="connsiteX1" fmla="*/ 3755919 w 3755919"/>
              <a:gd name="connsiteY1" fmla="*/ 0 h 1082649"/>
              <a:gd name="connsiteX2" fmla="*/ 3755919 w 3755919"/>
              <a:gd name="connsiteY2" fmla="*/ 1082649 h 1082649"/>
              <a:gd name="connsiteX3" fmla="*/ 0 w 3755919"/>
              <a:gd name="connsiteY3" fmla="*/ 1082649 h 1082649"/>
              <a:gd name="connsiteX4" fmla="*/ 0 w 3755919"/>
              <a:gd name="connsiteY4" fmla="*/ 0 h 10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5919" h="1082649">
                <a:moveTo>
                  <a:pt x="0" y="0"/>
                </a:moveTo>
                <a:lnTo>
                  <a:pt x="3755919" y="0"/>
                </a:lnTo>
                <a:lnTo>
                  <a:pt x="3755919" y="1082649"/>
                </a:lnTo>
                <a:lnTo>
                  <a:pt x="0" y="1082649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875" rIns="0" bIns="95250" numCol="1" spcCol="1270" anchor="t" anchorCtr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66750">
              <a:spcBef>
                <a:spcPct val="0"/>
              </a:spcBef>
            </a:pPr>
            <a:r>
              <a:rPr lang="es-ES">
                <a:latin typeface="Helvetica"/>
                <a:ea typeface="Verdana"/>
                <a:cs typeface="Helvetica"/>
              </a:rPr>
              <a:t>Fase de Barrido</a:t>
            </a:r>
            <a:endParaRPr lang="es-ES">
              <a:cs typeface="Calibri" panose="020F0502020204030204"/>
            </a:endParaRPr>
          </a:p>
          <a:p>
            <a:pPr algn="ctr" defTabSz="666750">
              <a:spcBef>
                <a:spcPct val="0"/>
              </a:spcBef>
            </a:pPr>
            <a:r>
              <a:rPr lang="es-ES">
                <a:latin typeface="Helvetica"/>
                <a:ea typeface="Verdana"/>
                <a:cs typeface="Helvetica"/>
              </a:rPr>
              <a:t>8 semanas</a:t>
            </a:r>
            <a:endParaRPr lang="es-ES">
              <a:cs typeface="Calibri" panose="020F0502020204030204"/>
            </a:endParaRPr>
          </a:p>
        </p:txBody>
      </p:sp>
      <p:sp>
        <p:nvSpPr>
          <p:cNvPr id="37" name="Forma libre 1862">
            <a:extLst>
              <a:ext uri="{FF2B5EF4-FFF2-40B4-BE49-F238E27FC236}">
                <a16:creationId xmlns:a16="http://schemas.microsoft.com/office/drawing/2014/main" id="{F3A981BA-A4F0-0D3A-A1A0-BF49D26D2854}"/>
              </a:ext>
            </a:extLst>
          </p:cNvPr>
          <p:cNvSpPr/>
          <p:nvPr/>
        </p:nvSpPr>
        <p:spPr>
          <a:xfrm>
            <a:off x="5801498" y="5706760"/>
            <a:ext cx="1971968" cy="571466"/>
          </a:xfrm>
          <a:custGeom>
            <a:avLst/>
            <a:gdLst>
              <a:gd name="connsiteX0" fmla="*/ 0 w 3755919"/>
              <a:gd name="connsiteY0" fmla="*/ 0 h 1082649"/>
              <a:gd name="connsiteX1" fmla="*/ 3755919 w 3755919"/>
              <a:gd name="connsiteY1" fmla="*/ 0 h 1082649"/>
              <a:gd name="connsiteX2" fmla="*/ 3755919 w 3755919"/>
              <a:gd name="connsiteY2" fmla="*/ 1082649 h 1082649"/>
              <a:gd name="connsiteX3" fmla="*/ 0 w 3755919"/>
              <a:gd name="connsiteY3" fmla="*/ 1082649 h 1082649"/>
              <a:gd name="connsiteX4" fmla="*/ 0 w 3755919"/>
              <a:gd name="connsiteY4" fmla="*/ 0 h 10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5919" h="1082649">
                <a:moveTo>
                  <a:pt x="0" y="0"/>
                </a:moveTo>
                <a:lnTo>
                  <a:pt x="3755919" y="0"/>
                </a:lnTo>
                <a:lnTo>
                  <a:pt x="3755919" y="1082649"/>
                </a:lnTo>
                <a:lnTo>
                  <a:pt x="0" y="1082649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875" rIns="0" bIns="95250" numCol="1" spcCol="1270" anchor="t" anchorCtr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66750">
              <a:spcBef>
                <a:spcPct val="0"/>
              </a:spcBef>
            </a:pPr>
            <a:r>
              <a:rPr lang="es-ES" dirty="0">
                <a:latin typeface="Helvetica"/>
                <a:ea typeface="Verdana"/>
                <a:cs typeface="Helvetica"/>
              </a:rPr>
              <a:t>Fase de Revisita </a:t>
            </a:r>
            <a:endParaRPr lang="es-ES" dirty="0">
              <a:cs typeface="Calibri" panose="020F0502020204030204"/>
            </a:endParaRPr>
          </a:p>
          <a:p>
            <a:pPr algn="ctr" defTabSz="666750">
              <a:spcBef>
                <a:spcPct val="0"/>
              </a:spcBef>
            </a:pPr>
            <a:r>
              <a:rPr lang="es-ES" dirty="0">
                <a:latin typeface="Helvetica"/>
                <a:ea typeface="Verdana"/>
                <a:cs typeface="Helvetica"/>
              </a:rPr>
              <a:t>4 semanas </a:t>
            </a:r>
            <a:endParaRPr lang="es-ES" b="1" dirty="0">
              <a:latin typeface="Helvetica"/>
              <a:ea typeface="Verdana"/>
              <a:cs typeface="Helvetica"/>
            </a:endParaRPr>
          </a:p>
          <a:p>
            <a:pPr defTabSz="666750">
              <a:spcBef>
                <a:spcPct val="0"/>
              </a:spcBef>
            </a:pPr>
            <a:endParaRPr lang="es-ES">
              <a:latin typeface="Helvetica"/>
              <a:ea typeface="Verdana"/>
              <a:cs typeface="Helvetica"/>
            </a:endParaRPr>
          </a:p>
        </p:txBody>
      </p:sp>
      <p:pic>
        <p:nvPicPr>
          <p:cNvPr id="5" name="Gráfico 4" descr="Flecha derecha con relleno sólido">
            <a:extLst>
              <a:ext uri="{FF2B5EF4-FFF2-40B4-BE49-F238E27FC236}">
                <a16:creationId xmlns:a16="http://schemas.microsoft.com/office/drawing/2014/main" id="{355006C6-5ACC-9124-5B37-110BF99CB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8099854" y="2837935"/>
            <a:ext cx="914400" cy="914400"/>
          </a:xfrm>
          <a:prstGeom prst="rect">
            <a:avLst/>
          </a:prstGeom>
        </p:spPr>
      </p:pic>
      <p:sp>
        <p:nvSpPr>
          <p:cNvPr id="10" name="Lágrima 9">
            <a:extLst>
              <a:ext uri="{FF2B5EF4-FFF2-40B4-BE49-F238E27FC236}">
                <a16:creationId xmlns:a16="http://schemas.microsoft.com/office/drawing/2014/main" id="{E49B197C-FE29-444B-BC77-DD1FCA2AD1CC}"/>
              </a:ext>
            </a:extLst>
          </p:cNvPr>
          <p:cNvSpPr/>
          <p:nvPr/>
        </p:nvSpPr>
        <p:spPr>
          <a:xfrm rot="8192790">
            <a:off x="8478329" y="4206954"/>
            <a:ext cx="268976" cy="268976"/>
          </a:xfrm>
          <a:prstGeom prst="teardrop">
            <a:avLst>
              <a:gd name="adj" fmla="val 115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hueOff val="-7214250"/>
              <a:satOff val="33913"/>
              <a:lumOff val="1863"/>
              <a:alphaOff val="0"/>
            </a:schemeClr>
          </a:lnRef>
          <a:fillRef idx="1">
            <a:schemeClr val="accent4">
              <a:hueOff val="-7214250"/>
              <a:satOff val="33913"/>
              <a:lumOff val="1863"/>
              <a:alphaOff val="0"/>
            </a:schemeClr>
          </a:fillRef>
          <a:effectRef idx="0">
            <a:schemeClr val="accent4">
              <a:hueOff val="-7214250"/>
              <a:satOff val="33913"/>
              <a:lumOff val="1863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>
              <a:solidFill>
                <a:srgbClr val="122361"/>
              </a:solidFill>
              <a:latin typeface="Helvetica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2EB3F75-C356-C3D3-4A8B-3743D78E7E2B}"/>
              </a:ext>
            </a:extLst>
          </p:cNvPr>
          <p:cNvSpPr/>
          <p:nvPr/>
        </p:nvSpPr>
        <p:spPr>
          <a:xfrm>
            <a:off x="531560" y="2187017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D812988-88AF-66D2-AA35-65AB9094EFEA}"/>
              </a:ext>
            </a:extLst>
          </p:cNvPr>
          <p:cNvSpPr/>
          <p:nvPr/>
        </p:nvSpPr>
        <p:spPr>
          <a:xfrm>
            <a:off x="531560" y="2660692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64194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14D6-DAE1-68BD-C7E3-623B4FD9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4DE755-AF2F-5E60-6D67-8BD15ECFF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sz="4000">
                <a:latin typeface="Verdana"/>
                <a:ea typeface="Verdana"/>
              </a:rPr>
              <a:t>Secreto Estadístico y confidencialidad de los datos</a:t>
            </a:r>
            <a:endParaRPr lang="es-ES" sz="40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C5C866-584A-D03E-A790-138B283D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5747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6fc35979-dbb1-4d4b-8727-6470e0646fe1"/>
    <ds:schemaRef ds:uri="http://schemas.microsoft.com/office/infopath/2007/PartnerControls"/>
    <ds:schemaRef ds:uri="http://www.w3.org/XML/1998/namespace"/>
    <ds:schemaRef ds:uri="http://purl.org/dc/dcmitype/"/>
    <ds:schemaRef ds:uri="a369e572-027a-44c0-8f11-2f588a2a133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688</Words>
  <Application>Microsoft Office PowerPoint</Application>
  <PresentationFormat>Panorámica</PresentationFormat>
  <Paragraphs>64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Avenir Next Demi Bold</vt:lpstr>
      <vt:lpstr>Calibri</vt:lpstr>
      <vt:lpstr>calibri light</vt:lpstr>
      <vt:lpstr>calibri light</vt:lpstr>
      <vt:lpstr>Helvetica</vt:lpstr>
      <vt:lpstr>Verdana</vt:lpstr>
      <vt:lpstr>Tema de Office</vt:lpstr>
      <vt:lpstr>Censo de Población y Vivienda 2024</vt:lpstr>
      <vt:lpstr>Objetivos</vt:lpstr>
      <vt:lpstr>Contenidos</vt:lpstr>
      <vt:lpstr>01.</vt:lpstr>
      <vt:lpstr>Presentación de PowerPoint</vt:lpstr>
      <vt:lpstr>Presentación de PowerPoint</vt:lpstr>
      <vt:lpstr>¿Cómo nos beneficia el Censo de Población y Vivienda?</vt:lpstr>
      <vt:lpstr>¿Cómo se está llevando a cabo la recolección del Censo 2024?</vt:lpstr>
      <vt:lpstr>02.</vt:lpstr>
      <vt:lpstr>¿Cómo están protegidos los datos de las personas?</vt:lpstr>
      <vt:lpstr>¿Cómo están protegidos los datos de las personas?</vt:lpstr>
      <vt:lpstr>¿Cómo responder ante dudas sobre la confidencialidad de los datos?</vt:lpstr>
      <vt:lpstr>¿Cuáles son tus principales  tareas como censista?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Javiera Alejandra Diaz Calderon</cp:lastModifiedBy>
  <cp:revision>289</cp:revision>
  <dcterms:created xsi:type="dcterms:W3CDTF">2021-02-12T20:31:37Z</dcterms:created>
  <dcterms:modified xsi:type="dcterms:W3CDTF">2024-06-12T15:11:17Z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