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33"/>
  </p:notesMasterIdLst>
  <p:handoutMasterIdLst>
    <p:handoutMasterId r:id="rId34"/>
  </p:handoutMasterIdLst>
  <p:sldIdLst>
    <p:sldId id="1218" r:id="rId5"/>
    <p:sldId id="3441" r:id="rId6"/>
    <p:sldId id="3479" r:id="rId7"/>
    <p:sldId id="3480" r:id="rId8"/>
    <p:sldId id="3481" r:id="rId9"/>
    <p:sldId id="3482" r:id="rId10"/>
    <p:sldId id="3496" r:id="rId11"/>
    <p:sldId id="3499" r:id="rId12"/>
    <p:sldId id="3500" r:id="rId13"/>
    <p:sldId id="3497" r:id="rId14"/>
    <p:sldId id="3498" r:id="rId15"/>
    <p:sldId id="3501" r:id="rId16"/>
    <p:sldId id="3502" r:id="rId17"/>
    <p:sldId id="3524" r:id="rId18"/>
    <p:sldId id="3525" r:id="rId19"/>
    <p:sldId id="3526" r:id="rId20"/>
    <p:sldId id="3527" r:id="rId21"/>
    <p:sldId id="3528" r:id="rId22"/>
    <p:sldId id="3529" r:id="rId23"/>
    <p:sldId id="3530" r:id="rId24"/>
    <p:sldId id="3531" r:id="rId25"/>
    <p:sldId id="3532" r:id="rId26"/>
    <p:sldId id="3534" r:id="rId27"/>
    <p:sldId id="3533" r:id="rId28"/>
    <p:sldId id="3535" r:id="rId29"/>
    <p:sldId id="3536" r:id="rId30"/>
    <p:sldId id="3523" r:id="rId31"/>
    <p:sldId id="1194" r:id="rId3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61A11D-84A2-216B-B70F-4356C9832F85}" name="Susana Andrea Fuenzalida Maldonado" initials="SM" userId="S::safuenzalidam@ine.gob.cl::872a9081-2a29-4b88-b35a-bed93a47cb1f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4E6147A6-85B7-6141-820D-8B18FED02775}" name="Felipe Alonso Seiltgens Hachim" initials="FH" userId="S::faseiltgensh@ine.gob.cl::1b257bd2-7bd8-42e3-ac4d-aee0bca05170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D3317EE-51C7-39DB-281C-5B182451C5F2}" name="Martin Sebastian Silva Garrido" initials="MG" userId="S::mssilvag@ine.gob.cl::5f63eb08-d18d-4319-a8cd-28a955dc80eb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08"/>
    <a:srgbClr val="F8A64D"/>
    <a:srgbClr val="663C77"/>
    <a:srgbClr val="2C427E"/>
    <a:srgbClr val="1E3C7D"/>
    <a:srgbClr val="E3771E"/>
    <a:srgbClr val="EB7D1D"/>
    <a:srgbClr val="EF7F1C"/>
    <a:srgbClr val="EF9E08"/>
    <a:srgbClr val="F2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77A8AC-A320-FAEA-6E9F-DF6ED4C56ABB}" v="1374" dt="2024-06-03T16:52:17.321"/>
    <p1510:client id="{7ED95D04-22BA-671E-88A2-4B34E347E515}" v="7" dt="2024-06-03T18:49:33.037"/>
    <p1510:client id="{C725997A-DC8E-307E-4B12-36E4DD622ADA}" v="2" dt="2024-06-04T15:24:10.763"/>
    <p1510:client id="{C8031376-054F-C581-2A8D-3C96163486F2}" v="4017" dt="2024-06-04T21:45:30.491"/>
    <p1510:client id="{C895355F-211E-6F27-E91D-7093B07E6E50}" v="1" dt="2024-06-04T21:47:32.052"/>
    <p1510:client id="{D8A9700F-10D8-8F17-52B1-9D3E1DC05005}" v="1359" dt="2024-06-03T16:54:33.253"/>
    <p1510:client id="{FE42E850-6153-45F9-1D3E-07A4EEBCF289}" v="2" dt="2024-06-04T16:28:57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04-06-2024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04-06-2024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D36830D3-42B6-6C42-A363-F19331673A27}"/>
              </a:ext>
            </a:extLst>
          </p:cNvPr>
          <p:cNvSpPr txBox="1"/>
          <p:nvPr userDrawn="1"/>
        </p:nvSpPr>
        <p:spPr>
          <a:xfrm>
            <a:off x="0" y="544285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www.censo2024.cl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04-06-2024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2" r:id="rId7"/>
    <p:sldLayoutId id="2147484140" r:id="rId8"/>
    <p:sldLayoutId id="2147483795" r:id="rId9"/>
    <p:sldLayoutId id="2147484146" r:id="rId10"/>
    <p:sldLayoutId id="2147483887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mailto:Stand_CUT_n&#176;correlativo@ine.gob.c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87567-0EA6-234D-849B-10C4B2CA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157" y="2160406"/>
            <a:ext cx="7777262" cy="1718922"/>
          </a:xfrm>
        </p:spPr>
        <p:txBody>
          <a:bodyPr/>
          <a:lstStyle/>
          <a:p>
            <a:r>
              <a:rPr lang="es-CL" sz="5400" dirty="0">
                <a:latin typeface="Verdana"/>
                <a:ea typeface="Verdana"/>
              </a:rPr>
              <a:t>Procedimientos Equipo Punto Censo</a:t>
            </a:r>
            <a:endParaRPr lang="es-CL" sz="54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0D1188-B35E-C086-626A-4E2DC90ED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6286" y="4188750"/>
            <a:ext cx="7777262" cy="483181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s-ES">
                <a:latin typeface="Verdana"/>
                <a:ea typeface="Verdana"/>
              </a:rPr>
              <a:t>Censo de Población y Vivienda 2024</a:t>
            </a:r>
          </a:p>
        </p:txBody>
      </p:sp>
    </p:spTree>
    <p:extLst>
      <p:ext uri="{BB962C8B-B14F-4D97-AF65-F5344CB8AC3E}">
        <p14:creationId xmlns:p14="http://schemas.microsoft.com/office/powerpoint/2010/main" val="99650563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BB49600-8EB9-D194-10F2-1084E84C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INSTALACIÓN DE STAND DE CENSO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AC20F5A-2375-9A73-1626-C5CD7EF2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336433432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>
                <a:latin typeface="Verdana"/>
                <a:ea typeface="Verdana"/>
              </a:rPr>
              <a:t> de apoyo Stand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09.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Considerar: 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A7526D4A-3DFF-E749-6BE0-64A98817BF17}"/>
              </a:ext>
            </a:extLst>
          </p:cNvPr>
          <p:cNvSpPr txBox="1"/>
          <p:nvPr/>
        </p:nvSpPr>
        <p:spPr>
          <a:xfrm>
            <a:off x="2946020" y="2343646"/>
            <a:ext cx="845089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_tradnl" sz="2400">
                <a:latin typeface="Verdana Pro"/>
                <a:cs typeface="Poppins"/>
              </a:rPr>
              <a:t>Se debe instalar por municipio al menos un stand fijo.</a:t>
            </a:r>
          </a:p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 marL="342900" indent="-342900">
              <a:buFont typeface="Arial"/>
              <a:buChar char="•"/>
            </a:pPr>
            <a:r>
              <a:rPr lang="es-ES_tradnl" sz="2400">
                <a:latin typeface="Verdana Pro"/>
                <a:ea typeface="Calibri" panose="020F0502020204030204"/>
                <a:cs typeface="Poppins"/>
              </a:rPr>
              <a:t>Debe contar con un mínimo de 2 personas por stand.</a:t>
            </a:r>
          </a:p>
          <a:p>
            <a:endParaRPr lang="es-ES_tradnl" sz="2400">
              <a:latin typeface="Verdana Pro"/>
              <a:ea typeface="Calibri" panose="020F0502020204030204"/>
              <a:cs typeface="Poppins"/>
            </a:endParaRPr>
          </a:p>
        </p:txBody>
      </p:sp>
      <p:pic>
        <p:nvPicPr>
          <p:cNvPr id="15" name="Gráfico 10" descr="Cabin con relleno sólido">
            <a:extLst>
              <a:ext uri="{FF2B5EF4-FFF2-40B4-BE49-F238E27FC236}">
                <a16:creationId xmlns:a16="http://schemas.microsoft.com/office/drawing/2014/main" id="{AC4130F0-B356-46F4-7FFD-A5BD98FE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244" y="2445138"/>
            <a:ext cx="1237124" cy="123712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C36B40-63D9-AC77-0C33-C2D31A900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34" y="2443163"/>
            <a:ext cx="1636209" cy="2705796"/>
          </a:xfrm>
          <a:prstGeom prst="rect">
            <a:avLst/>
          </a:prstGeom>
        </p:spPr>
      </p:pic>
      <p:pic>
        <p:nvPicPr>
          <p:cNvPr id="10" name="Gráfico 22" descr="Warning con relleno sólido">
            <a:extLst>
              <a:ext uri="{FF2B5EF4-FFF2-40B4-BE49-F238E27FC236}">
                <a16:creationId xmlns:a16="http://schemas.microsoft.com/office/drawing/2014/main" id="{1001E546-8AAB-8755-F08E-2C71621257A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276435" y="5319426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127503B-3C1F-6A49-8795-8A60167F8EE4}"/>
              </a:ext>
            </a:extLst>
          </p:cNvPr>
          <p:cNvSpPr txBox="1"/>
          <p:nvPr/>
        </p:nvSpPr>
        <p:spPr>
          <a:xfrm>
            <a:off x="4153086" y="5458646"/>
            <a:ext cx="52933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ea typeface="Calibri"/>
                <a:cs typeface="Calibri"/>
              </a:rPr>
              <a:t>Si el stand se encuentra en una ALF, la dupla debe ser siempre acompañada por un facilitador/a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FCB64747-6740-BE90-436F-648BD9D2873A}"/>
              </a:ext>
            </a:extLst>
          </p:cNvPr>
          <p:cNvSpPr/>
          <p:nvPr/>
        </p:nvSpPr>
        <p:spPr>
          <a:xfrm>
            <a:off x="2966720" y="2489199"/>
            <a:ext cx="306658" cy="297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7933B63-5737-791B-EC91-6A39DFAF4F08}"/>
              </a:ext>
            </a:extLst>
          </p:cNvPr>
          <p:cNvSpPr/>
          <p:nvPr/>
        </p:nvSpPr>
        <p:spPr>
          <a:xfrm>
            <a:off x="2966720" y="3529979"/>
            <a:ext cx="306658" cy="2973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89578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>
                <a:latin typeface="Verdana"/>
                <a:ea typeface="Verdana"/>
              </a:rPr>
              <a:t> de apoyo Stand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10.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Considerar: 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A7526D4A-3DFF-E749-6BE0-64A98817BF17}"/>
              </a:ext>
            </a:extLst>
          </p:cNvPr>
          <p:cNvSpPr txBox="1"/>
          <p:nvPr/>
        </p:nvSpPr>
        <p:spPr>
          <a:xfrm>
            <a:off x="2964604" y="2560801"/>
            <a:ext cx="7688897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000">
                <a:latin typeface="Verdana"/>
                <a:ea typeface="Verdana"/>
                <a:cs typeface="Poppins"/>
              </a:rPr>
              <a:t>Cada persona del Stand debe contar </a:t>
            </a:r>
            <a:r>
              <a:rPr lang="es-ES_tradnl" sz="2000" b="1">
                <a:solidFill>
                  <a:schemeClr val="accent6"/>
                </a:solidFill>
                <a:latin typeface="Verdana"/>
                <a:ea typeface="Verdana"/>
                <a:cs typeface="Poppins"/>
              </a:rPr>
              <a:t>con un DMC habilitado</a:t>
            </a:r>
            <a:r>
              <a:rPr lang="es-ES_tradnl" sz="2000">
                <a:latin typeface="Verdana"/>
                <a:ea typeface="Verdana"/>
                <a:cs typeface="Poppins"/>
              </a:rPr>
              <a:t> y en lo </a:t>
            </a:r>
            <a:r>
              <a:rPr lang="es-ES_tradnl" sz="2000" b="1">
                <a:solidFill>
                  <a:schemeClr val="accent6"/>
                </a:solidFill>
                <a:latin typeface="Verdana"/>
                <a:ea typeface="Verdana"/>
                <a:cs typeface="Poppins"/>
              </a:rPr>
              <a:t>posible un computador</a:t>
            </a:r>
            <a:r>
              <a:rPr lang="es-ES_tradnl" sz="2000">
                <a:latin typeface="Verdana"/>
                <a:ea typeface="Verdana"/>
                <a:cs typeface="Poppins"/>
              </a:rPr>
              <a:t>.</a:t>
            </a:r>
            <a:endParaRPr lang="es-ES" sz="2000">
              <a:latin typeface="Verdana"/>
              <a:ea typeface="Verdana"/>
            </a:endParaRPr>
          </a:p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</p:txBody>
      </p:sp>
      <p:pic>
        <p:nvPicPr>
          <p:cNvPr id="15" name="Gráfico 10" descr="Cabin con relleno sólido">
            <a:extLst>
              <a:ext uri="{FF2B5EF4-FFF2-40B4-BE49-F238E27FC236}">
                <a16:creationId xmlns:a16="http://schemas.microsoft.com/office/drawing/2014/main" id="{AC4130F0-B356-46F4-7FFD-A5BD98FE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244" y="2445138"/>
            <a:ext cx="1237124" cy="1237124"/>
          </a:xfrm>
          <a:prstGeom prst="rect">
            <a:avLst/>
          </a:prstGeo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E30BFDCC-8696-3644-9755-1109CB5B9E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13" t="6447" r="9781" b="5314"/>
          <a:stretch/>
        </p:blipFill>
        <p:spPr>
          <a:xfrm rot="-1080000">
            <a:off x="848696" y="2642897"/>
            <a:ext cx="1718217" cy="2869899"/>
          </a:xfrm>
          <a:prstGeom prst="rect">
            <a:avLst/>
          </a:prstGeom>
        </p:spPr>
      </p:pic>
      <p:pic>
        <p:nvPicPr>
          <p:cNvPr id="9" name="Imagen 8" descr="Texto, Rectángulo&#10;&#10;Descripción generada automáticamente">
            <a:extLst>
              <a:ext uri="{FF2B5EF4-FFF2-40B4-BE49-F238E27FC236}">
                <a16:creationId xmlns:a16="http://schemas.microsoft.com/office/drawing/2014/main" id="{19A4EA4F-418A-DF5F-B1E4-E6FA5B8DD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0" t="12347" r="18" b="14286"/>
          <a:stretch/>
        </p:blipFill>
        <p:spPr>
          <a:xfrm rot="720000">
            <a:off x="8725651" y="3855771"/>
            <a:ext cx="2740941" cy="20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8986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>
                <a:latin typeface="Verdana"/>
                <a:ea typeface="Verdana"/>
              </a:rPr>
              <a:t> de apoyo Stand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11.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Considerar: 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A7526D4A-3DFF-E749-6BE0-64A98817BF17}"/>
              </a:ext>
            </a:extLst>
          </p:cNvPr>
          <p:cNvSpPr txBox="1"/>
          <p:nvPr/>
        </p:nvSpPr>
        <p:spPr>
          <a:xfrm>
            <a:off x="1245459" y="2045529"/>
            <a:ext cx="9370871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>
                <a:latin typeface="Verdana"/>
                <a:ea typeface="+mn-lt"/>
                <a:cs typeface="+mn-lt"/>
              </a:rPr>
              <a:t>Las cuentas asociadas a las personas del stand </a:t>
            </a:r>
            <a:r>
              <a:rPr lang="es-ES_tradnl" sz="2000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deben haber sido previamente habilitadas desde nivel central</a:t>
            </a:r>
            <a:r>
              <a:rPr lang="es-ES_tradnl" sz="2000">
                <a:latin typeface="Verdana"/>
                <a:ea typeface="+mn-lt"/>
                <a:cs typeface="+mn-lt"/>
              </a:rPr>
              <a:t>. </a:t>
            </a:r>
            <a:endParaRPr lang="es-ES_tradnl" sz="2000">
              <a:latin typeface="Verdana"/>
              <a:ea typeface="+mn-lt"/>
              <a:cs typeface="Poppin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>
                <a:latin typeface="Verdana"/>
                <a:ea typeface="+mn-lt"/>
                <a:cs typeface="+mn-lt"/>
              </a:rPr>
              <a:t>Para esto, cada DR debe solicitar con 24 </a:t>
            </a:r>
            <a:r>
              <a:rPr lang="es-ES_tradnl" sz="2000" err="1">
                <a:latin typeface="Verdana"/>
                <a:ea typeface="+mn-lt"/>
                <a:cs typeface="+mn-lt"/>
              </a:rPr>
              <a:t>hrs</a:t>
            </a:r>
            <a:r>
              <a:rPr lang="es-ES_tradnl" sz="2000">
                <a:latin typeface="Verdana"/>
                <a:ea typeface="+mn-lt"/>
                <a:cs typeface="+mn-lt"/>
              </a:rPr>
              <a:t>. de anticipación la activación, </a:t>
            </a:r>
            <a:r>
              <a:rPr lang="es-ES_tradnl" sz="2000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indicando comuna y </a:t>
            </a:r>
            <a:r>
              <a:rPr lang="es-ES_tradnl" sz="2000" b="1" err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rut</a:t>
            </a:r>
            <a:r>
              <a:rPr lang="es-ES_tradnl" sz="2000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 de las personas asociadas al stand,</a:t>
            </a:r>
            <a:r>
              <a:rPr lang="es-ES_tradnl" sz="2000">
                <a:latin typeface="Verdana"/>
                <a:ea typeface="+mn-lt"/>
                <a:cs typeface="+mn-lt"/>
              </a:rPr>
              <a:t> enviando un correo a: activacionstand@ine.gob.cl </a:t>
            </a:r>
            <a:endParaRPr lang="es-ES_tradnl" sz="2000">
              <a:latin typeface="Verdana"/>
              <a:ea typeface="+mn-lt"/>
              <a:cs typeface="Poppins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_tradnl" sz="2000">
                <a:latin typeface="Verdana"/>
                <a:ea typeface="+mn-lt"/>
                <a:cs typeface="+mn-lt"/>
              </a:rPr>
              <a:t>Junto con esto, se enviarán las cuentas de correo a utilizar por cada stand: Stand_cut_N°correlativo@ine.gob.cl).</a:t>
            </a:r>
            <a:endParaRPr lang="es-ES_tradnl" sz="2000">
              <a:latin typeface="Verdana"/>
              <a:ea typeface="Calibri" panose="020F0502020204030204"/>
              <a:cs typeface="Poppins"/>
            </a:endParaRPr>
          </a:p>
          <a:p>
            <a:endParaRPr lang="es-ES_tradnl" sz="2000">
              <a:latin typeface="Verdana Pro"/>
              <a:ea typeface="Calibri" panose="020F0502020204030204"/>
              <a:cs typeface="Poppin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3C18C9C-1F68-1BD0-27B2-C5D93D6070A4}"/>
              </a:ext>
            </a:extLst>
          </p:cNvPr>
          <p:cNvSpPr/>
          <p:nvPr/>
        </p:nvSpPr>
        <p:spPr>
          <a:xfrm>
            <a:off x="1270000" y="2621280"/>
            <a:ext cx="278780" cy="2787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53E0F34-95F3-46EC-7277-4304931C5EA2}"/>
              </a:ext>
            </a:extLst>
          </p:cNvPr>
          <p:cNvSpPr/>
          <p:nvPr/>
        </p:nvSpPr>
        <p:spPr>
          <a:xfrm>
            <a:off x="1270000" y="3429743"/>
            <a:ext cx="278780" cy="2787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9A21B4C-EE31-9A6F-B7B7-E446E5C8F20C}"/>
              </a:ext>
            </a:extLst>
          </p:cNvPr>
          <p:cNvSpPr/>
          <p:nvPr/>
        </p:nvSpPr>
        <p:spPr>
          <a:xfrm>
            <a:off x="1269999" y="4870109"/>
            <a:ext cx="278780" cy="2787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24053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>
                <a:latin typeface="Verdana"/>
                <a:ea typeface="Verdana"/>
              </a:rPr>
              <a:t> de apoyo Stand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12.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Considerar: 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A7526D4A-3DFF-E749-6BE0-64A98817BF17}"/>
              </a:ext>
            </a:extLst>
          </p:cNvPr>
          <p:cNvSpPr txBox="1"/>
          <p:nvPr/>
        </p:nvSpPr>
        <p:spPr>
          <a:xfrm>
            <a:off x="1133945" y="2762411"/>
            <a:ext cx="5672383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 sz="2400">
                <a:latin typeface="Verdana"/>
                <a:ea typeface="+mn-lt"/>
                <a:cs typeface="+mn-lt"/>
              </a:rPr>
              <a:t>Las personas</a:t>
            </a:r>
            <a:r>
              <a:rPr lang="es-ES_tradnl" sz="2400">
                <a:solidFill>
                  <a:srgbClr val="122361"/>
                </a:solidFill>
                <a:latin typeface="Verdana"/>
                <a:ea typeface="+mn-lt"/>
                <a:cs typeface="+mn-lt"/>
              </a:rPr>
              <a:t> del Stand </a:t>
            </a:r>
            <a:r>
              <a:rPr lang="es-ES_tradnl" sz="2400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deben vestir la indumentaria censal </a:t>
            </a:r>
            <a:r>
              <a:rPr lang="es-ES_tradnl" sz="2400">
                <a:latin typeface="Verdana"/>
                <a:ea typeface="+mn-lt"/>
                <a:cs typeface="+mn-lt"/>
              </a:rPr>
              <a:t>y</a:t>
            </a:r>
            <a:r>
              <a:rPr lang="es-ES_tradnl" sz="2400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 credencial a la vista.</a:t>
            </a:r>
            <a:endParaRPr lang="es-ES_tradnl" sz="2400" b="1">
              <a:solidFill>
                <a:schemeClr val="accent6"/>
              </a:solidFill>
              <a:latin typeface="Verdana"/>
              <a:ea typeface="Calibri" panose="020F0502020204030204"/>
              <a:cs typeface="Calibri"/>
            </a:endParaRPr>
          </a:p>
          <a:p>
            <a:endParaRPr lang="es-ES_tradnl" sz="2400">
              <a:latin typeface="Verdana Pro"/>
              <a:ea typeface="Calibri" panose="020F0502020204030204"/>
              <a:cs typeface="Poppi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FEE71B6-C5E4-3281-3834-A92272EF9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148" y="2347216"/>
            <a:ext cx="2739019" cy="37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1798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>
                <a:latin typeface="Verdana"/>
                <a:ea typeface="Verdana"/>
              </a:rPr>
              <a:t> de apoyo Stand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13.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Considerar: 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1775141" y="2187774"/>
            <a:ext cx="8841188" cy="248311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Se debe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informar a la comunidad</a:t>
            </a:r>
            <a:r>
              <a:rPr lang="es-ES_tradnl">
                <a:latin typeface="Verdana"/>
                <a:ea typeface="+mn-lt"/>
                <a:cs typeface="+mn-lt"/>
              </a:rPr>
              <a:t>, vía redes sociales de cada municipio, así como por medio de las juntas de vecinos, edificios, entre otros, sobre la ubicación y los horarios de atención del stand de Censo. En caso de stand temporales, estos deben informarse con al menos 48 horas de antelación.</a:t>
            </a:r>
            <a:endParaRPr lang="es-ES_tradnl">
              <a:latin typeface="Verdana"/>
              <a:ea typeface="Verdana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A787B7-04A2-5E6E-BCE0-D1AF49A34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6"/>
          <a:stretch/>
        </p:blipFill>
        <p:spPr>
          <a:xfrm>
            <a:off x="2072268" y="4920476"/>
            <a:ext cx="8047463" cy="12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664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>
                <a:latin typeface="Verdana"/>
                <a:ea typeface="Verdana"/>
              </a:rPr>
              <a:t> de apoyo Stand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14.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UBICACIONES SUGERIDAS PARA STAND DE APOYO: 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3178336" y="2098972"/>
            <a:ext cx="8107064" cy="414510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 b="1">
                <a:latin typeface="Verdana"/>
                <a:ea typeface="+mn-lt"/>
                <a:cs typeface="+mn-lt"/>
              </a:rPr>
              <a:t>Municipios,</a:t>
            </a:r>
            <a:r>
              <a:rPr lang="es-ES_tradnl">
                <a:latin typeface="Verdana"/>
                <a:ea typeface="+mn-lt"/>
                <a:cs typeface="+mn-lt"/>
              </a:rPr>
              <a:t> stand fijo con funcionamiento en el horario de atención que tenga el municipio.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-ES_tradnl">
              <a:latin typeface="Verdana"/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-ES_tradnl">
              <a:latin typeface="Verdana"/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-ES_tradnl">
              <a:latin typeface="Verdana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s-ES_tradnl" b="1">
                <a:latin typeface="Verdana"/>
                <a:ea typeface="+mn-lt"/>
                <a:cs typeface="+mn-lt"/>
              </a:rPr>
              <a:t>Juntas de vecinos, ferias, plazas, centros comerciales y sedes sociales,</a:t>
            </a:r>
            <a:r>
              <a:rPr lang="es-ES_tradnl">
                <a:latin typeface="Verdana"/>
                <a:ea typeface="+mn-lt"/>
                <a:cs typeface="+mn-lt"/>
              </a:rPr>
              <a:t> de lunes a viernes de 12:00 a 21:00 horas y fines de semana de 11:00 a 20:00 horas.</a:t>
            </a:r>
            <a:endParaRPr lang="es-ES_tradnl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-ES_tradnl">
              <a:latin typeface="Verdana"/>
              <a:ea typeface="+mn-lt"/>
              <a:cs typeface="+mn-lt"/>
            </a:endParaRPr>
          </a:p>
        </p:txBody>
      </p:sp>
      <p:pic>
        <p:nvPicPr>
          <p:cNvPr id="4" name="Imagen 3" descr="Municipio Vectores, Iconos, Gráficos y Fondos para Descargar Gratis">
            <a:extLst>
              <a:ext uri="{FF2B5EF4-FFF2-40B4-BE49-F238E27FC236}">
                <a16:creationId xmlns:a16="http://schemas.microsoft.com/office/drawing/2014/main" id="{2B1FD18C-AB11-388A-7621-5E4E0AD7B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6" t="12996" r="21681" b="18049"/>
          <a:stretch/>
        </p:blipFill>
        <p:spPr>
          <a:xfrm>
            <a:off x="1554860" y="2343081"/>
            <a:ext cx="1084770" cy="1313592"/>
          </a:xfrm>
          <a:prstGeom prst="rect">
            <a:avLst/>
          </a:prstGeom>
        </p:spPr>
      </p:pic>
      <p:pic>
        <p:nvPicPr>
          <p:cNvPr id="8" name="Imagen 7" descr="Imagen que contiene Icono&#10;&#10;Descripción generada automáticamente">
            <a:extLst>
              <a:ext uri="{FF2B5EF4-FFF2-40B4-BE49-F238E27FC236}">
                <a16:creationId xmlns:a16="http://schemas.microsoft.com/office/drawing/2014/main" id="{59C25625-9D51-8488-308F-AF6745C22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2" t="17514" r="59846" b="22181"/>
          <a:stretch/>
        </p:blipFill>
        <p:spPr>
          <a:xfrm>
            <a:off x="1146694" y="4764968"/>
            <a:ext cx="1905429" cy="8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407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>
                <a:latin typeface="Verdana"/>
                <a:ea typeface="Verdana"/>
              </a:rPr>
              <a:t> de apoyo Stand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UBICACIONES SUGERIDAS PARA STAND DE APOYO: 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3280557" y="2348990"/>
            <a:ext cx="8181404" cy="399819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 sz="1700" b="1">
                <a:latin typeface="Verdana"/>
                <a:ea typeface="+mn-lt"/>
                <a:cs typeface="+mn-lt"/>
              </a:rPr>
              <a:t>Condominios o hall de edificios residenciales</a:t>
            </a:r>
            <a:r>
              <a:rPr lang="es-ES_tradnl" sz="1700">
                <a:latin typeface="Verdana"/>
                <a:ea typeface="+mn-lt"/>
                <a:cs typeface="+mn-lt"/>
              </a:rPr>
              <a:t> que tengan un alto número de personas sin responder el Censo, de lunes a viernes de 18:00 a 21:00 horas y fines de semana de 10:00 a 18:00 horas.</a:t>
            </a:r>
          </a:p>
          <a:p>
            <a:pPr>
              <a:lnSpc>
                <a:spcPct val="150000"/>
              </a:lnSpc>
            </a:pPr>
            <a:endParaRPr lang="es-ES_tradnl" sz="1700">
              <a:latin typeface="Verdana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s-ES_tradnl" sz="1700" b="1">
                <a:latin typeface="Verdana"/>
                <a:ea typeface="+mn-lt"/>
                <a:cs typeface="+mn-lt"/>
              </a:rPr>
              <a:t>Lugares con alto flujo de población</a:t>
            </a:r>
            <a:r>
              <a:rPr lang="es-ES_tradnl" sz="1700">
                <a:latin typeface="Verdana"/>
                <a:ea typeface="+mn-lt"/>
                <a:cs typeface="+mn-lt"/>
              </a:rPr>
              <a:t>, donde idealmente las personas tengan tiempos de espera, como lugares de vacunación, terminales de buses, aeropuertos (al interior), oficinas del registro civil, oficinas de chile atiende, embajadas, entre otras.</a:t>
            </a:r>
          </a:p>
          <a:p>
            <a:endParaRPr lang="es-ES_tradnl" sz="2400">
              <a:latin typeface="Verdana Pro"/>
              <a:ea typeface="Calibri" panose="020F0502020204030204"/>
              <a:cs typeface="Poppins"/>
            </a:endParaRPr>
          </a:p>
        </p:txBody>
      </p:sp>
      <p:pic>
        <p:nvPicPr>
          <p:cNvPr id="4" name="Imagen 3" descr="Imagen que contiene edificio, puerta, tabla, ventana&#10;&#10;Descripción generada automáticamente">
            <a:extLst>
              <a:ext uri="{FF2B5EF4-FFF2-40B4-BE49-F238E27FC236}">
                <a16:creationId xmlns:a16="http://schemas.microsoft.com/office/drawing/2014/main" id="{9B5E2F65-F8DB-9D82-E344-1DD8A097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48" y="2752956"/>
            <a:ext cx="1335128" cy="11011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533C66-EF3A-8F92-0871-A4CADCB55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20" y="4579620"/>
            <a:ext cx="1793240" cy="11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1268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BB49600-8EB9-D194-10F2-1084E84C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REPORTE DIARIO</a:t>
            </a:r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AC20F5A-2375-9A73-1626-C5CD7EF2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185595103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MX">
                <a:latin typeface="Verdana"/>
                <a:ea typeface="Verdana"/>
              </a:rPr>
              <a:t>CADA STAND DEBE GENERAR UN REPORTE DIARIO 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De las gestiones realizadas durante la jornada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5129802" y="3112562"/>
            <a:ext cx="586752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Este se generará a través de un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FORMS</a:t>
            </a:r>
            <a:r>
              <a:rPr lang="es-ES_tradnl">
                <a:latin typeface="Verdana"/>
                <a:ea typeface="+mn-lt"/>
                <a:cs typeface="+mn-lt"/>
              </a:rPr>
              <a:t> que se compartirá con los STAND a nivel nacional</a:t>
            </a:r>
            <a:endParaRPr lang="es-ES_tradnl"/>
          </a:p>
          <a:p>
            <a:endParaRPr lang="es-ES_tradnl">
              <a:latin typeface="Verdana Pro"/>
              <a:ea typeface="Calibri" panose="020F0502020204030204"/>
              <a:cs typeface="Poppins"/>
            </a:endParaRPr>
          </a:p>
        </p:txBody>
      </p:sp>
      <p:pic>
        <p:nvPicPr>
          <p:cNvPr id="8" name="Imagen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CBC2BB3-3D36-5CCB-8469-75D2ADBD7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61" y="2121404"/>
            <a:ext cx="3482201" cy="4501608"/>
          </a:xfrm>
          <a:prstGeom prst="rect">
            <a:avLst/>
          </a:prstGeom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id="{802DF036-50FB-8D6E-A087-9FBB06569942}"/>
              </a:ext>
            </a:extLst>
          </p:cNvPr>
          <p:cNvSpPr txBox="1"/>
          <p:nvPr/>
        </p:nvSpPr>
        <p:spPr>
          <a:xfrm>
            <a:off x="5856120" y="5537833"/>
            <a:ext cx="51334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>
                <a:latin typeface="Verdana"/>
                <a:ea typeface="+mn-lt"/>
                <a:cs typeface="+mn-lt"/>
              </a:rPr>
              <a:t>Leer con atención cada pregunta para no equivocarse en la información solicitada</a:t>
            </a:r>
            <a:endParaRPr lang="es-ES"/>
          </a:p>
        </p:txBody>
      </p:sp>
      <p:pic>
        <p:nvPicPr>
          <p:cNvPr id="13" name="Gráfico 22" descr="Warning con relleno sólido">
            <a:extLst>
              <a:ext uri="{FF2B5EF4-FFF2-40B4-BE49-F238E27FC236}">
                <a16:creationId xmlns:a16="http://schemas.microsoft.com/office/drawing/2014/main" id="{E7F04B71-8FEA-20F3-9A80-DE4AC34141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45401" y="52730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045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4F2754F9-A77D-2DC3-F856-0AC82F0B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1450" y="1253801"/>
            <a:ext cx="4766715" cy="91440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sz="3600">
                <a:latin typeface="Verdana"/>
                <a:ea typeface="Verdana"/>
              </a:rPr>
              <a:t>Objetivo </a:t>
            </a:r>
            <a:endParaRPr lang="es-CL" sz="360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F1E41193-38C9-330E-26D4-7C6F4F1267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505844" y="2469028"/>
            <a:ext cx="7448594" cy="2931396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latin typeface="Verdana"/>
                <a:ea typeface="Verdana"/>
                <a:cs typeface="Segoe UI"/>
              </a:rPr>
              <a:t>En la</a:t>
            </a:r>
            <a:r>
              <a:rPr lang="es-ES" sz="2400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 </a:t>
            </a:r>
            <a:r>
              <a:rPr lang="es-ES" sz="2400" b="1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tercera etapa</a:t>
            </a:r>
            <a:r>
              <a:rPr lang="es-ES" sz="2400" dirty="0">
                <a:latin typeface="Verdana"/>
                <a:ea typeface="Verdana"/>
                <a:cs typeface="Segoe UI"/>
              </a:rPr>
              <a:t> del Censo de Población y Vivienda 2024 la recolección censal presencial será complementada con la instalación de </a:t>
            </a:r>
            <a:r>
              <a:rPr lang="es-ES" sz="2400" b="1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puntos Censo o stands</a:t>
            </a:r>
            <a:r>
              <a:rPr lang="es-ES" sz="2400" dirty="0">
                <a:solidFill>
                  <a:schemeClr val="accent6"/>
                </a:solidFill>
                <a:latin typeface="Verdana"/>
                <a:ea typeface="Verdana"/>
                <a:cs typeface="Segoe UI"/>
              </a:rPr>
              <a:t> </a:t>
            </a:r>
            <a:r>
              <a:rPr lang="es-ES" sz="2400" dirty="0">
                <a:latin typeface="Verdana"/>
                <a:ea typeface="Verdana"/>
                <a:cs typeface="Segoe UI"/>
              </a:rPr>
              <a:t>para censar a aquellas personas que no han sido censadas a la fecha.</a:t>
            </a:r>
            <a:endParaRPr lang="es-ES" sz="2400" dirty="0"/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8DAFFDF4-3E44-4BFF-D852-43A8D4445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7" y="-1798"/>
            <a:ext cx="3857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562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MX">
                <a:latin typeface="Verdana"/>
                <a:ea typeface="Verdana"/>
              </a:rPr>
              <a:t>CADA STAND DEBE GENERAR UN REPORTE DIARIO 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227576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Datos a ingresar</a:t>
            </a:r>
            <a:endParaRPr lang="es-ES">
              <a:solidFill>
                <a:schemeClr val="accent6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8335779" y="2210538"/>
            <a:ext cx="3312038" cy="331411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En las preguntas 1 y 2 deberemos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registrar la Región y Comuna </a:t>
            </a:r>
            <a:r>
              <a:rPr lang="es-ES_tradnl">
                <a:solidFill>
                  <a:srgbClr val="122361"/>
                </a:solidFill>
                <a:latin typeface="Verdana"/>
                <a:ea typeface="Verdana"/>
                <a:cs typeface="+mn-lt"/>
              </a:rPr>
              <a:t>de donde</a:t>
            </a:r>
            <a:r>
              <a:rPr lang="es-ES_tradnl">
                <a:latin typeface="Verdana"/>
                <a:cs typeface="Calibri"/>
              </a:rPr>
              <a:t> se encuentra el stand, luego presionaremos el botón siguiente.</a:t>
            </a:r>
            <a:endParaRPr lang="es-ES_tradnl">
              <a:latin typeface="Verdana"/>
              <a:ea typeface="Verdana"/>
              <a:cs typeface="Calibri"/>
            </a:endParaRP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2933F99-D9DE-1C8D-74C5-4D695AA21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29" y="1860743"/>
            <a:ext cx="3407628" cy="4511831"/>
          </a:xfrm>
          <a:prstGeom prst="rect">
            <a:avLst/>
          </a:prstGeom>
        </p:spPr>
      </p:pic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A5CF137-BA87-07E3-7E19-D67D8EA74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70" y="1859813"/>
            <a:ext cx="3407397" cy="45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9561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MX">
                <a:latin typeface="Verdana"/>
                <a:ea typeface="Verdana"/>
              </a:rPr>
              <a:t>CADA STAND DEBE GENERAR UN REPORTE DIARIO 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227576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Datos a ingresar</a:t>
            </a:r>
            <a:endParaRPr lang="es-ES">
              <a:solidFill>
                <a:schemeClr val="accent6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5185560" y="1567954"/>
            <a:ext cx="5133403" cy="372961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En la pregunta 3,iIngresaremos el correo electrónico</a:t>
            </a:r>
            <a:r>
              <a:rPr lang="es-ES_tradnl" b="1">
                <a:latin typeface="Verdana"/>
                <a:ea typeface="+mn-lt"/>
                <a:cs typeface="+mn-lt"/>
              </a:rPr>
              <a:t>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proporcionado desde nivel central </a:t>
            </a:r>
          </a:p>
          <a:p>
            <a:pPr>
              <a:lnSpc>
                <a:spcPct val="150000"/>
              </a:lnSpc>
            </a:pPr>
            <a:r>
              <a:rPr lang="es-ES_tradnl" b="1">
                <a:latin typeface="Verdana"/>
                <a:cs typeface="Calibri"/>
                <a:hlinkClick r:id="rId2"/>
              </a:rPr>
              <a:t>Stand_CUT_n°correlativo@ine.gob.cl</a:t>
            </a:r>
            <a:r>
              <a:rPr lang="es-ES_tradnl" b="1">
                <a:latin typeface="Verdana"/>
                <a:cs typeface="Calibri"/>
              </a:rPr>
              <a:t> </a:t>
            </a:r>
            <a:r>
              <a:rPr lang="es-ES_tradnl">
                <a:latin typeface="Verdana"/>
                <a:cs typeface="Calibri"/>
              </a:rPr>
              <a:t>y luego presionaremos el botón siguiente.</a:t>
            </a:r>
          </a:p>
          <a:p>
            <a:pPr>
              <a:lnSpc>
                <a:spcPct val="150000"/>
              </a:lnSpc>
            </a:pPr>
            <a:endParaRPr lang="es-ES_tradnl">
              <a:latin typeface="Verdana"/>
              <a:ea typeface="Verdana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Verdana"/>
                <a:cs typeface="Calibri"/>
              </a:rPr>
              <a:t>En la pregunta 4 el RUT del encargado o encargada del STAND.</a:t>
            </a:r>
          </a:p>
        </p:txBody>
      </p:sp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0574025-E1CB-BEB2-FE29-C8FDB318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1926489"/>
            <a:ext cx="3547017" cy="45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7755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MX">
                <a:latin typeface="Verdana"/>
                <a:ea typeface="Verdana"/>
              </a:rPr>
              <a:t>CADA STAND DEBE GENERAR UN REPORTE DIARIO 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227576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Datos a ingresar</a:t>
            </a:r>
            <a:endParaRPr lang="es-ES">
              <a:solidFill>
                <a:schemeClr val="accent6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5094120" y="1794961"/>
            <a:ext cx="6108763" cy="248311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En la pregunta 5,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registraremos la fecha</a:t>
            </a:r>
            <a:r>
              <a:rPr lang="es-ES_tradnl">
                <a:latin typeface="Verdana"/>
                <a:ea typeface="+mn-lt"/>
                <a:cs typeface="+mn-lt"/>
              </a:rPr>
              <a:t> en la cual se genera el reporte. </a:t>
            </a:r>
            <a:endParaRPr lang="es-ES_tradnl">
              <a:solidFill>
                <a:srgbClr val="049EE2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Este se realiza a través del calendario que se abre al presionar</a:t>
            </a:r>
            <a:r>
              <a:rPr lang="es-ES_tradnl" b="1">
                <a:latin typeface="Verdana"/>
                <a:ea typeface="+mn-lt"/>
                <a:cs typeface="+mn-lt"/>
              </a:rPr>
              <a:t> 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"Especifique la fecha".</a:t>
            </a: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Luego presionaremos el botón siguiente.</a:t>
            </a:r>
          </a:p>
        </p:txBody>
      </p:sp>
      <p:pic>
        <p:nvPicPr>
          <p:cNvPr id="8" name="Imagen 7" descr="Calendario&#10;&#10;Descripción generada automáticamente">
            <a:extLst>
              <a:ext uri="{FF2B5EF4-FFF2-40B4-BE49-F238E27FC236}">
                <a16:creationId xmlns:a16="http://schemas.microsoft.com/office/drawing/2014/main" id="{6D685AEF-2A1B-EDDA-2B0E-3C32E956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70" y="2009659"/>
            <a:ext cx="3491958" cy="4511366"/>
          </a:xfrm>
          <a:prstGeom prst="rect">
            <a:avLst/>
          </a:prstGeom>
        </p:spPr>
      </p:pic>
      <p:pic>
        <p:nvPicPr>
          <p:cNvPr id="10" name="Gráfico 22" descr="Warning con relleno sólido">
            <a:extLst>
              <a:ext uri="{FF2B5EF4-FFF2-40B4-BE49-F238E27FC236}">
                <a16:creationId xmlns:a16="http://schemas.microsoft.com/office/drawing/2014/main" id="{66B64B70-1DBC-7553-67F9-45130C972A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74281" y="5405166"/>
            <a:ext cx="914400" cy="914400"/>
          </a:xfrm>
          <a:prstGeom prst="rect">
            <a:avLst/>
          </a:prstGeom>
        </p:spPr>
      </p:pic>
      <p:sp>
        <p:nvSpPr>
          <p:cNvPr id="11" name="TextBox 24">
            <a:extLst>
              <a:ext uri="{FF2B5EF4-FFF2-40B4-BE49-F238E27FC236}">
                <a16:creationId xmlns:a16="http://schemas.microsoft.com/office/drawing/2014/main" id="{3244A319-0783-CA98-DB98-A42E1D8CA9E2}"/>
              </a:ext>
            </a:extLst>
          </p:cNvPr>
          <p:cNvSpPr txBox="1"/>
          <p:nvPr/>
        </p:nvSpPr>
        <p:spPr>
          <a:xfrm>
            <a:off x="5784999" y="4973365"/>
            <a:ext cx="5133403" cy="124694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 marL="342900" indent="-342900">
              <a:buFont typeface="Arial"/>
              <a:buChar char="•"/>
            </a:pPr>
            <a:endParaRPr lang="es-ES_tradnl" sz="2400">
              <a:latin typeface="Verdana Pro"/>
              <a:ea typeface="Calibri" panose="020F0502020204030204"/>
              <a:cs typeface="Poppins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No olvidar que se debe generar un reporte diario al finalizar cada jornada.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166915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MX">
                <a:latin typeface="Verdana"/>
                <a:ea typeface="Verdana"/>
              </a:rPr>
              <a:t>CADA STAND DEBE GENERAR UN REPORTE DIARIO 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227576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Datos a ingresar</a:t>
            </a:r>
            <a:endParaRPr lang="es-ES">
              <a:solidFill>
                <a:schemeClr val="accent6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6404760" y="2126336"/>
            <a:ext cx="4554283" cy="170860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En las preguntas 6 y 7 del FORMS debemos registrar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de</a:t>
            </a:r>
            <a:r>
              <a:rPr lang="es-ES_tradnl" b="1">
                <a:latin typeface="Verdana"/>
                <a:ea typeface="+mn-lt"/>
                <a:cs typeface="+mn-lt"/>
              </a:rPr>
              <a:t>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forma manual</a:t>
            </a:r>
            <a:r>
              <a:rPr lang="es-ES_tradnl" b="1">
                <a:latin typeface="Verdana"/>
                <a:ea typeface="+mn-lt"/>
                <a:cs typeface="+mn-lt"/>
              </a:rPr>
              <a:t> </a:t>
            </a:r>
            <a:r>
              <a:rPr lang="es-ES_tradnl">
                <a:latin typeface="Verdana"/>
                <a:ea typeface="+mn-lt"/>
                <a:cs typeface="+mn-lt"/>
              </a:rPr>
              <a:t>la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hora de apertura y cierre</a:t>
            </a:r>
            <a:r>
              <a:rPr lang="es-ES_tradnl" b="1">
                <a:latin typeface="Verdana"/>
                <a:ea typeface="+mn-lt"/>
                <a:cs typeface="+mn-lt"/>
              </a:rPr>
              <a:t> </a:t>
            </a:r>
            <a:r>
              <a:rPr lang="es-ES_tradnl">
                <a:latin typeface="Verdana"/>
                <a:ea typeface="+mn-lt"/>
                <a:cs typeface="+mn-lt"/>
              </a:rPr>
              <a:t>del stand.</a:t>
            </a:r>
            <a:endParaRPr lang="es-ES_tradnl">
              <a:cs typeface="Calibri"/>
            </a:endParaRPr>
          </a:p>
        </p:txBody>
      </p:sp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D15495C-2E43-72BD-833D-205410F6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503" y="1938803"/>
            <a:ext cx="4299725" cy="464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8962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MX">
                <a:latin typeface="Verdana"/>
                <a:ea typeface="Verdana"/>
              </a:rPr>
              <a:t>CADA STAND DEBE GENERAR UN REPORTE DIARIO 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227576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Datos a ingresar</a:t>
            </a:r>
            <a:endParaRPr lang="es-ES">
              <a:solidFill>
                <a:schemeClr val="accent6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5602120" y="2097133"/>
            <a:ext cx="5306123" cy="378885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En la pregunta 8, se debe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registrar el número de asistencias realizadas </a:t>
            </a:r>
            <a:r>
              <a:rPr lang="es-ES_tradnl">
                <a:latin typeface="Verdana"/>
                <a:ea typeface="+mn-lt"/>
                <a:cs typeface="+mn-lt"/>
              </a:rPr>
              <a:t>para acceder a Censo en Línea.</a:t>
            </a:r>
            <a:endParaRPr lang="es-ES">
              <a:cs typeface="Calibri"/>
            </a:endParaRPr>
          </a:p>
          <a:p>
            <a:pPr>
              <a:lnSpc>
                <a:spcPct val="150000"/>
              </a:lnSpc>
            </a:pPr>
            <a:endParaRPr lang="es-ES_tradnl">
              <a:latin typeface="Verdana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En la pregunta 9, se debe 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ingresar el número de cuestionarios completo,</a:t>
            </a:r>
            <a:r>
              <a:rPr lang="es-ES_tradnl">
                <a:latin typeface="Verdana"/>
                <a:ea typeface="+mn-lt"/>
                <a:cs typeface="+mn-lt"/>
              </a:rPr>
              <a:t> realizados en el Stand, a través del Censo en línea.</a:t>
            </a:r>
            <a:endParaRPr lang="es-ES_tradnl">
              <a:cs typeface="Calibri"/>
            </a:endParaRPr>
          </a:p>
          <a:p>
            <a:pPr>
              <a:lnSpc>
                <a:spcPct val="150000"/>
              </a:lnSpc>
            </a:pPr>
            <a:endParaRPr lang="es-ES_tradnl" b="1">
              <a:solidFill>
                <a:schemeClr val="accent6"/>
              </a:solidFill>
              <a:latin typeface="Calibri"/>
              <a:ea typeface="Verdana"/>
              <a:cs typeface="Calibri"/>
            </a:endParaRPr>
          </a:p>
        </p:txBody>
      </p:sp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A8C3E60-3CA4-0B81-DABE-FC92F654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52" y="1960563"/>
            <a:ext cx="4143375" cy="45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24156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MX">
                <a:latin typeface="Verdana"/>
                <a:ea typeface="Verdana"/>
              </a:rPr>
              <a:t>CADA STAND DEBE GENERAR UN REPORTE DIARIO 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227576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Datos a ingresar</a:t>
            </a:r>
            <a:endParaRPr lang="es-ES">
              <a:solidFill>
                <a:schemeClr val="accent6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5921293" y="2306342"/>
            <a:ext cx="5464470" cy="336027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En la pregunta 10, debemos ingresar</a:t>
            </a:r>
            <a:r>
              <a:rPr lang="es-ES_tradnl">
                <a:solidFill>
                  <a:srgbClr val="122361"/>
                </a:solidFill>
                <a:latin typeface="Verdana"/>
                <a:ea typeface="+mn-lt"/>
                <a:cs typeface="+mn-lt"/>
              </a:rPr>
              <a:t> el </a:t>
            </a:r>
            <a:r>
              <a:rPr lang="es-ES_tradnl" b="1">
                <a:solidFill>
                  <a:schemeClr val="accent6"/>
                </a:solidFill>
                <a:latin typeface="Verdana"/>
                <a:ea typeface="+mn-lt"/>
                <a:cs typeface="+mn-lt"/>
              </a:rPr>
              <a:t>número de cuestionarios completos, </a:t>
            </a:r>
            <a:r>
              <a:rPr lang="es-ES_tradnl">
                <a:latin typeface="Verdana"/>
                <a:ea typeface="+mn-lt"/>
                <a:cs typeface="+mn-lt"/>
              </a:rPr>
              <a:t>realizados a través del Dispositivo Móvil de Captura (DMC).</a:t>
            </a:r>
            <a:endParaRPr lang="es-ES">
              <a:latin typeface="Verdana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s-ES_tradnl">
              <a:latin typeface="Verdana"/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En la pregunta 11, registraremos observaciones que amerite informar de la jornada.</a:t>
            </a:r>
            <a:endParaRPr lang="es-ES_tradnl">
              <a:solidFill>
                <a:srgbClr val="122361"/>
              </a:solidFill>
              <a:latin typeface="Verdana"/>
              <a:ea typeface="Verdana"/>
              <a:cs typeface="Calibri"/>
            </a:endParaRPr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A81A90F-E4E8-B14B-B346-712C4EC4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30" y="1706485"/>
            <a:ext cx="4504164" cy="48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213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r>
              <a:rPr lang="es-MX">
                <a:latin typeface="Verdana"/>
                <a:ea typeface="Verdana"/>
              </a:rPr>
              <a:t>CADA STAND DEBE GENERAR UN REPORTE DIARIO 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Instalación de Stand de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15.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227576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Datos a ingresar</a:t>
            </a:r>
            <a:endParaRPr lang="es-ES">
              <a:solidFill>
                <a:schemeClr val="accent6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30C365A4-50DE-293B-32D1-65841579C5C2}"/>
              </a:ext>
            </a:extLst>
          </p:cNvPr>
          <p:cNvSpPr txBox="1"/>
          <p:nvPr/>
        </p:nvSpPr>
        <p:spPr>
          <a:xfrm>
            <a:off x="5327800" y="3547675"/>
            <a:ext cx="6057963" cy="87761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>
                <a:latin typeface="Verdana"/>
                <a:ea typeface="+mn-lt"/>
                <a:cs typeface="+mn-lt"/>
              </a:rPr>
              <a:t>Por último, enviaremos el FORMS presionando el botón "Enviar".</a:t>
            </a:r>
            <a:endParaRPr lang="es-ES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2AFA266-CADA-2BD8-0D66-426A6CD1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77" y="1920240"/>
            <a:ext cx="3590925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63714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A05B5F-9023-F062-9EA7-D5A84143CC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599034" y="3728062"/>
            <a:ext cx="5913842" cy="987554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r>
              <a:rPr lang="es-CL" sz="3600">
                <a:latin typeface="Verdana"/>
                <a:ea typeface="Verdana"/>
              </a:rPr>
              <a:t>¡Importante!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332B04-9EDC-0329-B583-571B2326431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325073" y="858220"/>
            <a:ext cx="6523040" cy="1723018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2000" b="1">
                <a:solidFill>
                  <a:schemeClr val="accent6"/>
                </a:solidFill>
                <a:latin typeface="Verdana"/>
                <a:ea typeface="Verdana"/>
              </a:rPr>
              <a:t>Todos los locales censales y direcciones regionales</a:t>
            </a:r>
            <a:r>
              <a:rPr lang="es-CL" sz="2000">
                <a:latin typeface="Verdana"/>
                <a:ea typeface="Verdana"/>
              </a:rPr>
              <a:t> deben poder realizar las tareas de apoyo mencionadas (adicional a los stands de apoyo). </a:t>
            </a:r>
            <a:endParaRPr lang="es-CL" sz="2000"/>
          </a:p>
          <a:p>
            <a:endParaRPr lang="es-CL" sz="2000">
              <a:latin typeface="Verdana"/>
              <a:ea typeface="Verdana"/>
            </a:endParaRPr>
          </a:p>
          <a:p>
            <a:r>
              <a:rPr lang="es-CL" sz="2000" b="1">
                <a:solidFill>
                  <a:schemeClr val="accent6"/>
                </a:solidFill>
                <a:latin typeface="Verdana"/>
                <a:ea typeface="Verdana"/>
              </a:rPr>
              <a:t>Todas las comunas </a:t>
            </a:r>
            <a:r>
              <a:rPr lang="es-CL" sz="2000">
                <a:latin typeface="Verdana"/>
                <a:ea typeface="Verdana"/>
              </a:rPr>
              <a:t>en las que se cierra el proceso de recolección censal presencial </a:t>
            </a:r>
            <a:r>
              <a:rPr lang="es-CL" sz="2000" b="1">
                <a:solidFill>
                  <a:schemeClr val="accent6"/>
                </a:solidFill>
                <a:latin typeface="Verdana"/>
                <a:ea typeface="Verdana"/>
              </a:rPr>
              <a:t>deben contar con un stand de apoyo al Censo en Línea.</a:t>
            </a:r>
            <a:endParaRPr lang="es-CL" sz="2000" b="1">
              <a:solidFill>
                <a:schemeClr val="accent6"/>
              </a:solidFill>
            </a:endParaRPr>
          </a:p>
          <a:p>
            <a:endParaRPr lang="es-CL" sz="2000">
              <a:latin typeface="Verdana"/>
              <a:ea typeface="Verdana"/>
            </a:endParaRPr>
          </a:p>
          <a:p>
            <a:r>
              <a:rPr lang="es-CL" sz="2000">
                <a:latin typeface="Verdana"/>
                <a:ea typeface="Verdana"/>
              </a:rPr>
              <a:t>Cada stand debe contar con </a:t>
            </a:r>
            <a:r>
              <a:rPr lang="es-CL" sz="2000" b="1">
                <a:solidFill>
                  <a:schemeClr val="accent6"/>
                </a:solidFill>
                <a:latin typeface="Verdana"/>
                <a:ea typeface="Verdana"/>
              </a:rPr>
              <a:t>pendones, sillas, mesa, material de difusión y otros materiales necesarios</a:t>
            </a:r>
            <a:r>
              <a:rPr lang="es-CL" sz="2000">
                <a:latin typeface="Verdana"/>
                <a:ea typeface="Verdana"/>
              </a:rPr>
              <a:t> para realizar las tareas de apoyo al Censo en Línea y para responder el Censo vía DMC.</a:t>
            </a:r>
            <a:endParaRPr lang="es-CL" sz="2000"/>
          </a:p>
          <a:p>
            <a:pPr algn="ctr"/>
            <a:endParaRPr lang="es-CL" sz="240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E56D6C-94B2-8CFF-16E8-F4EC19B70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/>
              <a:t>Instalación de Stand de Censo</a:t>
            </a:r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CF4DEE1-9A98-0940-B64C-6125D0FB53F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16.</a:t>
            </a:r>
          </a:p>
        </p:txBody>
      </p:sp>
      <p:pic>
        <p:nvPicPr>
          <p:cNvPr id="7" name="Gráfico 6" descr="Warning con relleno sólido">
            <a:extLst>
              <a:ext uri="{FF2B5EF4-FFF2-40B4-BE49-F238E27FC236}">
                <a16:creationId xmlns:a16="http://schemas.microsoft.com/office/drawing/2014/main" id="{FEBCC319-9BCE-78B8-FCEC-521530866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6588" y="1924461"/>
            <a:ext cx="1686296" cy="168629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C4C0F75-C296-C230-86B7-60BD78F567EA}"/>
              </a:ext>
            </a:extLst>
          </p:cNvPr>
          <p:cNvSpPr/>
          <p:nvPr/>
        </p:nvSpPr>
        <p:spPr>
          <a:xfrm>
            <a:off x="4965639" y="991512"/>
            <a:ext cx="169138" cy="172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0ADAF86-D233-F856-66CA-79EDBAE736E4}"/>
              </a:ext>
            </a:extLst>
          </p:cNvPr>
          <p:cNvSpPr/>
          <p:nvPr/>
        </p:nvSpPr>
        <p:spPr>
          <a:xfrm>
            <a:off x="4965638" y="2759926"/>
            <a:ext cx="169138" cy="172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71FA9C1-734D-4522-8AC2-3A00B387BB03}"/>
              </a:ext>
            </a:extLst>
          </p:cNvPr>
          <p:cNvSpPr/>
          <p:nvPr/>
        </p:nvSpPr>
        <p:spPr>
          <a:xfrm>
            <a:off x="4965637" y="4628982"/>
            <a:ext cx="169138" cy="1723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914945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 dirty="0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 dirty="0">
                <a:latin typeface="Verdana"/>
                <a:ea typeface="Verdana"/>
              </a:rPr>
              <a:t> Censo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Procedimientos equipo Stand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01.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Se pueden dar los siguientes motivos: 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892E7D47-7C8C-F5B1-CA4F-B79541DDDFAB}"/>
              </a:ext>
            </a:extLst>
          </p:cNvPr>
          <p:cNvSpPr txBox="1"/>
          <p:nvPr/>
        </p:nvSpPr>
        <p:spPr>
          <a:xfrm>
            <a:off x="2442485" y="2882768"/>
            <a:ext cx="769327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400">
                <a:latin typeface="Verdana Pro"/>
                <a:ea typeface="League Spartan" charset="0"/>
                <a:cs typeface="Poppins"/>
              </a:rPr>
              <a:t>Informante perdió el código de Censo en Línea.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id="{2FF1BCD2-9D9C-528E-9F99-578DBEEB418D}"/>
              </a:ext>
            </a:extLst>
          </p:cNvPr>
          <p:cNvSpPr txBox="1"/>
          <p:nvPr/>
        </p:nvSpPr>
        <p:spPr>
          <a:xfrm>
            <a:off x="2444857" y="4502785"/>
            <a:ext cx="884399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400">
                <a:latin typeface="Verdana Pro"/>
                <a:ea typeface="League Spartan" charset="0"/>
                <a:cs typeface="Poppins"/>
              </a:rPr>
              <a:t>Informante tiene el código, y han pasado más de 48 horas y no puede ingresar a la plataforma de Censo en Línea. </a:t>
            </a:r>
            <a:endParaRPr lang="es-ES_tradnl">
              <a:latin typeface="Verdana Pro" panose="020B060403050404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2177235-9D55-3BD4-E0AA-DA5D8D6A8EEE}"/>
              </a:ext>
            </a:extLst>
          </p:cNvPr>
          <p:cNvSpPr>
            <a:spLocks noChangeAspect="1"/>
          </p:cNvSpPr>
          <p:nvPr/>
        </p:nvSpPr>
        <p:spPr>
          <a:xfrm>
            <a:off x="904508" y="4557449"/>
            <a:ext cx="136800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A19F36-5367-D446-9104-877512A5B6D6}"/>
              </a:ext>
            </a:extLst>
          </p:cNvPr>
          <p:cNvSpPr>
            <a:spLocks noChangeAspect="1"/>
          </p:cNvSpPr>
          <p:nvPr/>
        </p:nvSpPr>
        <p:spPr>
          <a:xfrm>
            <a:off x="924385" y="2522637"/>
            <a:ext cx="1355297" cy="13552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sp>
        <p:nvSpPr>
          <p:cNvPr id="15" name="Shape 2672">
            <a:extLst>
              <a:ext uri="{FF2B5EF4-FFF2-40B4-BE49-F238E27FC236}">
                <a16:creationId xmlns:a16="http://schemas.microsoft.com/office/drawing/2014/main" id="{7B1BC290-8CBE-B69F-711D-6C5954D0D9A4}"/>
              </a:ext>
            </a:extLst>
          </p:cNvPr>
          <p:cNvSpPr>
            <a:spLocks noChangeAspect="1"/>
          </p:cNvSpPr>
          <p:nvPr/>
        </p:nvSpPr>
        <p:spPr>
          <a:xfrm>
            <a:off x="1034405" y="2789425"/>
            <a:ext cx="1149632" cy="836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16" name="Gráfico 15" descr="Reloj con relleno sólido">
            <a:extLst>
              <a:ext uri="{FF2B5EF4-FFF2-40B4-BE49-F238E27FC236}">
                <a16:creationId xmlns:a16="http://schemas.microsoft.com/office/drawing/2014/main" id="{D588BF33-CF2B-D38A-4D04-4C29F7EAE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8649" y="4553310"/>
            <a:ext cx="1360097" cy="13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443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 dirty="0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 dirty="0">
                <a:latin typeface="Verdana"/>
                <a:ea typeface="Verdana"/>
              </a:rPr>
              <a:t> Censo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Procedimientos Equipo Stand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02.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Se pueden dar los siguientes motivos: 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A7526D4A-3DFF-E749-6BE0-64A98817BF17}"/>
              </a:ext>
            </a:extLst>
          </p:cNvPr>
          <p:cNvSpPr txBox="1"/>
          <p:nvPr/>
        </p:nvSpPr>
        <p:spPr>
          <a:xfrm>
            <a:off x="2639362" y="2277313"/>
            <a:ext cx="907350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400">
                <a:latin typeface="Verdana Pro"/>
                <a:ea typeface="League Spartan" charset="0"/>
                <a:cs typeface="Poppins"/>
              </a:rPr>
              <a:t>Informante indica que al momento de la entrevista no fue incluido/a un/a integrante de algún hogar de la vivienda. 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DA8A2A5-F7A2-1E89-4206-2D919C87CE54}"/>
              </a:ext>
            </a:extLst>
          </p:cNvPr>
          <p:cNvSpPr>
            <a:spLocks noChangeAspect="1"/>
          </p:cNvSpPr>
          <p:nvPr/>
        </p:nvSpPr>
        <p:spPr>
          <a:xfrm>
            <a:off x="919169" y="2283525"/>
            <a:ext cx="136800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Gráfico 19" descr="Man con relleno sólido">
            <a:extLst>
              <a:ext uri="{FF2B5EF4-FFF2-40B4-BE49-F238E27FC236}">
                <a16:creationId xmlns:a16="http://schemas.microsoft.com/office/drawing/2014/main" id="{E2019779-D5FB-7CFA-8476-69CCBA3895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55865" y="2502046"/>
            <a:ext cx="914400" cy="914400"/>
          </a:xfrm>
          <a:prstGeom prst="rect">
            <a:avLst/>
          </a:prstGeom>
        </p:spPr>
      </p:pic>
      <p:pic>
        <p:nvPicPr>
          <p:cNvPr id="4" name="Gráfico 22" descr="Warning con relleno sólido">
            <a:extLst>
              <a:ext uri="{FF2B5EF4-FFF2-40B4-BE49-F238E27FC236}">
                <a16:creationId xmlns:a16="http://schemas.microsoft.com/office/drawing/2014/main" id="{E1ABBACE-29A4-0345-D5E5-80C9036763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33958" y="3649196"/>
            <a:ext cx="914400" cy="914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B5B3161-F53E-9F1C-A5E6-AA9AD1088580}"/>
              </a:ext>
            </a:extLst>
          </p:cNvPr>
          <p:cNvSpPr txBox="1"/>
          <p:nvPr/>
        </p:nvSpPr>
        <p:spPr>
          <a:xfrm>
            <a:off x="2280249" y="4810666"/>
            <a:ext cx="944304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>
                <a:latin typeface="Verdana Pro"/>
              </a:rPr>
              <a:t>Si las o los integrantes faltantes de la vivienda particular son todas/os</a:t>
            </a:r>
            <a:r>
              <a:rPr lang="es-ES" sz="2000">
                <a:solidFill>
                  <a:schemeClr val="accent3"/>
                </a:solidFill>
                <a:latin typeface="Verdana Pro"/>
              </a:rPr>
              <a:t> </a:t>
            </a:r>
            <a:r>
              <a:rPr lang="es-ES" sz="2000" b="1">
                <a:solidFill>
                  <a:schemeClr val="accent3"/>
                </a:solidFill>
                <a:latin typeface="Verdana Pro"/>
              </a:rPr>
              <a:t>menores de 11 años</a:t>
            </a:r>
            <a:r>
              <a:rPr lang="es-ES" sz="2000">
                <a:latin typeface="Verdana Pro"/>
              </a:rPr>
              <a:t>, la o el informante debe llamar al </a:t>
            </a:r>
            <a:r>
              <a:rPr lang="es-ES" sz="2000" b="1">
                <a:solidFill>
                  <a:schemeClr val="accent3"/>
                </a:solidFill>
                <a:latin typeface="Verdana Pro"/>
              </a:rPr>
              <a:t>Fono Censo (1525)</a:t>
            </a:r>
            <a:r>
              <a:rPr lang="es-ES" sz="2000">
                <a:latin typeface="Verdana Pro"/>
              </a:rPr>
              <a:t> para registrar el caso y coordinar los pasos a seguir.</a:t>
            </a:r>
            <a:endParaRPr lang="es-E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108637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911224" y="707797"/>
            <a:ext cx="10333039" cy="669698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MX" dirty="0">
                <a:solidFill>
                  <a:srgbClr val="122361"/>
                </a:solidFill>
                <a:latin typeface="Verdana"/>
                <a:ea typeface="Verdana"/>
              </a:rPr>
              <a:t>En los puntos</a:t>
            </a:r>
            <a:r>
              <a:rPr lang="es-MX" dirty="0">
                <a:latin typeface="Verdana"/>
                <a:ea typeface="Verdana"/>
              </a:rPr>
              <a:t> Censo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CL">
                <a:latin typeface="Verdana"/>
                <a:ea typeface="Verdana"/>
              </a:rPr>
              <a:t>Procedimientos Equipo Stand Censo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  <a:endParaRPr lang="es-CL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A4C09EF7-9CDC-C7CC-AE50-A43AD7845FF0}"/>
              </a:ext>
            </a:extLst>
          </p:cNvPr>
          <p:cNvSpPr txBox="1">
            <a:spLocks/>
          </p:cNvSpPr>
          <p:nvPr/>
        </p:nvSpPr>
        <p:spPr>
          <a:xfrm>
            <a:off x="911224" y="1376259"/>
            <a:ext cx="10333039" cy="96102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0">
                <a:solidFill>
                  <a:schemeClr val="accent6"/>
                </a:solidFill>
                <a:latin typeface="Verdana"/>
                <a:ea typeface="Verdana"/>
              </a:rPr>
              <a:t>Se pueden dar los siguientes motivos: 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A7526D4A-3DFF-E749-6BE0-64A98817BF17}"/>
              </a:ext>
            </a:extLst>
          </p:cNvPr>
          <p:cNvSpPr txBox="1"/>
          <p:nvPr/>
        </p:nvSpPr>
        <p:spPr>
          <a:xfrm>
            <a:off x="2639362" y="2507350"/>
            <a:ext cx="907350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sz="2400">
                <a:latin typeface="Verdana Pro"/>
                <a:ea typeface="League Spartan" charset="0"/>
                <a:cs typeface="Poppins"/>
              </a:rPr>
              <a:t>Informante indica que su vivienda/hogar todavía no ha sido censado/a. </a:t>
            </a:r>
            <a:endParaRPr lang="es-ES"/>
          </a:p>
          <a:p>
            <a:endParaRPr lang="es-ES_tradnl" sz="2400">
              <a:latin typeface="Verdana Pro"/>
              <a:cs typeface="Poppin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5B3161-F53E-9F1C-A5E6-AA9AD1088580}"/>
              </a:ext>
            </a:extLst>
          </p:cNvPr>
          <p:cNvSpPr txBox="1"/>
          <p:nvPr/>
        </p:nvSpPr>
        <p:spPr>
          <a:xfrm>
            <a:off x="2984740" y="3660477"/>
            <a:ext cx="760274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 Pro"/>
              </a:rPr>
              <a:t>No han estado presentes cuando han pasado censistas. </a:t>
            </a:r>
            <a:endParaRPr lang="es-ES"/>
          </a:p>
          <a:p>
            <a:endParaRPr lang="es-ES">
              <a:latin typeface="Verdana Pro"/>
            </a:endParaRPr>
          </a:p>
          <a:p>
            <a:r>
              <a:rPr lang="es-ES">
                <a:latin typeface="Verdana Pro"/>
              </a:rPr>
              <a:t>No los han visitado. </a:t>
            </a:r>
          </a:p>
          <a:p>
            <a:endParaRPr lang="es-ES">
              <a:latin typeface="Verdana Pro"/>
            </a:endParaRPr>
          </a:p>
          <a:p>
            <a:r>
              <a:rPr lang="es-ES">
                <a:latin typeface="Verdana Pro"/>
              </a:rPr>
              <a:t>Segunda vivienda no detectada en la visita. </a:t>
            </a:r>
          </a:p>
          <a:p>
            <a:endParaRPr lang="es-ES">
              <a:latin typeface="Verdana Pro"/>
            </a:endParaRPr>
          </a:p>
          <a:p>
            <a:r>
              <a:rPr lang="es-ES">
                <a:latin typeface="Verdana Pro"/>
              </a:rPr>
              <a:t>Segundo hogar no detectado en la visita rechazó y ahora se quiere censar. </a:t>
            </a:r>
            <a:endParaRPr lang="es-ES">
              <a:cs typeface="Calibri" panose="020F0502020204030204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3E899BE-4A3D-4224-C090-FCBD17010806}"/>
              </a:ext>
            </a:extLst>
          </p:cNvPr>
          <p:cNvSpPr/>
          <p:nvPr/>
        </p:nvSpPr>
        <p:spPr>
          <a:xfrm>
            <a:off x="2826139" y="3775583"/>
            <a:ext cx="169138" cy="172357"/>
          </a:xfrm>
          <a:prstGeom prst="rect">
            <a:avLst/>
          </a:prstGeom>
          <a:solidFill>
            <a:srgbClr val="EF9E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3E899BE-4A3D-4224-C090-FCBD17010806}"/>
              </a:ext>
            </a:extLst>
          </p:cNvPr>
          <p:cNvSpPr/>
          <p:nvPr/>
        </p:nvSpPr>
        <p:spPr>
          <a:xfrm>
            <a:off x="2825240" y="4349779"/>
            <a:ext cx="169138" cy="1723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00F3E29-D444-87FE-4E7E-DA2FA34C99C2}"/>
              </a:ext>
            </a:extLst>
          </p:cNvPr>
          <p:cNvSpPr/>
          <p:nvPr/>
        </p:nvSpPr>
        <p:spPr>
          <a:xfrm>
            <a:off x="2825239" y="4881741"/>
            <a:ext cx="169138" cy="1723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3C517B-89CE-4813-7171-BC60040D0D45}"/>
              </a:ext>
            </a:extLst>
          </p:cNvPr>
          <p:cNvSpPr/>
          <p:nvPr/>
        </p:nvSpPr>
        <p:spPr>
          <a:xfrm>
            <a:off x="2825240" y="5428081"/>
            <a:ext cx="169138" cy="1723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312CA1A-77CD-F458-154E-AE8ED0AC1D3A}"/>
              </a:ext>
            </a:extLst>
          </p:cNvPr>
          <p:cNvSpPr>
            <a:spLocks noChangeAspect="1"/>
          </p:cNvSpPr>
          <p:nvPr/>
        </p:nvSpPr>
        <p:spPr>
          <a:xfrm>
            <a:off x="593705" y="2335731"/>
            <a:ext cx="1585335" cy="1484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15" name="Gráfico 10" descr="Cabin con relleno sólido">
            <a:extLst>
              <a:ext uri="{FF2B5EF4-FFF2-40B4-BE49-F238E27FC236}">
                <a16:creationId xmlns:a16="http://schemas.microsoft.com/office/drawing/2014/main" id="{AC4130F0-B356-46F4-7FFD-A5BD98FE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244" y="2445138"/>
            <a:ext cx="1237124" cy="12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012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BB49600-8EB9-D194-10F2-1084E84C4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FUNCIONES EN PUNTO CENSO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AC20F5A-2375-9A73-1626-C5CD7EF2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02.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36757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00E8CD6-FB74-0E70-2CD7-93317AF5E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708264"/>
            <a:ext cx="10333038" cy="1196493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es-ES">
                <a:latin typeface="Verdana"/>
                <a:ea typeface="Verdana"/>
              </a:rPr>
              <a:t>¿Cuáles son las modalidades de asistencia en la ciudadanía que declara que no ha sido censada?</a:t>
            </a:r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23434B-E1A5-51E2-34D8-BBDA594FB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>
                <a:latin typeface="Verdana"/>
                <a:ea typeface="Verdana"/>
              </a:rPr>
              <a:t>Funciones de Stand de Censo </a:t>
            </a:r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53A53D8-7687-0C2D-BDFA-E15B764160C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05.</a:t>
            </a:r>
            <a:endParaRPr lang="es-ES"/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A80D6233-7F9C-0CBA-2A2C-55F6AA7D8C33}"/>
              </a:ext>
            </a:extLst>
          </p:cNvPr>
          <p:cNvSpPr txBox="1"/>
          <p:nvPr/>
        </p:nvSpPr>
        <p:spPr>
          <a:xfrm>
            <a:off x="915722" y="2148191"/>
            <a:ext cx="7908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0">
                <a:solidFill>
                  <a:schemeClr val="accent1"/>
                </a:solidFill>
                <a:latin typeface="Poppins SemiBold"/>
                <a:ea typeface="Open Sans Light"/>
                <a:cs typeface="Poppins SemiBold"/>
              </a:rPr>
              <a:t>1</a:t>
            </a: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8F82708E-04C8-39D4-8ABA-EA9BD1B68B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71108" y="2143837"/>
            <a:ext cx="9772782" cy="1488379"/>
          </a:xfrm>
          <a:custGeom>
            <a:avLst/>
            <a:gdLst>
              <a:gd name="connsiteX0" fmla="*/ 1221658 w 9713475"/>
              <a:gd name="connsiteY0" fmla="*/ 0 h 1560911"/>
              <a:gd name="connsiteX1" fmla="*/ 6769117 w 9713475"/>
              <a:gd name="connsiteY1" fmla="*/ 0 h 1560911"/>
              <a:gd name="connsiteX2" fmla="*/ 6769122 w 9713475"/>
              <a:gd name="connsiteY2" fmla="*/ 1 h 1560911"/>
              <a:gd name="connsiteX3" fmla="*/ 9551641 w 9713475"/>
              <a:gd name="connsiteY3" fmla="*/ 1 h 1560911"/>
              <a:gd name="connsiteX4" fmla="*/ 9713475 w 9713475"/>
              <a:gd name="connsiteY4" fmla="*/ 161836 h 1560911"/>
              <a:gd name="connsiteX5" fmla="*/ 9713475 w 9713475"/>
              <a:gd name="connsiteY5" fmla="*/ 1399076 h 1560911"/>
              <a:gd name="connsiteX6" fmla="*/ 9551641 w 9713475"/>
              <a:gd name="connsiteY6" fmla="*/ 1560911 h 1560911"/>
              <a:gd name="connsiteX7" fmla="*/ 6724728 w 9713475"/>
              <a:gd name="connsiteY7" fmla="*/ 1560911 h 1560911"/>
              <a:gd name="connsiteX8" fmla="*/ 6720419 w 9713475"/>
              <a:gd name="connsiteY8" fmla="*/ 1560041 h 1560911"/>
              <a:gd name="connsiteX9" fmla="*/ 1831183 w 9713475"/>
              <a:gd name="connsiteY9" fmla="*/ 1560041 h 1560911"/>
              <a:gd name="connsiteX10" fmla="*/ 1289480 w 9713475"/>
              <a:gd name="connsiteY10" fmla="*/ 1560041 h 1560911"/>
              <a:gd name="connsiteX11" fmla="*/ 1221658 w 9713475"/>
              <a:gd name="connsiteY11" fmla="*/ 1560041 h 1560911"/>
              <a:gd name="connsiteX12" fmla="*/ 1053843 w 9713475"/>
              <a:gd name="connsiteY12" fmla="*/ 1392117 h 1560911"/>
              <a:gd name="connsiteX13" fmla="*/ 1053843 w 9713475"/>
              <a:gd name="connsiteY13" fmla="*/ 1292929 h 1560911"/>
              <a:gd name="connsiteX14" fmla="*/ 0 w 9713475"/>
              <a:gd name="connsiteY14" fmla="*/ 795247 h 1560911"/>
              <a:gd name="connsiteX15" fmla="*/ 1053843 w 9713475"/>
              <a:gd name="connsiteY15" fmla="*/ 297565 h 1560911"/>
              <a:gd name="connsiteX16" fmla="*/ 1053843 w 9713475"/>
              <a:gd name="connsiteY16" fmla="*/ 167924 h 1560911"/>
              <a:gd name="connsiteX17" fmla="*/ 1221658 w 9713475"/>
              <a:gd name="connsiteY17" fmla="*/ 0 h 156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13475" h="1560911">
                <a:moveTo>
                  <a:pt x="1221658" y="0"/>
                </a:moveTo>
                <a:lnTo>
                  <a:pt x="6769117" y="0"/>
                </a:lnTo>
                <a:lnTo>
                  <a:pt x="6769122" y="1"/>
                </a:lnTo>
                <a:lnTo>
                  <a:pt x="9551641" y="1"/>
                </a:lnTo>
                <a:cubicBezTo>
                  <a:pt x="9641019" y="1"/>
                  <a:pt x="9713475" y="72457"/>
                  <a:pt x="9713475" y="161836"/>
                </a:cubicBezTo>
                <a:lnTo>
                  <a:pt x="9713475" y="1399076"/>
                </a:lnTo>
                <a:cubicBezTo>
                  <a:pt x="9713475" y="1488455"/>
                  <a:pt x="9641019" y="1560911"/>
                  <a:pt x="9551641" y="1560911"/>
                </a:cubicBezTo>
                <a:lnTo>
                  <a:pt x="6724728" y="1560911"/>
                </a:lnTo>
                <a:lnTo>
                  <a:pt x="6720419" y="1560041"/>
                </a:lnTo>
                <a:lnTo>
                  <a:pt x="1831183" y="1560041"/>
                </a:lnTo>
                <a:lnTo>
                  <a:pt x="1289480" y="1560041"/>
                </a:lnTo>
                <a:lnTo>
                  <a:pt x="1221658" y="1560041"/>
                </a:lnTo>
                <a:cubicBezTo>
                  <a:pt x="1128621" y="1560041"/>
                  <a:pt x="1053843" y="1484345"/>
                  <a:pt x="1053843" y="1392117"/>
                </a:cubicBezTo>
                <a:lnTo>
                  <a:pt x="1053843" y="1292929"/>
                </a:lnTo>
                <a:cubicBezTo>
                  <a:pt x="748646" y="998844"/>
                  <a:pt x="359976" y="795247"/>
                  <a:pt x="0" y="795247"/>
                </a:cubicBezTo>
                <a:cubicBezTo>
                  <a:pt x="359976" y="795247"/>
                  <a:pt x="748646" y="591650"/>
                  <a:pt x="1053843" y="297565"/>
                </a:cubicBezTo>
                <a:lnTo>
                  <a:pt x="1053843" y="167924"/>
                </a:lnTo>
                <a:cubicBezTo>
                  <a:pt x="1053843" y="75696"/>
                  <a:pt x="1128621" y="0"/>
                  <a:pt x="12216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>
                <a:solidFill>
                  <a:schemeClr val="bg1"/>
                </a:solidFill>
                <a:latin typeface="Verdana Pro"/>
                <a:ea typeface="Open Sans Light"/>
                <a:cs typeface="Open Sans Light"/>
              </a:rPr>
              <a:t>Aplicar el Censo </a:t>
            </a:r>
            <a:r>
              <a:rPr lang="es-CL" sz="2000" b="1">
                <a:solidFill>
                  <a:schemeClr val="bg1"/>
                </a:solidFill>
                <a:latin typeface="Verdana Pro"/>
                <a:ea typeface="Open Sans Light"/>
                <a:cs typeface="Open Sans Light"/>
              </a:rPr>
              <a:t>vía DMC en el punto censo</a:t>
            </a:r>
            <a:r>
              <a:rPr lang="es-CL" sz="2000">
                <a:solidFill>
                  <a:schemeClr val="bg1"/>
                </a:solidFill>
                <a:latin typeface="Verdana Pro"/>
                <a:ea typeface="Open Sans Light"/>
                <a:cs typeface="Open Sans Light"/>
              </a:rPr>
              <a:t>. Este apoyo se puede </a:t>
            </a:r>
          </a:p>
          <a:p>
            <a:r>
              <a:rPr lang="es-CL" sz="2000">
                <a:solidFill>
                  <a:schemeClr val="bg1"/>
                </a:solidFill>
                <a:latin typeface="Verdana Pro"/>
                <a:ea typeface="Open Sans Light"/>
                <a:cs typeface="Open Sans Light"/>
              </a:rPr>
              <a:t>prestar a personas que pidan ser censadas, pero </a:t>
            </a:r>
            <a:r>
              <a:rPr lang="es-CL" sz="2000" b="1">
                <a:solidFill>
                  <a:schemeClr val="bg1"/>
                </a:solidFill>
                <a:latin typeface="Verdana Pro"/>
                <a:ea typeface="Open Sans Light"/>
                <a:cs typeface="Open Sans Light"/>
              </a:rPr>
              <a:t>solo si residen en la misma comuna</a:t>
            </a:r>
            <a:r>
              <a:rPr lang="es-CL" sz="2000">
                <a:solidFill>
                  <a:schemeClr val="bg1"/>
                </a:solidFill>
                <a:latin typeface="Verdana Pro"/>
                <a:ea typeface="Open Sans Light"/>
                <a:cs typeface="Open Sans Light"/>
              </a:rPr>
              <a:t> que está instalado el stand</a:t>
            </a:r>
            <a:endParaRPr lang="es-CL" sz="2000">
              <a:solidFill>
                <a:schemeClr val="bg1"/>
              </a:solidFill>
              <a:latin typeface="Verdana Pro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00B920-CE86-0977-80BE-B76DD5A8E3F2}"/>
              </a:ext>
            </a:extLst>
          </p:cNvPr>
          <p:cNvSpPr txBox="1"/>
          <p:nvPr/>
        </p:nvSpPr>
        <p:spPr>
          <a:xfrm>
            <a:off x="2725947" y="4638136"/>
            <a:ext cx="763150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>
                <a:latin typeface="Verdana"/>
                <a:ea typeface="Verdana"/>
              </a:rPr>
              <a:t>Se asignarán cuentas de </a:t>
            </a:r>
            <a:r>
              <a:rPr lang="es-CL" err="1">
                <a:latin typeface="Verdana"/>
                <a:ea typeface="Verdana"/>
              </a:rPr>
              <a:t>SuSo</a:t>
            </a:r>
            <a:r>
              <a:rPr lang="es-CL">
                <a:latin typeface="Verdana"/>
                <a:ea typeface="Verdana"/>
              </a:rPr>
              <a:t> a cada persona del stand. Están cuentas tendrán asociadas </a:t>
            </a:r>
            <a:r>
              <a:rPr lang="es-CL" b="1">
                <a:latin typeface="Verdana"/>
                <a:ea typeface="Verdana"/>
              </a:rPr>
              <a:t>una manzana por comuna</a:t>
            </a:r>
            <a:r>
              <a:rPr lang="es-CL">
                <a:latin typeface="Verdana"/>
                <a:ea typeface="Verdana"/>
              </a:rPr>
              <a:t> en la que registrarán los casos. Luego se realizará el ajuste geográfico. </a:t>
            </a:r>
            <a:endParaRPr lang="es-CL"/>
          </a:p>
        </p:txBody>
      </p:sp>
      <p:pic>
        <p:nvPicPr>
          <p:cNvPr id="19" name="Gráfico 18" descr="Luces encendidas con relleno sólido">
            <a:extLst>
              <a:ext uri="{FF2B5EF4-FFF2-40B4-BE49-F238E27FC236}">
                <a16:creationId xmlns:a16="http://schemas.microsoft.com/office/drawing/2014/main" id="{E9C07243-3C95-3C10-CB79-85D1BEA04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54989" y="4495800"/>
            <a:ext cx="1259456" cy="12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4337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00E8CD6-FB74-0E70-2CD7-93317AF5E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225" y="708264"/>
            <a:ext cx="10333038" cy="1196493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es-ES">
                <a:latin typeface="Verdana"/>
                <a:ea typeface="Verdana"/>
              </a:rPr>
              <a:t>¿Cuáles son las modalidades de asistencia en la ciudadanía que declara que no ha sido censada?</a:t>
            </a:r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23434B-E1A5-51E2-34D8-BBDA594FB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/>
              <a:t>Funciones de Stand de Censo 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53A53D8-7687-0C2D-BDFA-E15B764160C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06.</a:t>
            </a:r>
            <a:endParaRPr lang="es-ES"/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A80D6233-7F9C-0CBA-2A2C-55F6AA7D8C33}"/>
              </a:ext>
            </a:extLst>
          </p:cNvPr>
          <p:cNvSpPr txBox="1"/>
          <p:nvPr/>
        </p:nvSpPr>
        <p:spPr>
          <a:xfrm>
            <a:off x="915722" y="2008463"/>
            <a:ext cx="79081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200">
                <a:solidFill>
                  <a:schemeClr val="accent3"/>
                </a:solidFill>
                <a:latin typeface="Poppins SemiBold"/>
                <a:ea typeface="Open Sans Light"/>
                <a:cs typeface="Poppins SemiBold"/>
              </a:rPr>
              <a:t>2</a:t>
            </a: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8F82708E-04C8-39D4-8ABA-EA9BD1B68B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71108" y="2143837"/>
            <a:ext cx="6868556" cy="927663"/>
          </a:xfrm>
          <a:custGeom>
            <a:avLst/>
            <a:gdLst>
              <a:gd name="connsiteX0" fmla="*/ 1221658 w 9713475"/>
              <a:gd name="connsiteY0" fmla="*/ 0 h 1560911"/>
              <a:gd name="connsiteX1" fmla="*/ 6769117 w 9713475"/>
              <a:gd name="connsiteY1" fmla="*/ 0 h 1560911"/>
              <a:gd name="connsiteX2" fmla="*/ 6769122 w 9713475"/>
              <a:gd name="connsiteY2" fmla="*/ 1 h 1560911"/>
              <a:gd name="connsiteX3" fmla="*/ 9551641 w 9713475"/>
              <a:gd name="connsiteY3" fmla="*/ 1 h 1560911"/>
              <a:gd name="connsiteX4" fmla="*/ 9713475 w 9713475"/>
              <a:gd name="connsiteY4" fmla="*/ 161836 h 1560911"/>
              <a:gd name="connsiteX5" fmla="*/ 9713475 w 9713475"/>
              <a:gd name="connsiteY5" fmla="*/ 1399076 h 1560911"/>
              <a:gd name="connsiteX6" fmla="*/ 9551641 w 9713475"/>
              <a:gd name="connsiteY6" fmla="*/ 1560911 h 1560911"/>
              <a:gd name="connsiteX7" fmla="*/ 6724728 w 9713475"/>
              <a:gd name="connsiteY7" fmla="*/ 1560911 h 1560911"/>
              <a:gd name="connsiteX8" fmla="*/ 6720419 w 9713475"/>
              <a:gd name="connsiteY8" fmla="*/ 1560041 h 1560911"/>
              <a:gd name="connsiteX9" fmla="*/ 1831183 w 9713475"/>
              <a:gd name="connsiteY9" fmla="*/ 1560041 h 1560911"/>
              <a:gd name="connsiteX10" fmla="*/ 1289480 w 9713475"/>
              <a:gd name="connsiteY10" fmla="*/ 1560041 h 1560911"/>
              <a:gd name="connsiteX11" fmla="*/ 1221658 w 9713475"/>
              <a:gd name="connsiteY11" fmla="*/ 1560041 h 1560911"/>
              <a:gd name="connsiteX12" fmla="*/ 1053843 w 9713475"/>
              <a:gd name="connsiteY12" fmla="*/ 1392117 h 1560911"/>
              <a:gd name="connsiteX13" fmla="*/ 1053843 w 9713475"/>
              <a:gd name="connsiteY13" fmla="*/ 1292929 h 1560911"/>
              <a:gd name="connsiteX14" fmla="*/ 0 w 9713475"/>
              <a:gd name="connsiteY14" fmla="*/ 795247 h 1560911"/>
              <a:gd name="connsiteX15" fmla="*/ 1053843 w 9713475"/>
              <a:gd name="connsiteY15" fmla="*/ 297565 h 1560911"/>
              <a:gd name="connsiteX16" fmla="*/ 1053843 w 9713475"/>
              <a:gd name="connsiteY16" fmla="*/ 167924 h 1560911"/>
              <a:gd name="connsiteX17" fmla="*/ 1221658 w 9713475"/>
              <a:gd name="connsiteY17" fmla="*/ 0 h 156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13475" h="1560911">
                <a:moveTo>
                  <a:pt x="1221658" y="0"/>
                </a:moveTo>
                <a:lnTo>
                  <a:pt x="6769117" y="0"/>
                </a:lnTo>
                <a:lnTo>
                  <a:pt x="6769122" y="1"/>
                </a:lnTo>
                <a:lnTo>
                  <a:pt x="9551641" y="1"/>
                </a:lnTo>
                <a:cubicBezTo>
                  <a:pt x="9641019" y="1"/>
                  <a:pt x="9713475" y="72457"/>
                  <a:pt x="9713475" y="161836"/>
                </a:cubicBezTo>
                <a:lnTo>
                  <a:pt x="9713475" y="1399076"/>
                </a:lnTo>
                <a:cubicBezTo>
                  <a:pt x="9713475" y="1488455"/>
                  <a:pt x="9641019" y="1560911"/>
                  <a:pt x="9551641" y="1560911"/>
                </a:cubicBezTo>
                <a:lnTo>
                  <a:pt x="6724728" y="1560911"/>
                </a:lnTo>
                <a:lnTo>
                  <a:pt x="6720419" y="1560041"/>
                </a:lnTo>
                <a:lnTo>
                  <a:pt x="1831183" y="1560041"/>
                </a:lnTo>
                <a:lnTo>
                  <a:pt x="1289480" y="1560041"/>
                </a:lnTo>
                <a:lnTo>
                  <a:pt x="1221658" y="1560041"/>
                </a:lnTo>
                <a:cubicBezTo>
                  <a:pt x="1128621" y="1560041"/>
                  <a:pt x="1053843" y="1484345"/>
                  <a:pt x="1053843" y="1392117"/>
                </a:cubicBezTo>
                <a:lnTo>
                  <a:pt x="1053843" y="1292929"/>
                </a:lnTo>
                <a:cubicBezTo>
                  <a:pt x="748646" y="998844"/>
                  <a:pt x="359976" y="795247"/>
                  <a:pt x="0" y="795247"/>
                </a:cubicBezTo>
                <a:cubicBezTo>
                  <a:pt x="359976" y="795247"/>
                  <a:pt x="748646" y="591650"/>
                  <a:pt x="1053843" y="297565"/>
                </a:cubicBezTo>
                <a:lnTo>
                  <a:pt x="1053843" y="167924"/>
                </a:lnTo>
                <a:cubicBezTo>
                  <a:pt x="1053843" y="75696"/>
                  <a:pt x="1128621" y="0"/>
                  <a:pt x="12216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>
                <a:solidFill>
                  <a:schemeClr val="bg1"/>
                </a:solidFill>
                <a:latin typeface="Verdana Pro"/>
                <a:ea typeface="Open Sans Light"/>
                <a:cs typeface="Open Sans Light"/>
              </a:rPr>
              <a:t>Apoyar a responder el Censo en Línea. </a:t>
            </a:r>
            <a:endParaRPr lang="es-CL" sz="2400">
              <a:solidFill>
                <a:schemeClr val="bg1"/>
              </a:solidFill>
              <a:latin typeface="Verdana Pro"/>
            </a:endParaRP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C4F764D0-B052-8B36-D16C-497905D5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7" y="3953504"/>
            <a:ext cx="3511311" cy="18983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D7E4F6-F2EF-6794-5332-AF867B7E2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474" y="2856601"/>
            <a:ext cx="4652873" cy="4566609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A9239A53-F7B6-4737-ABC9-2CA2294CE2BC}"/>
              </a:ext>
            </a:extLst>
          </p:cNvPr>
          <p:cNvSpPr>
            <a:spLocks noGrp="1"/>
          </p:cNvSpPr>
          <p:nvPr/>
        </p:nvSpPr>
        <p:spPr>
          <a:xfrm>
            <a:off x="4591829" y="3212140"/>
            <a:ext cx="7055037" cy="328241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1800" b="1">
                <a:solidFill>
                  <a:schemeClr val="accent6"/>
                </a:solidFill>
                <a:latin typeface="Verdana"/>
                <a:ea typeface="Verdana"/>
              </a:rPr>
              <a:t>En los siguientes casos: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s-ES" sz="1800">
                <a:latin typeface="Verdana"/>
                <a:ea typeface="Verdana"/>
              </a:rPr>
              <a:t>Informante tiene código de censo en línea y no sabe cómo ocuparlo. El stand deberá asistirlo. </a:t>
            </a:r>
            <a:endParaRPr lang="es-ES" sz="1800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s-ES" sz="1800">
                <a:latin typeface="Verdana"/>
                <a:ea typeface="Verdana"/>
              </a:rPr>
              <a:t>Informante es de otra comuna y pide ser censado. El Stand debe contactar al informante con el </a:t>
            </a:r>
            <a:r>
              <a:rPr lang="es-ES" sz="1800" b="1">
                <a:latin typeface="Verdana"/>
                <a:ea typeface="Verdana"/>
              </a:rPr>
              <a:t>1525</a:t>
            </a:r>
            <a:r>
              <a:rPr lang="es-ES" sz="1800">
                <a:latin typeface="Verdana"/>
                <a:ea typeface="Verdana"/>
              </a:rPr>
              <a:t> para que solicite su código.</a:t>
            </a:r>
            <a:endParaRPr lang="es-ES" sz="180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6DFCEC5-BC4D-8F1A-B412-4D47E6285B4B}"/>
              </a:ext>
            </a:extLst>
          </p:cNvPr>
          <p:cNvSpPr/>
          <p:nvPr/>
        </p:nvSpPr>
        <p:spPr>
          <a:xfrm>
            <a:off x="4593164" y="3947273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DFCEC5-BC4D-8F1A-B412-4D47E6285B4B}"/>
              </a:ext>
            </a:extLst>
          </p:cNvPr>
          <p:cNvSpPr/>
          <p:nvPr/>
        </p:nvSpPr>
        <p:spPr>
          <a:xfrm>
            <a:off x="4592265" y="4852148"/>
            <a:ext cx="169138" cy="1723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91606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>
                <a:latin typeface="Verdana"/>
                <a:ea typeface="Verdana"/>
              </a:rPr>
              <a:t>Funciones de Stand de Censo 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07.</a:t>
            </a:r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31E3DD-D0F3-9A64-2DE7-8FC6DD23057A}"/>
              </a:ext>
            </a:extLst>
          </p:cNvPr>
          <p:cNvSpPr>
            <a:spLocks noChangeAspect="1"/>
          </p:cNvSpPr>
          <p:nvPr/>
        </p:nvSpPr>
        <p:spPr>
          <a:xfrm>
            <a:off x="911224" y="1566958"/>
            <a:ext cx="1368000" cy="136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892E7D47-7C8C-F5B1-CA4F-B79541DDDFAB}"/>
              </a:ext>
            </a:extLst>
          </p:cNvPr>
          <p:cNvSpPr txBox="1"/>
          <p:nvPr/>
        </p:nvSpPr>
        <p:spPr>
          <a:xfrm>
            <a:off x="2456862" y="1789292"/>
            <a:ext cx="834026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>
                <a:latin typeface="Verdana Pro"/>
                <a:ea typeface="League Spartan" charset="0"/>
                <a:cs typeface="Poppins"/>
              </a:rPr>
              <a:t>El stand </a:t>
            </a:r>
            <a:r>
              <a:rPr lang="es-ES_tradnl" b="1">
                <a:solidFill>
                  <a:schemeClr val="accent6"/>
                </a:solidFill>
                <a:latin typeface="Verdana Pro"/>
                <a:ea typeface="League Spartan" charset="0"/>
                <a:cs typeface="Poppins"/>
              </a:rPr>
              <a:t>deberá asistir a todo evento al informante</a:t>
            </a:r>
            <a:r>
              <a:rPr lang="es-ES_tradnl">
                <a:latin typeface="Verdana Pro"/>
                <a:ea typeface="League Spartan" charset="0"/>
                <a:cs typeface="Poppins"/>
              </a:rPr>
              <a:t> para el ingreso a Censo en Línea y/o para contestarlo, salvo que la persona indique que no lo requiere</a:t>
            </a: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A7526D4A-3DFF-E749-6BE0-64A98817BF17}"/>
              </a:ext>
            </a:extLst>
          </p:cNvPr>
          <p:cNvSpPr txBox="1"/>
          <p:nvPr/>
        </p:nvSpPr>
        <p:spPr>
          <a:xfrm>
            <a:off x="2524343" y="4212005"/>
            <a:ext cx="884346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r>
              <a:rPr lang="es-ES_tradnl" b="1">
                <a:solidFill>
                  <a:schemeClr val="accent6"/>
                </a:solidFill>
                <a:latin typeface="Verdana Pro"/>
                <a:cs typeface="Poppins"/>
              </a:rPr>
              <a:t>Si el informante no cuenta con correo electrónico</a:t>
            </a:r>
            <a:r>
              <a:rPr lang="es-ES_tradnl">
                <a:latin typeface="Verdana Pro"/>
                <a:cs typeface="Poppins"/>
              </a:rPr>
              <a:t> y se va a responder Censo en Línea, el stand deberá usar el correo electrónico asignado para estos fines (Stand_cut_N°correlativo@ine.gob.cl).</a:t>
            </a:r>
            <a:endParaRPr lang="es-ES">
              <a:latin typeface="Verdana Pro"/>
              <a:cs typeface="Poppin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DA8A2A5-F7A2-1E89-4206-2D919C87CE54}"/>
              </a:ext>
            </a:extLst>
          </p:cNvPr>
          <p:cNvSpPr>
            <a:spLocks noChangeAspect="1"/>
          </p:cNvSpPr>
          <p:nvPr/>
        </p:nvSpPr>
        <p:spPr>
          <a:xfrm>
            <a:off x="947923" y="3994431"/>
            <a:ext cx="136800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Gráfico 7" descr="Signo de interrogación con relleno sólido">
            <a:extLst>
              <a:ext uri="{FF2B5EF4-FFF2-40B4-BE49-F238E27FC236}">
                <a16:creationId xmlns:a16="http://schemas.microsoft.com/office/drawing/2014/main" id="{D115DDEC-0454-420A-C710-EE3A2E678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4640" y="1794597"/>
            <a:ext cx="914400" cy="914400"/>
          </a:xfrm>
          <a:prstGeom prst="rect">
            <a:avLst/>
          </a:prstGeom>
        </p:spPr>
      </p:pic>
      <p:pic>
        <p:nvPicPr>
          <p:cNvPr id="16" name="Gráfico 19" descr="Abrir sobre contorno">
            <a:extLst>
              <a:ext uri="{FF2B5EF4-FFF2-40B4-BE49-F238E27FC236}">
                <a16:creationId xmlns:a16="http://schemas.microsoft.com/office/drawing/2014/main" id="{04F7348A-E235-4732-C429-76EC2528D7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65409" y="42151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3010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Alicia Ivonne Cornejo Leiva</DisplayName>
        <AccountId>30</AccountId>
        <AccountType/>
      </UserInfo>
      <UserInfo>
        <DisplayName>Carolina de la Paz Mascareño Orellana</DisplayName>
        <AccountId>9</AccountId>
        <AccountType/>
      </UserInfo>
      <UserInfo>
        <DisplayName>SharingLinks.0dd6aafa-963a-4cb3-aad0-00b0f58dcb1d.OrganizationEdit.0523fb60-3504-4822-9c5f-91f9f92d5ee2</DisplayName>
        <AccountId>499</AccountId>
        <AccountType/>
      </UserInfo>
      <UserInfo>
        <DisplayName>Nicole Andrea Rivera Contreras</DisplayName>
        <AccountId>86</AccountId>
        <AccountType/>
      </UserInfo>
      <UserInfo>
        <DisplayName>Patricia Soledad Abello Aravena</DisplayName>
        <AccountId>1411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cee4759ce212415e0934721f3200cb1e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8d810af9f322d651eb0a8ea263d31b3b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2BDAD-513B-4B88-892F-43642AA53E55}">
  <ds:schemaRefs>
    <ds:schemaRef ds:uri="a369e572-027a-44c0-8f11-2f588a2a1334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fc35979-dbb1-4d4b-8727-6470e0646fe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5425A9-3808-41D6-8854-44A267E3E149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1507</Words>
  <Application>Microsoft Office PowerPoint</Application>
  <PresentationFormat>Panorámica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Arial</vt:lpstr>
      <vt:lpstr>Avenir Next Demi Bold</vt:lpstr>
      <vt:lpstr>Calibri</vt:lpstr>
      <vt:lpstr>Gill Sans</vt:lpstr>
      <vt:lpstr>League Spartan</vt:lpstr>
      <vt:lpstr>Open Sans Light</vt:lpstr>
      <vt:lpstr>Open Sans Semibold</vt:lpstr>
      <vt:lpstr>Poppins</vt:lpstr>
      <vt:lpstr>Poppins SemiBold</vt:lpstr>
      <vt:lpstr>Segoe UI</vt:lpstr>
      <vt:lpstr>Verdana</vt:lpstr>
      <vt:lpstr>Verdana Pro</vt:lpstr>
      <vt:lpstr>Wingdings</vt:lpstr>
      <vt:lpstr>Tema de Office</vt:lpstr>
      <vt:lpstr>Procedimientos Equipo Punto Censo</vt:lpstr>
      <vt:lpstr>Presentación de PowerPoint</vt:lpstr>
      <vt:lpstr>Presentación de PowerPoint</vt:lpstr>
      <vt:lpstr>Presentación de PowerPoint</vt:lpstr>
      <vt:lpstr>Presentación de PowerPoint</vt:lpstr>
      <vt:lpstr>02.</vt:lpstr>
      <vt:lpstr>Presentación de PowerPoint</vt:lpstr>
      <vt:lpstr>Presentación de PowerPoint</vt:lpstr>
      <vt:lpstr>Presentación de PowerPoint</vt:lpstr>
      <vt:lpstr>03.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04.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21</cp:revision>
  <dcterms:created xsi:type="dcterms:W3CDTF">2021-02-12T20:31:37Z</dcterms:created>
  <dcterms:modified xsi:type="dcterms:W3CDTF">2024-06-04T21:49:13Z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