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17"/>
  </p:notesMasterIdLst>
  <p:handoutMasterIdLst>
    <p:handoutMasterId r:id="rId18"/>
  </p:handoutMasterIdLst>
  <p:sldIdLst>
    <p:sldId id="1195" r:id="rId5"/>
    <p:sldId id="1199" r:id="rId6"/>
    <p:sldId id="1229" r:id="rId7"/>
    <p:sldId id="1218" r:id="rId8"/>
    <p:sldId id="1232" r:id="rId9"/>
    <p:sldId id="1213" r:id="rId10"/>
    <p:sldId id="1230" r:id="rId11"/>
    <p:sldId id="1233" r:id="rId12"/>
    <p:sldId id="1231" r:id="rId13"/>
    <p:sldId id="1227" r:id="rId14"/>
    <p:sldId id="1228" r:id="rId15"/>
    <p:sldId id="1194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39440EA7-7EFC-9C50-A6FC-E55DAF6F3B30}" name="Moises David Hazan Meyohas" initials="MDHM" userId="S::mdhazanm@ine.gob.cl::5d5b3851-8a5e-4f5d-8401-5dce42f168fd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4D"/>
    <a:srgbClr val="663C77"/>
    <a:srgbClr val="2C427E"/>
    <a:srgbClr val="1E3C7D"/>
    <a:srgbClr val="E3771E"/>
    <a:srgbClr val="EB7D1D"/>
    <a:srgbClr val="EF7F1C"/>
    <a:srgbClr val="EF9E08"/>
    <a:srgbClr val="F29E02"/>
    <a:srgbClr val="97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0D95D-5F4F-3959-AF34-80A42EA8FCFC}" v="76" dt="2024-03-20T12:45:17.426"/>
    <p1510:client id="{E5F2AC1B-28F8-0C00-DAEF-489FC88815C1}" v="9" dt="2024-03-19T19:42:19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13-05-2024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13-05-2024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13-05-2024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800" dirty="0">
                <a:latin typeface="Verdana"/>
                <a:ea typeface="Verdana"/>
              </a:rPr>
              <a:t>Cierre de la semana (Fase 2)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  <a:endParaRPr lang="es-E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44D6B369-EFA3-456A-D205-061D85CCE4D8}"/>
              </a:ext>
            </a:extLst>
          </p:cNvPr>
          <p:cNvSpPr>
            <a:spLocks noGrp="1"/>
          </p:cNvSpPr>
          <p:nvPr/>
        </p:nvSpPr>
        <p:spPr>
          <a:xfrm>
            <a:off x="3967397" y="4346191"/>
            <a:ext cx="7777262" cy="483181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Capacitación Censo de Población y Vivienda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23E11-7E68-DADD-D9DA-C754853E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¿Alguna pregunta o comentario?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4205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07874-148A-341F-6795-9E3570C1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¡Muchas gracias!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82785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0"/>
          </p:nvPr>
        </p:nvSpPr>
        <p:spPr>
          <a:xfrm>
            <a:off x="541866" y="1849953"/>
            <a:ext cx="11108267" cy="2669263"/>
          </a:xfrm>
        </p:spPr>
        <p:txBody>
          <a:bodyPr vert="horz" lIns="0" tIns="45720" rIns="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2400" dirty="0">
                <a:latin typeface="Verdana"/>
                <a:ea typeface="Verdana"/>
              </a:rPr>
              <a:t>En esta presentación veremos las tareas que como Coordinador/a de Grupo (CG) debes realizar al cierre de cada semana de recolección censal durante la Fase 2.</a:t>
            </a:r>
            <a:endParaRPr lang="es-ES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34764" y="575903"/>
            <a:ext cx="8316031" cy="846497"/>
          </a:xfrm>
        </p:spPr>
        <p:txBody>
          <a:bodyPr/>
          <a:lstStyle/>
          <a:p>
            <a:pPr algn="ctr"/>
            <a:r>
              <a:rPr lang="es-CL" sz="4200">
                <a:latin typeface="Verdana"/>
                <a:ea typeface="Verdana"/>
              </a:rPr>
              <a:t>Introducción</a:t>
            </a:r>
            <a:endParaRPr lang="es-CL" sz="42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3A554-A70D-9037-2DBC-60CA9D47E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27" t="28986" r="38356" b="28264"/>
          <a:stretch/>
        </p:blipFill>
        <p:spPr>
          <a:xfrm>
            <a:off x="8160141" y="4299459"/>
            <a:ext cx="2026765" cy="26652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8E5F3A-8A7F-494D-340B-6EC1A2C45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98" t="26978" r="31043" b="28777"/>
          <a:stretch/>
        </p:blipFill>
        <p:spPr>
          <a:xfrm>
            <a:off x="1316517" y="4299460"/>
            <a:ext cx="2802843" cy="23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6669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C1BF6C-ED7D-85A6-2E26-22542F7B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s-ES_tradnl" sz="1800" dirty="0"/>
              <a:t>Monitoreo de Avance y Productividad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A1A00EE-4641-C085-BD8A-C5581C27D7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s-ES_tradnl" sz="1800" dirty="0"/>
              <a:t>Gestión de carga de trabajo semanal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3B67C83-7B17-E4EA-D4CD-2C006922348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_tradnl" dirty="0"/>
              <a:t>01.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D7A0874-5F46-2247-E180-5C1252E43D5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_tradnl" dirty="0"/>
              <a:t>02.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7DB2730C-9D63-54F1-09B0-B54BB71B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Contenidos</a:t>
            </a:r>
          </a:p>
        </p:txBody>
      </p:sp>
    </p:spTree>
    <p:extLst>
      <p:ext uri="{BB962C8B-B14F-4D97-AF65-F5344CB8AC3E}">
        <p14:creationId xmlns:p14="http://schemas.microsoft.com/office/powerpoint/2010/main" val="1040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070AA46-7D52-7683-0BE7-84B417A08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s-ES" dirty="0">
                <a:latin typeface="Verdana"/>
                <a:ea typeface="Verdana"/>
              </a:rPr>
              <a:t>Monitoreo de Avance y Productividad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B162CE2-A2E4-BF57-4818-F7C5CACA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43140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54ABF-C9B5-7DC4-869E-F5B1285EA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02DD8C0-E6A0-28EE-13EC-0B582BF9A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rmAutofit fontScale="85000" lnSpcReduction="10000"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Monitoreo de Avance y Productividad Censistas</a:t>
            </a:r>
            <a:endParaRPr lang="es-CL" dirty="0"/>
          </a:p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64DC78-8F0C-2CB3-4C13-786739D80C4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70818" y="2171313"/>
            <a:ext cx="10683692" cy="3531346"/>
          </a:xfrm>
        </p:spPr>
        <p:txBody>
          <a:bodyPr vert="horz" lIns="0" tIns="45720" rIns="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es-ES_tradnl" sz="1800" dirty="0">
                <a:effectLst/>
              </a:rPr>
              <a:t>Como Coordinador/a de Grupo (CG) debes mantener un monitoreo del avance de la recolección censal y de la productividad de tu equipo en terreno, a través de la revisión de indicadores de avance y productividad.</a:t>
            </a:r>
            <a:endParaRPr lang="es-ES"/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es-ES_tradnl" sz="1800" dirty="0">
                <a:effectLst/>
                <a:latin typeface="Verdana"/>
                <a:ea typeface="Verdana"/>
              </a:rPr>
              <a:t>Si bien esta es una tarea que debes realizar diariamente, es fundamental que al final de cada semana revises que los indicadores de los reportes disponibles en el </a:t>
            </a:r>
            <a:r>
              <a:rPr lang="es-ES_tradnl" sz="1800" b="1" dirty="0">
                <a:effectLst/>
                <a:latin typeface="Verdana"/>
                <a:ea typeface="Verdana"/>
              </a:rPr>
              <a:t>Módulo de Seguimiento</a:t>
            </a:r>
            <a:r>
              <a:rPr lang="es-ES_tradnl" sz="1800" dirty="0">
                <a:effectLst/>
                <a:latin typeface="Verdana"/>
                <a:ea typeface="Verdana"/>
              </a:rPr>
              <a:t> </a:t>
            </a:r>
            <a:r>
              <a:rPr lang="es-ES_tradnl" sz="1800" b="1" dirty="0">
                <a:effectLst/>
                <a:latin typeface="Verdana"/>
                <a:ea typeface="Verdana"/>
              </a:rPr>
              <a:t>del Sistema de Gestión Censal (SGC) </a:t>
            </a:r>
            <a:r>
              <a:rPr lang="es-ES_tradnl" sz="1800" dirty="0">
                <a:effectLst/>
                <a:latin typeface="Verdana"/>
                <a:ea typeface="Verdana"/>
              </a:rPr>
              <a:t>se encuentren dentro de los valores esperados, e identificar las Manzanas o Áreas de Levantamiento (AL) en las que se presenten situaciones fuera de lo esperado.</a:t>
            </a:r>
            <a:r>
              <a:rPr lang="es-ES_tradnl" sz="1800" dirty="0">
                <a:latin typeface="Verdana"/>
                <a:ea typeface="Verdana"/>
              </a:rPr>
              <a:t> </a:t>
            </a:r>
            <a:endParaRPr lang="es-CL" sz="1800" dirty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q"/>
            </a:pPr>
            <a:endParaRPr lang="es-ES_tradnl" sz="1800" dirty="0">
              <a:effectLst/>
            </a:endParaRPr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2CA166-1906-2E03-2768-CA3AFF294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Monitoreo de Avance y Productividad (Fase 2)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E12C2CE-0415-FF54-107A-3F13A869F4E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392654461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124" y="726039"/>
            <a:ext cx="10888408" cy="800649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Revisión de Indicadores en el Sistema de Gestión Censal (SGC)</a:t>
            </a:r>
            <a:endParaRPr lang="es-CL" dirty="0"/>
          </a:p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51153" y="1887842"/>
            <a:ext cx="5221075" cy="3878076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es-ES_tradnl" sz="1800" kern="100" dirty="0">
                <a:effectLst/>
                <a:latin typeface="Verdana"/>
                <a:ea typeface="Calibri"/>
              </a:rPr>
              <a:t>Al </a:t>
            </a:r>
            <a:r>
              <a:rPr lang="es-ES_tradnl" sz="1800" b="1" kern="100" dirty="0">
                <a:effectLst/>
                <a:latin typeface="Verdana"/>
                <a:ea typeface="Calibri"/>
              </a:rPr>
              <a:t>revisar los indicadores es necesario indagar sobre estos resultados para adoptar las medidas necesarias para mejorar el desempeño</a:t>
            </a:r>
            <a:r>
              <a:rPr lang="es-ES_tradnl" sz="1800" kern="100" dirty="0">
                <a:effectLst/>
                <a:latin typeface="Verdana"/>
                <a:ea typeface="Calibri"/>
              </a:rPr>
              <a:t> del equipo y el avance del operativo.</a:t>
            </a:r>
            <a:r>
              <a:rPr lang="es-ES_tradnl" sz="1800" kern="100" dirty="0">
                <a:latin typeface="Verdana"/>
                <a:ea typeface="Calibri"/>
              </a:rPr>
              <a:t> </a:t>
            </a:r>
            <a:endParaRPr lang="es-CL" sz="18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es-ES_tradnl" sz="1800" b="1" kern="100" dirty="0">
                <a:effectLst/>
                <a:latin typeface="Verdana"/>
                <a:ea typeface="Calibri"/>
              </a:rPr>
              <a:t>Por ejemplo</a:t>
            </a:r>
            <a:r>
              <a:rPr lang="es-ES_tradnl" sz="1800" kern="100" dirty="0">
                <a:effectLst/>
                <a:latin typeface="Verdana"/>
                <a:ea typeface="Calibri"/>
              </a:rPr>
              <a:t>, frente a un bajo porcentaje de viviendas censadas es necesario identificar las causas para definir estrategias adecuadas, como diversificar los días y franjas horarias de visita.</a:t>
            </a:r>
            <a:endParaRPr lang="es-CL" sz="1800" kern="100" dirty="0">
              <a:effectLst/>
              <a:latin typeface="Verdana"/>
              <a:ea typeface="Calibri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Monitoreo de Avance y Productividad (Fase 2)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BF7CEC-AD06-C242-EA68-778F23B0D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88" y="2561313"/>
            <a:ext cx="4893411" cy="3607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94B2AA-87D1-123B-4B61-0AE39CE14952}"/>
              </a:ext>
            </a:extLst>
          </p:cNvPr>
          <p:cNvSpPr txBox="1"/>
          <p:nvPr/>
        </p:nvSpPr>
        <p:spPr>
          <a:xfrm>
            <a:off x="6378807" y="1854618"/>
            <a:ext cx="486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Tabla 1. Indicadores Monitoreo de Avance y Productividad</a:t>
            </a:r>
          </a:p>
        </p:txBody>
      </p:sp>
    </p:spTree>
    <p:extLst>
      <p:ext uri="{BB962C8B-B14F-4D97-AF65-F5344CB8AC3E}">
        <p14:creationId xmlns:p14="http://schemas.microsoft.com/office/powerpoint/2010/main" val="356005221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612B193-4E67-AEA1-7812-AAF077E26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Gestión de carga de trabajo semanal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0A9D9A8-73DC-C60F-E9EC-AABE1FB8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217445721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49C10-E6CC-7129-5BF4-CDB620075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6115B6B-6750-5A28-9D00-DD9CAE943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329" y="937892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Gestión de carga de trabajo semanal</a:t>
            </a:r>
          </a:p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9558C2-4596-4E47-9DE3-C8CBE8CCDAE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137821" y="2185307"/>
            <a:ext cx="5071731" cy="3519179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1800" dirty="0">
                <a:latin typeface="Verdana"/>
                <a:ea typeface="Verdana"/>
              </a:rPr>
              <a:t>En el día en que finaliza una semana de recolección, la o el CG </a:t>
            </a:r>
            <a:r>
              <a:rPr lang="es-ES" sz="1800" b="1" dirty="0">
                <a:latin typeface="Verdana"/>
                <a:ea typeface="Verdana"/>
              </a:rPr>
              <a:t>debe quitar toda la carga de trabajo asignada a las y los censistas a su cargo</a:t>
            </a:r>
            <a:r>
              <a:rPr lang="es-ES" sz="1800" dirty="0">
                <a:latin typeface="Verdana"/>
                <a:ea typeface="Verdana"/>
              </a:rPr>
              <a:t>.</a:t>
            </a:r>
            <a:endParaRPr lang="es-ES"/>
          </a:p>
          <a:p>
            <a:pPr>
              <a:lnSpc>
                <a:spcPct val="150000"/>
              </a:lnSpc>
            </a:pPr>
            <a:r>
              <a:rPr lang="es-ES" sz="1800" dirty="0">
                <a:latin typeface="Verdana"/>
                <a:ea typeface="Verdana"/>
              </a:rPr>
              <a:t>Para verificar este procedimiento debes </a:t>
            </a:r>
            <a:r>
              <a:rPr lang="es-ES" sz="1800" b="1" dirty="0">
                <a:latin typeface="Verdana"/>
                <a:ea typeface="Verdana"/>
              </a:rPr>
              <a:t>confirmar que las y los censistas </a:t>
            </a:r>
            <a:r>
              <a:rPr lang="es-ES" sz="1800" dirty="0">
                <a:latin typeface="Verdana"/>
                <a:ea typeface="Verdana"/>
              </a:rPr>
              <a:t>a tu cargo </a:t>
            </a:r>
            <a:r>
              <a:rPr lang="es-ES" sz="1800" b="1" dirty="0">
                <a:latin typeface="Verdana"/>
                <a:ea typeface="Verdana"/>
              </a:rPr>
              <a:t>completen las entrevistas </a:t>
            </a:r>
            <a:r>
              <a:rPr lang="es-ES" sz="1800" dirty="0">
                <a:latin typeface="Verdana"/>
                <a:ea typeface="Verdana"/>
              </a:rPr>
              <a:t>en su DMC y</a:t>
            </a:r>
            <a:r>
              <a:rPr lang="es-ES" sz="1800" b="1" dirty="0">
                <a:latin typeface="Verdana"/>
                <a:ea typeface="Verdana"/>
              </a:rPr>
              <a:t> luego sincronicen.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78E9E0-7E0C-2F67-EB12-BD81155C7F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Gestión de carga de trabajo semanal (Fase 2)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D710D77-6FEF-A0C6-D420-4290E457E22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02.</a:t>
            </a:r>
          </a:p>
        </p:txBody>
      </p:sp>
      <p:grpSp>
        <p:nvGrpSpPr>
          <p:cNvPr id="4" name="11 Grupo">
            <a:extLst>
              <a:ext uri="{FF2B5EF4-FFF2-40B4-BE49-F238E27FC236}">
                <a16:creationId xmlns:a16="http://schemas.microsoft.com/office/drawing/2014/main" id="{5B625513-9877-4605-6382-9F6F0F2A7848}"/>
              </a:ext>
            </a:extLst>
          </p:cNvPr>
          <p:cNvGrpSpPr/>
          <p:nvPr/>
        </p:nvGrpSpPr>
        <p:grpSpPr>
          <a:xfrm>
            <a:off x="677630" y="2195467"/>
            <a:ext cx="4668592" cy="3237283"/>
            <a:chOff x="7885058" y="1501563"/>
            <a:chExt cx="3474670" cy="2315096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DC416E6E-15BB-7832-89FF-D709105932BB}"/>
                </a:ext>
              </a:extLst>
            </p:cNvPr>
            <p:cNvGrpSpPr/>
            <p:nvPr/>
          </p:nvGrpSpPr>
          <p:grpSpPr>
            <a:xfrm>
              <a:off x="7885058" y="1501563"/>
              <a:ext cx="3474670" cy="2315096"/>
              <a:chOff x="7885058" y="1501563"/>
              <a:chExt cx="3474670" cy="2315096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C5A14464-4BC0-C987-C9E1-6F849BD76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5058" y="1501563"/>
                <a:ext cx="3474670" cy="2315096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7C223981-1924-4FCF-6D2C-EC75CD0D18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961" r="34361" b="78109"/>
              <a:stretch/>
            </p:blipFill>
            <p:spPr>
              <a:xfrm>
                <a:off x="10104138" y="2113725"/>
                <a:ext cx="440230" cy="458197"/>
              </a:xfrm>
              <a:prstGeom prst="rect">
                <a:avLst/>
              </a:prstGeom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CA559E94-EDC9-E555-7C2F-1EF7F15756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56283" b="77995"/>
              <a:stretch/>
            </p:blipFill>
            <p:spPr>
              <a:xfrm>
                <a:off x="8879198" y="1925243"/>
                <a:ext cx="622636" cy="402645"/>
              </a:xfrm>
              <a:prstGeom prst="rect">
                <a:avLst/>
              </a:prstGeom>
            </p:spPr>
          </p:pic>
        </p:grp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0949FBA-3346-5CFD-8BF0-0513853D1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58" r="33867" b="77785"/>
            <a:stretch/>
          </p:blipFill>
          <p:spPr>
            <a:xfrm>
              <a:off x="8261023" y="2111251"/>
              <a:ext cx="442492" cy="433274"/>
            </a:xfrm>
            <a:prstGeom prst="rect">
              <a:avLst/>
            </a:prstGeom>
          </p:spPr>
        </p:pic>
      </p:grpSp>
      <p:pic>
        <p:nvPicPr>
          <p:cNvPr id="13" name="Gráfico 12" descr="Insignia con relleno sólido">
            <a:extLst>
              <a:ext uri="{FF2B5EF4-FFF2-40B4-BE49-F238E27FC236}">
                <a16:creationId xmlns:a16="http://schemas.microsoft.com/office/drawing/2014/main" id="{A6A7C280-AA6E-F485-AD7F-F95212A0C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7035" y="4090035"/>
            <a:ext cx="477520" cy="477520"/>
          </a:xfrm>
          <a:prstGeom prst="rect">
            <a:avLst/>
          </a:prstGeom>
        </p:spPr>
      </p:pic>
      <p:pic>
        <p:nvPicPr>
          <p:cNvPr id="14" name="Gráfico 13" descr="Insignia 1 con relleno sólido">
            <a:extLst>
              <a:ext uri="{FF2B5EF4-FFF2-40B4-BE49-F238E27FC236}">
                <a16:creationId xmlns:a16="http://schemas.microsoft.com/office/drawing/2014/main" id="{6450EBDE-BE9D-07C3-3EA7-4CD7A34EEC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7670" y="2312670"/>
            <a:ext cx="477520" cy="4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3405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D4E89-145D-6B0B-2C82-2CA10C5F5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5351623-F9A8-E463-791D-D9483E4391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649" y="795652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Gestión de carga de trabajo semanal</a:t>
            </a:r>
          </a:p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3D111B-59C6-5566-65AF-E0AF4389F74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89794" y="2296123"/>
            <a:ext cx="7257076" cy="1336786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1800" dirty="0">
                <a:latin typeface="Verdana"/>
                <a:ea typeface="Verdana"/>
              </a:rPr>
              <a:t>La carga de trabajo de las y los censistas se debe </a:t>
            </a:r>
            <a:r>
              <a:rPr lang="es-ES" sz="1800" b="1" dirty="0">
                <a:latin typeface="Verdana"/>
                <a:ea typeface="Verdana"/>
              </a:rPr>
              <a:t>reasignar de manera completa</a:t>
            </a:r>
            <a:r>
              <a:rPr lang="es-ES" sz="1800" dirty="0">
                <a:latin typeface="Verdana"/>
                <a:ea typeface="Verdana"/>
              </a:rPr>
              <a:t> el primer día de recolección de la semana siguiente.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45F7FB-FEBA-B999-7041-55BFF5DC6C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Gestión de carga de trabajo semanal (Fase 2)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90E9AC7-9548-B0F8-7783-14EEAB5B6B8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02.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37010D-BB3E-ED37-03BC-4D761FE15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34327" y="1913934"/>
            <a:ext cx="3090772" cy="41703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906333-FC9E-21DD-EC9B-A7DC906D0D2E}"/>
              </a:ext>
            </a:extLst>
          </p:cNvPr>
          <p:cNvSpPr txBox="1"/>
          <p:nvPr/>
        </p:nvSpPr>
        <p:spPr>
          <a:xfrm>
            <a:off x="751840" y="5161280"/>
            <a:ext cx="67665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</a:rPr>
              <a:t>Es importante que esta reasignación sea realizada en función de la revisión de los indicadores de </a:t>
            </a:r>
            <a:r>
              <a:rPr lang="es-ES" b="1">
                <a:latin typeface="Verdana"/>
              </a:rPr>
              <a:t>Monitoreo y Productividad</a:t>
            </a:r>
            <a:r>
              <a:rPr lang="es-ES">
                <a:latin typeface="Verdana"/>
              </a:rPr>
              <a:t> de la semana anterior.</a:t>
            </a:r>
            <a:endParaRPr lang="es-E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Gráfico 7" descr="Luces encendidas con relleno sólido">
            <a:extLst>
              <a:ext uri="{FF2B5EF4-FFF2-40B4-BE49-F238E27FC236}">
                <a16:creationId xmlns:a16="http://schemas.microsoft.com/office/drawing/2014/main" id="{8FE74E2A-664F-A3A5-51BC-8752CF147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9040" y="4170680"/>
            <a:ext cx="914400" cy="914400"/>
          </a:xfrm>
          <a:prstGeom prst="rect">
            <a:avLst/>
          </a:prstGeom>
        </p:spPr>
      </p:pic>
      <p:pic>
        <p:nvPicPr>
          <p:cNvPr id="9" name="Gráfico 11" descr="Insignia 3 con relleno sólido">
            <a:extLst>
              <a:ext uri="{FF2B5EF4-FFF2-40B4-BE49-F238E27FC236}">
                <a16:creationId xmlns:a16="http://schemas.microsoft.com/office/drawing/2014/main" id="{7375EC68-0D2D-7A25-0BEE-4352B4E1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720" y="2362200"/>
            <a:ext cx="477520" cy="4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3057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D2BDAD-513B-4B88-892F-43642AA53E55}">
  <ds:schemaRefs>
    <ds:schemaRef ds:uri="6fc35979-dbb1-4d4b-8727-6470e0646fe1"/>
    <ds:schemaRef ds:uri="a369e572-027a-44c0-8f11-2f588a2a1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440</Words>
  <Application>Microsoft Office PowerPoint</Application>
  <PresentationFormat>Panorámica</PresentationFormat>
  <Paragraphs>37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Cierre de la semana (Fase 2)</vt:lpstr>
      <vt:lpstr>Introducción</vt:lpstr>
      <vt:lpstr>Contenidos</vt:lpstr>
      <vt:lpstr>01.</vt:lpstr>
      <vt:lpstr>Presentación de PowerPoint</vt:lpstr>
      <vt:lpstr>Presentación de PowerPoint</vt:lpstr>
      <vt:lpstr>02.</vt:lpstr>
      <vt:lpstr>Presentación de PowerPoint</vt:lpstr>
      <vt:lpstr>Presentación de PowerPoint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191335430</cp:lastModifiedBy>
  <cp:revision>141</cp:revision>
  <dcterms:created xsi:type="dcterms:W3CDTF">2021-02-12T20:31:37Z</dcterms:created>
  <dcterms:modified xsi:type="dcterms:W3CDTF">2024-05-13T17:02:26Z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</Properties>
</file>