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6"/>
  </p:notesMasterIdLst>
  <p:handoutMasterIdLst>
    <p:handoutMasterId r:id="rId27"/>
  </p:handoutMasterIdLst>
  <p:sldIdLst>
    <p:sldId id="1195" r:id="rId5"/>
    <p:sldId id="1355" r:id="rId6"/>
    <p:sldId id="1356" r:id="rId7"/>
    <p:sldId id="1362" r:id="rId8"/>
    <p:sldId id="1363" r:id="rId9"/>
    <p:sldId id="1345" r:id="rId10"/>
    <p:sldId id="1354" r:id="rId11"/>
    <p:sldId id="1349" r:id="rId12"/>
    <p:sldId id="1350" r:id="rId13"/>
    <p:sldId id="1357" r:id="rId14"/>
    <p:sldId id="1358" r:id="rId15"/>
    <p:sldId id="1361" r:id="rId16"/>
    <p:sldId id="1364" r:id="rId17"/>
    <p:sldId id="1367" r:id="rId18"/>
    <p:sldId id="1366" r:id="rId19"/>
    <p:sldId id="1369" r:id="rId20"/>
    <p:sldId id="1368" r:id="rId21"/>
    <p:sldId id="1365" r:id="rId22"/>
    <p:sldId id="1318" r:id="rId23"/>
    <p:sldId id="1317" r:id="rId24"/>
    <p:sldId id="1316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D4A510-ADFC-A195-4FA2-787D47D34E6F}" name="Jorge Urzua Faune" initials="JF" userId="S::jurzuaf@ine.gob.cl::e3d1f6fd-3dfd-412f-bf4b-d45b3998aa38" providerId="AD"/>
  <p188:author id="{27ABB716-4E97-7C29-A9DE-625D9ADB33A1}" name="Camila Fernanda Salinas Silva" initials="" userId="S::cfsalinass@ine.gob.cl::54e2938f-5cc8-4510-b4a8-a55ff76a83d2" providerId="AD"/>
  <p188:author id="{797E631B-E445-2211-6D1B-22E3D31C5500}" name="Barbara Montes Lagos" initials="BL" userId="S::bmontesl@ine.gob.cl::6786d39f-f9ad-4eaa-b589-9e74c3a80da3" providerId="AD"/>
  <p188:author id="{AD61A11D-84A2-216B-B70F-4356C9832F85}" name="Susana Andrea Fuenzalida Maldonado" initials="SM" userId="S::safuenzalidam@ine.gob.cl::872a9081-2a29-4b88-b35a-bed93a47cb1f" providerId="AD"/>
  <p188:author id="{9A7F7C2E-EF21-04C9-6A3A-450142C47A47}" name="Pia Andrea Castro Brito" initials="PB" userId="S::pacastrob@ine.gob.cl::7a38b4bd-cf5c-4f8d-803d-898146164630" providerId="AD"/>
  <p188:author id="{85018337-CF64-96EA-2D03-C9C69D8B24BD}" name="Maria Magdalena Marquez Pichuman" initials="MP" userId="S::mmmarquezp@ine.gob.cl::40ee0c62-5986-4c4d-8f79-f125591f15fe" providerId="AD"/>
  <p188:author id="{BFA5A64C-253C-4F67-DD0E-885D0FA4E12E}" name="Maria Magdalena Marquez Pichuman" initials="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EB426952-1D9C-F13E-0A3B-5D98A01FD2AC}" name="Patricia Mauna Madrid" initials="PM" userId="S::pamaunam@ine.gob.cl::f77504da-9a07-4db7-b3df-5fd3d0d859f3" providerId="AD"/>
  <p188:author id="{83F96F54-0C16-4D04-A207-4ECA5D8C8288}" name="Maria Cristina Rojas Gonzalez" initials="MG" userId="S::mcrojasg@ine.gob.cl::823db842-bb46-4851-b6a7-ed239df02e91" providerId="AD"/>
  <p188:author id="{4569E28C-3D0E-3BA7-D223-D1CFA6F1F99F}" name="Loreto Ignacia Millares Gallardo" initials="LG" userId="S::limillaresg@ine.gob.cl::ea63c901-18da-4ff6-923c-a009c07d525e" providerId="AD"/>
  <p188:author id="{4E6147A6-85B7-6141-820D-8B18FED02775}" name="Felipe Alonso Seiltgens Hachim" initials="FH" userId="S::faseiltgensh@ine.gob.cl::1b257bd2-7bd8-42e3-ac4d-aee0bca05170" providerId="AD"/>
  <p188:author id="{39440EA7-7EFC-9C50-A6FC-E55DAF6F3B30}" name="Moises David Hazan Meyohas" initials="MDHM" userId="S::mdhazanm@ine.gob.cl::5d5b3851-8a5e-4f5d-8401-5dce42f168fd" providerId="AD"/>
  <p188:author id="{5C9E03C3-1889-98BD-A861-9FC8CAC819C0}" name="Veronica Andrea Canales Guerrero" initials="VC" userId="S::vacanalesg@ine.gob.cl::398fc891-0a18-4ad9-a29c-fe11b29fd7c2" providerId="AD"/>
  <p188:author id="{2571E6C3-D93C-866B-2236-2FC215D1A9E9}" name="Ariel Esteban Ibarra Naegel" initials="" userId="S::aeibarran@ine.gob.cl::2f94f751-714d-4f4c-98c2-306ef456e789" providerId="AD"/>
  <p188:author id="{845685D3-E53A-D1AC-18AD-3A8E1A11213C}" name="Camila Fernanda Scapini Faundez" initials="CF" userId="S::cfscapinif@ine.gob.cl::0917e44e-7cc2-48dd-8b4a-4fc3de2a8350" providerId="AD"/>
  <p188:author id="{9C2723D8-EC31-5FFB-09C8-AE6F7059E300}" name="Andres Elias Olivares Rubilar" initials="AR" userId="S::aeolivaresr@ine.gob.cl::83085abb-9a7c-4013-9e56-e4b5653cd197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D3317EE-51C7-39DB-281C-5B182451C5F2}" name="Martin Sebastian Silva Garrido" initials="MG" userId="S::mssilvag@ine.gob.cl::5f63eb08-d18d-4319-a8cd-28a955dc80eb" providerId="AD"/>
  <p188:author id="{E956CAEE-CFFC-2215-47EA-1CCCD9ED24B7}" name="Alberto Carlos Farias Aguilera" initials="AA" userId="S::acfariasa@ine.gob.cl::0d355c96-1873-4b3e-b34a-6b9171f81435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235"/>
    <a:srgbClr val="000000"/>
    <a:srgbClr val="009EE2"/>
    <a:srgbClr val="EE7D00"/>
    <a:srgbClr val="2C427E"/>
    <a:srgbClr val="B12020"/>
    <a:srgbClr val="663C77"/>
    <a:srgbClr val="94B422"/>
    <a:srgbClr val="E3771E"/>
    <a:srgbClr val="F8A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F6E48-4854-2903-76B6-B340EDEEB9A1}" v="298" dt="2024-05-03T19:03:04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03-05-2024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03-05-2024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Lee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alta</a:t>
            </a:r>
            <a:r>
              <a:rPr lang="en-US">
                <a:cs typeface="Calibri"/>
              </a:rPr>
              <a:t> las </a:t>
            </a:r>
            <a:r>
              <a:rPr lang="en-US" err="1">
                <a:cs typeface="Calibri"/>
              </a:rPr>
              <a:t>instrucciones</a:t>
            </a:r>
            <a:r>
              <a:rPr lang="en-US">
                <a:cs typeface="Calibri"/>
              </a:rPr>
              <a:t> que </a:t>
            </a:r>
            <a:r>
              <a:rPr lang="en-US" err="1">
                <a:cs typeface="Calibri"/>
              </a:rPr>
              <a:t>están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el</a:t>
            </a:r>
            <a:r>
              <a:rPr lang="en-US">
                <a:cs typeface="Calibri"/>
              </a:rPr>
              <a:t> simulador y las </a:t>
            </a:r>
            <a:r>
              <a:rPr lang="en-US" err="1">
                <a:cs typeface="Calibri"/>
              </a:rPr>
              <a:t>preguntas</a:t>
            </a:r>
            <a:r>
              <a:rPr lang="en-US">
                <a:cs typeface="Calibri"/>
              </a:rPr>
              <a:t> </a:t>
            </a:r>
            <a:r>
              <a:rPr lang="en-US"/>
              <a:t>del </a:t>
            </a:r>
            <a:r>
              <a:rPr lang="en-US" err="1"/>
              <a:t>cuestionario</a:t>
            </a:r>
            <a:r>
              <a:rPr lang="en-US"/>
              <a:t> </a:t>
            </a:r>
            <a:r>
              <a:rPr lang="en-US" err="1"/>
              <a:t>censal</a:t>
            </a:r>
            <a:r>
              <a:rPr lang="en-US"/>
              <a:t> </a:t>
            </a:r>
            <a:r>
              <a:rPr lang="en-US">
                <a:cs typeface="Calibri"/>
              </a:rPr>
              <a:t>con sus </a:t>
            </a:r>
            <a:r>
              <a:rPr lang="en-US" err="1">
                <a:cs typeface="Calibri"/>
              </a:rPr>
              <a:t>respectivas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categorías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respuesta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03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Lee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alta</a:t>
            </a:r>
            <a:r>
              <a:rPr lang="en-US">
                <a:cs typeface="Calibri"/>
              </a:rPr>
              <a:t> las </a:t>
            </a:r>
            <a:r>
              <a:rPr lang="en-US" err="1">
                <a:cs typeface="Calibri"/>
              </a:rPr>
              <a:t>instrucciones</a:t>
            </a:r>
            <a:r>
              <a:rPr lang="en-US">
                <a:cs typeface="Calibri"/>
              </a:rPr>
              <a:t> que </a:t>
            </a:r>
            <a:r>
              <a:rPr lang="en-US" err="1">
                <a:cs typeface="Calibri"/>
              </a:rPr>
              <a:t>están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el</a:t>
            </a:r>
            <a:r>
              <a:rPr lang="en-US">
                <a:cs typeface="Calibri"/>
              </a:rPr>
              <a:t> simulador y las </a:t>
            </a:r>
            <a:r>
              <a:rPr lang="en-US" err="1">
                <a:cs typeface="Calibri"/>
              </a:rPr>
              <a:t>preguntas</a:t>
            </a:r>
            <a:r>
              <a:rPr lang="en-US">
                <a:cs typeface="Calibri"/>
              </a:rPr>
              <a:t> </a:t>
            </a:r>
            <a:r>
              <a:rPr lang="en-US"/>
              <a:t>del </a:t>
            </a:r>
            <a:r>
              <a:rPr lang="en-US" err="1"/>
              <a:t>cuestionario</a:t>
            </a:r>
            <a:r>
              <a:rPr lang="en-US"/>
              <a:t> </a:t>
            </a:r>
            <a:r>
              <a:rPr lang="en-US" err="1"/>
              <a:t>censal</a:t>
            </a:r>
            <a:r>
              <a:rPr lang="en-US"/>
              <a:t> </a:t>
            </a:r>
            <a:r>
              <a:rPr lang="en-US">
                <a:cs typeface="Calibri"/>
              </a:rPr>
              <a:t>con sus </a:t>
            </a:r>
            <a:r>
              <a:rPr lang="en-US" err="1">
                <a:cs typeface="Calibri"/>
              </a:rPr>
              <a:t>respectivas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categorías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respuesta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341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634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6935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0569459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216277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9337010-2574-42CA-98B8-C41B2879A801}" type="datetimeFigureOut">
              <a:rPr lang="es-CL" smtClean="0"/>
              <a:pPr/>
              <a:t>03-05-2024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B4A8131-7434-41E3-9961-5E6C327A480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15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247437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F01D-1E27-48F6-BB66-29FE4457E201}" type="datetimeFigureOut">
              <a:rPr lang="es-CL" smtClean="0"/>
              <a:t>03-05-2024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C910-BDDF-4EFE-B779-367467C2E8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5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544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4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86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48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614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3106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643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03-05-2024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3882" r:id="rId13"/>
    <p:sldLayoutId id="2147483883" r:id="rId14"/>
    <p:sldLayoutId id="2147483819" r:id="rId15"/>
    <p:sldLayoutId id="2147484147" r:id="rId16"/>
    <p:sldLayoutId id="2147484142" r:id="rId17"/>
    <p:sldLayoutId id="2147484140" r:id="rId18"/>
    <p:sldLayoutId id="2147484148" r:id="rId19"/>
    <p:sldLayoutId id="2147484149" r:id="rId20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hyperlink" Target="https://view.genial.ly/661eb9d36199690014a8757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iew.genial.ly/6626ba0463cc280015eccefc" TargetMode="Externa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1098" y="1752936"/>
            <a:ext cx="7677469" cy="2639072"/>
          </a:xfrm>
        </p:spPr>
        <p:txBody>
          <a:bodyPr/>
          <a:lstStyle/>
          <a:p>
            <a:br>
              <a:rPr lang="es-CL" sz="4800">
                <a:latin typeface="Verdana"/>
                <a:ea typeface="Verdana"/>
              </a:rPr>
            </a:br>
            <a:br>
              <a:rPr lang="es-CL" sz="5400">
                <a:latin typeface="Verdana"/>
                <a:ea typeface="Verdana"/>
              </a:rPr>
            </a:br>
            <a:br>
              <a:rPr lang="es-CL" sz="5400">
                <a:latin typeface="Verdana"/>
                <a:ea typeface="Verdana"/>
              </a:rPr>
            </a:br>
            <a:r>
              <a:rPr lang="es-CL" sz="4800">
                <a:latin typeface="Verdana"/>
                <a:ea typeface="Verdana"/>
              </a:rPr>
              <a:t>Actividad: Entrevista entre pares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0954793" y="6143361"/>
            <a:ext cx="890508" cy="483181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solidFill>
                  <a:schemeClr val="bg1"/>
                </a:solidFill>
                <a:latin typeface="Verdana"/>
                <a:ea typeface="Verdana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FEFD-4B25-4BBA-0491-8D5BC61D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/>
              <a:t>Entrevista entre pares</a:t>
            </a:r>
            <a:endParaRPr lang="es-CL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>
                <a:latin typeface="Verdana"/>
                <a:ea typeface="Verdana"/>
              </a:rPr>
              <a:t>06.</a:t>
            </a:r>
            <a:endParaRPr lang="es-CL">
              <a:latin typeface="Verdana"/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661D91-2BA7-2E44-CD1C-6F4F10152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697" y="812910"/>
            <a:ext cx="10215666" cy="846137"/>
          </a:xfrm>
        </p:spPr>
        <p:txBody>
          <a:bodyPr/>
          <a:lstStyle/>
          <a:p>
            <a:pPr algn="ctr"/>
            <a:r>
              <a:rPr lang="es-CL" sz="3800">
                <a:latin typeface="Verdana"/>
                <a:ea typeface="Verdana"/>
              </a:rPr>
              <a:t>Recomendaciones para una buena entrevista</a:t>
            </a:r>
            <a:endParaRPr lang="es-CL" sz="38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67" t="3726" r="44031" b="2385"/>
          <a:stretch/>
        </p:blipFill>
        <p:spPr>
          <a:xfrm rot="1013368">
            <a:off x="8515647" y="2349318"/>
            <a:ext cx="2363248" cy="385268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75697" y="2034635"/>
            <a:ext cx="6977348" cy="211378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Lea las instrucciones o ejemplos sugeridos en</a:t>
            </a:r>
          </a:p>
          <a:p>
            <a:pPr>
              <a:lnSpc>
                <a:spcPct val="150000"/>
              </a:lnSpc>
            </a:pP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las preguntas en caso de dudas: 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frente a dudas por la ambigüedad o el significado de alguna palabra, término o concepto, debe leer las instrucciones o definiciones entregadas en la misma pregunta.</a:t>
            </a:r>
            <a:endParaRPr lang="es-C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5697" y="4506236"/>
            <a:ext cx="6977349" cy="169828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/>
                <a:ea typeface="Verdana"/>
              </a:rPr>
              <a:t>Respete las pausas y silencios en la entrevista: </a:t>
            </a:r>
            <a:r>
              <a:rPr lang="es-MX">
                <a:latin typeface="Verdana"/>
                <a:ea typeface="Verdana"/>
              </a:rPr>
              <a:t>algunas preguntas del cuestionario censal pueden ser sensibles para las personas. </a:t>
            </a:r>
            <a:r>
              <a:rPr lang="es-MX">
                <a:latin typeface="Verdana Pro"/>
                <a:ea typeface="+mn-lt"/>
                <a:cs typeface="+mn-lt"/>
              </a:rPr>
              <a:t>Por ejemplo, la pérdida reciente de un familiar, de un hijo.</a:t>
            </a:r>
            <a:endParaRPr lang="es-MX">
              <a:latin typeface="Verdana Pro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13424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FEFD-4B25-4BBA-0491-8D5BC61D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/>
              <a:t>Entrevista entre pares</a:t>
            </a:r>
            <a:endParaRPr lang="es-CL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>
                <a:latin typeface="Verdana"/>
                <a:ea typeface="Verdana"/>
              </a:rPr>
              <a:t>07.</a:t>
            </a:r>
            <a:endParaRPr lang="es-CL">
              <a:latin typeface="Verdana"/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661D91-2BA7-2E44-CD1C-6F4F10152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697" y="812910"/>
            <a:ext cx="10215666" cy="846137"/>
          </a:xfrm>
        </p:spPr>
        <p:txBody>
          <a:bodyPr/>
          <a:lstStyle/>
          <a:p>
            <a:pPr algn="ctr"/>
            <a:r>
              <a:rPr lang="es-CL" sz="3800">
                <a:latin typeface="Verdana"/>
                <a:ea typeface="Verdana"/>
              </a:rPr>
              <a:t>Recomendaciones para una buena entrevista</a:t>
            </a:r>
            <a:endParaRPr lang="es-CL" sz="38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67" t="3726" r="44031" b="2385"/>
          <a:stretch/>
        </p:blipFill>
        <p:spPr>
          <a:xfrm rot="1013368">
            <a:off x="9252604" y="1666624"/>
            <a:ext cx="1747808" cy="284936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51724" y="2089114"/>
            <a:ext cx="6096000" cy="128278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/>
                <a:ea typeface="Verdana"/>
              </a:rPr>
              <a:t>Sea amable y cordial en todo momento:</a:t>
            </a:r>
          </a:p>
          <a:p>
            <a:pPr>
              <a:lnSpc>
                <a:spcPct val="150000"/>
              </a:lnSpc>
            </a:pPr>
            <a:r>
              <a:rPr lang="es-MX">
                <a:latin typeface="Verdana"/>
                <a:ea typeface="Verdana"/>
              </a:rPr>
              <a:t>mantenga una actitud de escucha activa y respeto, </a:t>
            </a:r>
            <a:r>
              <a:rPr lang="es-CL">
                <a:latin typeface="Verdana"/>
                <a:ea typeface="Verdana"/>
              </a:rPr>
              <a:t>sin juzgar las respuestas.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A9B7A5-0D15-B610-0A84-7C65D8791D81}"/>
              </a:ext>
            </a:extLst>
          </p:cNvPr>
          <p:cNvSpPr txBox="1"/>
          <p:nvPr/>
        </p:nvSpPr>
        <p:spPr>
          <a:xfrm>
            <a:off x="751724" y="4523567"/>
            <a:ext cx="8522561" cy="129311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Verdana"/>
                <a:ea typeface="Verdana"/>
              </a:rPr>
              <a:t>Muchas gracias por su tiempo y por contribuir con sus respuestas al Censo 2024.</a:t>
            </a:r>
            <a:endParaRPr lang="es-E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s-MX">
                <a:latin typeface="Verdana"/>
                <a:ea typeface="Verdana"/>
              </a:rPr>
              <a:t>Que tenga un muy buen día/tarde/noche.</a:t>
            </a:r>
            <a:endParaRPr lang="es-ES">
              <a:ea typeface="Calibri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1724" y="3801968"/>
            <a:ext cx="7335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>
                <a:latin typeface="Verdana"/>
                <a:ea typeface="Verdana"/>
              </a:rPr>
              <a:t>Despídase dando las gracias.</a:t>
            </a:r>
            <a:endParaRPr lang="es-CL" sz="2800" b="1"/>
          </a:p>
        </p:txBody>
      </p:sp>
    </p:spTree>
    <p:extLst>
      <p:ext uri="{BB962C8B-B14F-4D97-AF65-F5344CB8AC3E}">
        <p14:creationId xmlns:p14="http://schemas.microsoft.com/office/powerpoint/2010/main" val="166174406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B0DFDB-CBF9-C975-2CA0-422590F7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Elementos</a:t>
            </a:r>
            <a:r>
              <a:rPr lang="en-US">
                <a:latin typeface="Verdana"/>
                <a:ea typeface="Verdana"/>
              </a:rPr>
              <a:t> a </a:t>
            </a:r>
            <a:r>
              <a:rPr lang="en-US" err="1">
                <a:latin typeface="Verdana"/>
                <a:ea typeface="Verdana"/>
              </a:rPr>
              <a:t>considerar</a:t>
            </a:r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1488893" y="3676287"/>
            <a:ext cx="3977196" cy="867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Duración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s-MX">
                <a:latin typeface="Verdana"/>
                <a:ea typeface="Verdana"/>
              </a:rPr>
              <a:t>90 minutos </a:t>
            </a:r>
            <a:endParaRPr lang="es-C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28184" y="2990865"/>
            <a:ext cx="3977196" cy="2529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Materiales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es-MX">
                <a:latin typeface="Verdana"/>
                <a:ea typeface="Verdana"/>
              </a:rPr>
              <a:t>DMC cargada y con aplicativo “interviewer”.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es-MX">
                <a:latin typeface="Verdana"/>
                <a:ea typeface="Verdana"/>
              </a:rPr>
              <a:t>Seguimiento en el simulador.</a:t>
            </a:r>
          </a:p>
          <a:p>
            <a:pPr algn="ctr">
              <a:lnSpc>
                <a:spcPct val="150000"/>
              </a:lnSpc>
            </a:pPr>
            <a:endParaRPr lang="es-MX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s-MX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5146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B9E3D8A-F5B5-E611-6F1B-DA7139E22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ES" sz="4000">
                <a:latin typeface="Verdana"/>
                <a:ea typeface="Verdana"/>
              </a:rPr>
              <a:t>Simulador entrevista</a:t>
            </a:r>
            <a:endParaRPr lang="es-ES" sz="400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83E2A1-D800-7C67-07B0-257424A5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>
                <a:latin typeface="Verdana"/>
                <a:ea typeface="Verdana"/>
              </a:rPr>
              <a:t>02.</a:t>
            </a:r>
            <a:endParaRPr lang="es-ES" sz="4400"/>
          </a:p>
        </p:txBody>
      </p:sp>
    </p:spTree>
    <p:extLst>
      <p:ext uri="{BB962C8B-B14F-4D97-AF65-F5344CB8AC3E}">
        <p14:creationId xmlns:p14="http://schemas.microsoft.com/office/powerpoint/2010/main" val="133947791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7E28ABF-A380-06A5-535D-7A62B298F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75321" y="2237223"/>
            <a:ext cx="6648902" cy="2992146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>
                <a:latin typeface="Verdana"/>
                <a:ea typeface="Verdana"/>
              </a:rPr>
              <a:t>Ahora vamos a revisar la entrevista a una PSC. </a:t>
            </a:r>
            <a:endParaRPr lang="es-ES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ES" sz="2000">
                <a:latin typeface="Verdana"/>
                <a:ea typeface="Verdana"/>
              </a:rPr>
              <a:t>El primer caso aborda una entrevista censal completa. </a:t>
            </a:r>
            <a:endParaRPr lang="es-ES" sz="200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ES" sz="2000">
                <a:latin typeface="Verdana"/>
                <a:ea typeface="Verdana"/>
              </a:rPr>
              <a:t>El segundo caso aborda los datos básicos (nombre si es posible, edad aproximada y sexo) requeridos en el caso de PSC que no puedan responder el cuestionario censal completo.</a:t>
            </a:r>
            <a:endParaRPr lang="es-ES" sz="200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E2E57AD-AB44-4981-55E9-47002637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22" y="551246"/>
            <a:ext cx="5748372" cy="846497"/>
          </a:xfrm>
        </p:spPr>
        <p:txBody>
          <a:bodyPr/>
          <a:lstStyle/>
          <a:p>
            <a:pPr algn="ctr"/>
            <a:r>
              <a:rPr lang="es-ES">
                <a:latin typeface="Verdana"/>
                <a:ea typeface="Verdana"/>
              </a:rPr>
              <a:t>Presentación</a:t>
            </a:r>
            <a:endParaRPr lang="es-ES"/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1F39934-DDFF-AF70-A007-997CC5654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16" t="8364" r="36426" b="364"/>
          <a:stretch/>
        </p:blipFill>
        <p:spPr>
          <a:xfrm>
            <a:off x="635" y="-4327"/>
            <a:ext cx="3755244" cy="6862992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49D0F0C-2903-CC03-1FF6-892ADA16FE2F}"/>
              </a:ext>
            </a:extLst>
          </p:cNvPr>
          <p:cNvSpPr/>
          <p:nvPr/>
        </p:nvSpPr>
        <p:spPr>
          <a:xfrm>
            <a:off x="4328160" y="2946400"/>
            <a:ext cx="294640" cy="2844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520E370-E1FE-260B-2787-F9C96368CEFC}"/>
              </a:ext>
            </a:extLst>
          </p:cNvPr>
          <p:cNvSpPr/>
          <p:nvPr/>
        </p:nvSpPr>
        <p:spPr>
          <a:xfrm>
            <a:off x="4328160" y="3982719"/>
            <a:ext cx="294640" cy="2844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84517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B0DFDB-CBF9-C975-2CA0-422590F7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Considera que</a:t>
            </a:r>
            <a:r>
              <a:rPr lang="en-US">
                <a:latin typeface="Verdana"/>
                <a:ea typeface="Verdana"/>
              </a:rPr>
              <a:t>:</a:t>
            </a:r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1252633" y="3967053"/>
            <a:ext cx="3977196" cy="4517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/>
                <a:ea typeface="Verdana"/>
              </a:rPr>
              <a:t>Dispones de 90</a:t>
            </a:r>
            <a:r>
              <a:rPr lang="es-MX">
                <a:latin typeface="Verdana"/>
                <a:ea typeface="Verdana"/>
              </a:rPr>
              <a:t> minutos </a:t>
            </a:r>
            <a:endParaRPr lang="es-C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96327" y="2678425"/>
            <a:ext cx="8779233" cy="8672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Verdana"/>
                <a:ea typeface="Verdana"/>
              </a:rPr>
              <a:t>Para una mejor comprensión del flujo del cuestionario censal, debes </a:t>
            </a:r>
            <a:r>
              <a:rPr lang="es-MX" b="1">
                <a:latin typeface="Verdana"/>
                <a:ea typeface="Verdana"/>
              </a:rPr>
              <a:t>avanzar en el simulador en paralelo a la presentación</a:t>
            </a:r>
            <a:r>
              <a:rPr lang="es-MX">
                <a:latin typeface="Verdana"/>
                <a:ea typeface="Verdana"/>
              </a:rPr>
              <a:t>.</a:t>
            </a:r>
            <a:endParaRPr lang="es-MX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CD5B5327-7CAD-3A5F-AEB1-846C80FFD565}"/>
              </a:ext>
            </a:extLst>
          </p:cNvPr>
          <p:cNvSpPr>
            <a:spLocks noGrp="1"/>
          </p:cNvSpPr>
          <p:nvPr/>
        </p:nvSpPr>
        <p:spPr>
          <a:xfrm>
            <a:off x="-32294" y="-884"/>
            <a:ext cx="630118" cy="48551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>
                <a:solidFill>
                  <a:srgbClr val="FFFFFF"/>
                </a:solidFill>
                <a:latin typeface="Verdana"/>
                <a:ea typeface="Verdana"/>
              </a:rPr>
              <a:t>01.</a:t>
            </a:r>
            <a:endParaRPr lang="es-ES" sz="1600" b="1">
              <a:solidFill>
                <a:srgbClr val="FFFFFF"/>
              </a:solidFill>
            </a:endParaRPr>
          </a:p>
        </p:txBody>
      </p:sp>
      <p:pic>
        <p:nvPicPr>
          <p:cNvPr id="6" name="Gráfico 5" descr="Reloj con relleno sólido">
            <a:extLst>
              <a:ext uri="{FF2B5EF4-FFF2-40B4-BE49-F238E27FC236}">
                <a16:creationId xmlns:a16="http://schemas.microsoft.com/office/drawing/2014/main" id="{F42E8706-91B9-C4FC-1790-BA50ECBD1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9255" y="3807189"/>
            <a:ext cx="914400" cy="914400"/>
          </a:xfrm>
          <a:prstGeom prst="rect">
            <a:avLst/>
          </a:prstGeom>
        </p:spPr>
      </p:pic>
      <p:pic>
        <p:nvPicPr>
          <p:cNvPr id="8" name="Gráfico 7" descr="Smartphone con relleno sólido">
            <a:extLst>
              <a:ext uri="{FF2B5EF4-FFF2-40B4-BE49-F238E27FC236}">
                <a16:creationId xmlns:a16="http://schemas.microsoft.com/office/drawing/2014/main" id="{887EF46C-436F-E870-544E-8954B0AD0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0221" y="4896648"/>
            <a:ext cx="727495" cy="727495"/>
          </a:xfrm>
          <a:prstGeom prst="rect">
            <a:avLst/>
          </a:prstGeom>
        </p:spPr>
      </p:pic>
      <p:pic>
        <p:nvPicPr>
          <p:cNvPr id="7" name="Gráfico 6" descr="Portátil con relleno sólido">
            <a:extLst>
              <a:ext uri="{FF2B5EF4-FFF2-40B4-BE49-F238E27FC236}">
                <a16:creationId xmlns:a16="http://schemas.microsoft.com/office/drawing/2014/main" id="{FF49AC55-2FFF-3722-85D1-EF51F007F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6800" y="4495800"/>
            <a:ext cx="1547003" cy="153262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793202E-07ED-3C77-A0E4-F5CA669D30DC}"/>
              </a:ext>
            </a:extLst>
          </p:cNvPr>
          <p:cNvSpPr txBox="1"/>
          <p:nvPr/>
        </p:nvSpPr>
        <p:spPr>
          <a:xfrm>
            <a:off x="1296326" y="5165708"/>
            <a:ext cx="6938931" cy="45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/>
                <a:ea typeface="Verdana"/>
              </a:rPr>
              <a:t>Necesitas un </a:t>
            </a:r>
            <a:r>
              <a:rPr lang="es-MX">
                <a:latin typeface="Verdana"/>
                <a:ea typeface="Verdana"/>
              </a:rPr>
              <a:t>dispositivo móvil y/o computador</a:t>
            </a:r>
            <a:endParaRPr lang="es-MX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F4156F6-2F8E-1A5F-6654-42BC9CC3D2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108" t="19388" r="39282" b="53831"/>
          <a:stretch/>
        </p:blipFill>
        <p:spPr>
          <a:xfrm>
            <a:off x="9806790" y="2672784"/>
            <a:ext cx="1483420" cy="103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369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4E50AF-3FD4-950F-642A-1BA61B5D7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Simulador entrevista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6E7FEF-BB9D-EEC6-2DEB-B0118993D9A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12.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6154B5-36C2-3DE6-3303-D01E58942675}"/>
              </a:ext>
            </a:extLst>
          </p:cNvPr>
          <p:cNvSpPr txBox="1"/>
          <p:nvPr/>
        </p:nvSpPr>
        <p:spPr>
          <a:xfrm>
            <a:off x="1209040" y="1605280"/>
            <a:ext cx="686816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Verdana"/>
              </a:rPr>
              <a:t>Escanea el Código QR para acceder al simulador.</a:t>
            </a:r>
            <a:endParaRPr lang="es-ES" sz="2000">
              <a:latin typeface="Verdana"/>
              <a:ea typeface="Verdan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140B87-3EE4-1A41-F5E4-6C9334D48DE4}"/>
              </a:ext>
            </a:extLst>
          </p:cNvPr>
          <p:cNvSpPr txBox="1"/>
          <p:nvPr/>
        </p:nvSpPr>
        <p:spPr>
          <a:xfrm>
            <a:off x="812800" y="833120"/>
            <a:ext cx="45923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200" b="1">
                <a:latin typeface="Verdana Pro"/>
                <a:ea typeface="Calibri"/>
                <a:cs typeface="Calibri"/>
              </a:rPr>
              <a:t>Instrucciones:</a:t>
            </a:r>
            <a:endParaRPr lang="es-ES" sz="3200" b="1">
              <a:latin typeface="Verdana Pro"/>
            </a:endParaRP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F3C32C1-B1B6-4048-2131-660E4B367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50" r="-633" b="2344"/>
          <a:stretch/>
        </p:blipFill>
        <p:spPr>
          <a:xfrm>
            <a:off x="8356463" y="401402"/>
            <a:ext cx="3229578" cy="5629959"/>
          </a:xfrm>
          <a:prstGeom prst="rect">
            <a:avLst/>
          </a:prstGeom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13F29A6-4773-8EC6-125D-8F498E5C046B}"/>
              </a:ext>
            </a:extLst>
          </p:cNvPr>
          <p:cNvSpPr/>
          <p:nvPr/>
        </p:nvSpPr>
        <p:spPr>
          <a:xfrm>
            <a:off x="863452" y="1675885"/>
            <a:ext cx="269240" cy="26416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267169F-EA75-C26B-FD29-F9E3B1CE864A}"/>
              </a:ext>
            </a:extLst>
          </p:cNvPr>
          <p:cNvSpPr/>
          <p:nvPr/>
        </p:nvSpPr>
        <p:spPr>
          <a:xfrm>
            <a:off x="863452" y="2244760"/>
            <a:ext cx="269240" cy="26416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54BC7AE-6C63-A8C4-284D-29EA42DAAB96}"/>
              </a:ext>
            </a:extLst>
          </p:cNvPr>
          <p:cNvSpPr txBox="1"/>
          <p:nvPr/>
        </p:nvSpPr>
        <p:spPr>
          <a:xfrm>
            <a:off x="1209040" y="2153920"/>
            <a:ext cx="71424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Verdana"/>
                <a:ea typeface="Verdana"/>
              </a:rPr>
              <a:t>Las herramientas de navegación dispuestas para acceder a los contenidos.</a:t>
            </a:r>
          </a:p>
        </p:txBody>
      </p:sp>
      <p:pic>
        <p:nvPicPr>
          <p:cNvPr id="17" name="Imagen 1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D3B32D3-FF47-BBF8-A8AD-17E4A30F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85" t="11426" r="1647" b="83935"/>
          <a:stretch/>
        </p:blipFill>
        <p:spPr>
          <a:xfrm>
            <a:off x="1432412" y="3159760"/>
            <a:ext cx="361648" cy="406461"/>
          </a:xfrm>
          <a:prstGeom prst="flowChartConnector">
            <a:avLst/>
          </a:prstGeom>
        </p:spPr>
      </p:pic>
      <p:pic>
        <p:nvPicPr>
          <p:cNvPr id="18" name="Imagen 1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C6DC374-DBCE-ECCB-5A5F-2E6A8D690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50" t="51550" r="3639" b="43563"/>
          <a:stretch/>
        </p:blipFill>
        <p:spPr>
          <a:xfrm>
            <a:off x="1737360" y="3789680"/>
            <a:ext cx="361314" cy="407117"/>
          </a:xfrm>
          <a:prstGeom prst="roundRect">
            <a:avLst/>
          </a:prstGeom>
        </p:spPr>
      </p:pic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C9578B9-9B62-9E3F-7344-099A5D1B6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50" t="51550" r="3639" b="43563"/>
          <a:stretch/>
        </p:blipFill>
        <p:spPr>
          <a:xfrm rot="10800000">
            <a:off x="1148080" y="3789679"/>
            <a:ext cx="361314" cy="407117"/>
          </a:xfrm>
          <a:prstGeom prst="roundRect">
            <a:avLst/>
          </a:prstGeom>
        </p:spPr>
      </p:pic>
      <p:pic>
        <p:nvPicPr>
          <p:cNvPr id="21" name="Imagen 2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AE3895B-5F21-16D2-BFEB-67201A2BA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" t="82383" r="86104" b="11640"/>
          <a:stretch/>
        </p:blipFill>
        <p:spPr>
          <a:xfrm>
            <a:off x="1376680" y="4429760"/>
            <a:ext cx="507934" cy="483209"/>
          </a:xfrm>
          <a:prstGeom prst="flowChartConnector">
            <a:avLst/>
          </a:prstGeom>
        </p:spPr>
      </p:pic>
      <p:pic>
        <p:nvPicPr>
          <p:cNvPr id="22" name="Imagen 2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6D4CE8-1A97-4BCA-C643-4A3473594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69" t="93369" r="1394" b="2606"/>
          <a:stretch/>
        </p:blipFill>
        <p:spPr>
          <a:xfrm>
            <a:off x="1452880" y="5181600"/>
            <a:ext cx="392374" cy="417004"/>
          </a:xfrm>
          <a:prstGeom prst="flowChartAlternateProcess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11B1474-5CD1-CB0D-211B-16C788FEFDED}"/>
              </a:ext>
            </a:extLst>
          </p:cNvPr>
          <p:cNvSpPr txBox="1"/>
          <p:nvPr/>
        </p:nvSpPr>
        <p:spPr>
          <a:xfrm>
            <a:off x="2103120" y="3098799"/>
            <a:ext cx="5791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Verdana"/>
              </a:rPr>
              <a:t>Este ícono te mostrará las opciones que debes seguir.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4DD70ED-11D7-33D4-E739-33DB54DFBD12}"/>
              </a:ext>
            </a:extLst>
          </p:cNvPr>
          <p:cNvSpPr txBox="1"/>
          <p:nvPr/>
        </p:nvSpPr>
        <p:spPr>
          <a:xfrm>
            <a:off x="2133600" y="3830318"/>
            <a:ext cx="5943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Verdana"/>
              </a:rPr>
              <a:t>Estas flechas te permitirán avanzar o retroceder.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DF8B60A-1618-823F-7ADD-6530D753385D}"/>
              </a:ext>
            </a:extLst>
          </p:cNvPr>
          <p:cNvSpPr txBox="1"/>
          <p:nvPr/>
        </p:nvSpPr>
        <p:spPr>
          <a:xfrm>
            <a:off x="2103119" y="4500878"/>
            <a:ext cx="5791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Verdana"/>
              </a:rPr>
              <a:t>Esta flecha te permitirá regresar a la lámina anterior.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375CC1D-D883-C19C-776A-5D6A01A1191A}"/>
              </a:ext>
            </a:extLst>
          </p:cNvPr>
          <p:cNvSpPr txBox="1"/>
          <p:nvPr/>
        </p:nvSpPr>
        <p:spPr>
          <a:xfrm>
            <a:off x="2103119" y="5181598"/>
            <a:ext cx="5791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Verdana"/>
              </a:rPr>
              <a:t>Si tienes dificultad para visualizar el simulador, presiona este símbolo, podrás ampliar la pantalla.</a:t>
            </a:r>
          </a:p>
        </p:txBody>
      </p:sp>
    </p:spTree>
    <p:extLst>
      <p:ext uri="{BB962C8B-B14F-4D97-AF65-F5344CB8AC3E}">
        <p14:creationId xmlns:p14="http://schemas.microsoft.com/office/powerpoint/2010/main" val="397350486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38B588E-06D9-A99F-BFC8-22C0C8F1A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764" y="25482"/>
            <a:ext cx="8937688" cy="476479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Instrucciones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1BBDFA-993F-A5C1-1BDE-873BA92FCD2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13.</a:t>
            </a:r>
            <a:endParaRPr lang="es-ES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1379D9AF-7AE2-BBCD-6589-896E5D058D30}"/>
              </a:ext>
            </a:extLst>
          </p:cNvPr>
          <p:cNvSpPr>
            <a:spLocks noGrp="1"/>
          </p:cNvSpPr>
          <p:nvPr/>
        </p:nvSpPr>
        <p:spPr>
          <a:xfrm>
            <a:off x="910250" y="1260221"/>
            <a:ext cx="7136526" cy="11851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>
                <a:solidFill>
                  <a:schemeClr val="tx1"/>
                </a:solidFill>
                <a:latin typeface="Verdana"/>
                <a:ea typeface="Verdana"/>
              </a:rPr>
              <a:t>Caso: </a:t>
            </a:r>
            <a:r>
              <a:rPr lang="es-ES" sz="2400">
                <a:solidFill>
                  <a:schemeClr val="accent6"/>
                </a:solidFill>
                <a:latin typeface="Verdana"/>
                <a:ea typeface="Verdana"/>
              </a:rPr>
              <a:t>Cuestionario completo PSC</a:t>
            </a:r>
            <a:endParaRPr lang="es-ES" sz="2400">
              <a:solidFill>
                <a:schemeClr val="accent6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BBD47D-30D0-2906-C69D-5C24662EE1BF}"/>
              </a:ext>
            </a:extLst>
          </p:cNvPr>
          <p:cNvSpPr txBox="1"/>
          <p:nvPr/>
        </p:nvSpPr>
        <p:spPr>
          <a:xfrm>
            <a:off x="914591" y="1857172"/>
            <a:ext cx="564991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Verdana"/>
              </a:rPr>
              <a:t>Sigamos las instrucciones que están en el cuadro naranjo en la parte inferior del simulador.</a:t>
            </a:r>
            <a:endParaRPr lang="es-ES" sz="2000">
              <a:cs typeface="Calibri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ED5C86B-4E54-60F9-70C7-63F03C988EE2}"/>
              </a:ext>
            </a:extLst>
          </p:cNvPr>
          <p:cNvCxnSpPr/>
          <p:nvPr/>
        </p:nvCxnSpPr>
        <p:spPr>
          <a:xfrm flipH="1">
            <a:off x="2306364" y="3003364"/>
            <a:ext cx="0" cy="6179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Imagen 9" descr="Código QR&#10;&#10;Descripción generada automáticamente">
            <a:extLst>
              <a:ext uri="{FF2B5EF4-FFF2-40B4-BE49-F238E27FC236}">
                <a16:creationId xmlns:a16="http://schemas.microsoft.com/office/drawing/2014/main" id="{37DA587D-65BA-94B6-75D6-785BCBE82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1" t="5859" r="55446" b="4492"/>
          <a:stretch/>
        </p:blipFill>
        <p:spPr>
          <a:xfrm>
            <a:off x="7630160" y="803021"/>
            <a:ext cx="3403609" cy="4661417"/>
          </a:xfrm>
          <a:prstGeom prst="rect">
            <a:avLst/>
          </a:prstGeom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794AC8-62A4-216C-C55D-F94903066C8A}"/>
              </a:ext>
            </a:extLst>
          </p:cNvPr>
          <p:cNvSpPr txBox="1"/>
          <p:nvPr/>
        </p:nvSpPr>
        <p:spPr>
          <a:xfrm>
            <a:off x="7772400" y="5659120"/>
            <a:ext cx="31089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i="1">
                <a:solidFill>
                  <a:schemeClr val="accent1"/>
                </a:solidFill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Acceso directo al link, aquí.</a:t>
            </a:r>
            <a:endParaRPr lang="es-ES" b="1" i="1">
              <a:solidFill>
                <a:schemeClr val="accent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FDF59E-DE3A-290B-3718-C621D34A00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4" t="7692" r="5510" b="33333"/>
          <a:stretch/>
        </p:blipFill>
        <p:spPr>
          <a:xfrm>
            <a:off x="910272" y="3775392"/>
            <a:ext cx="3401846" cy="4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3986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38B588E-06D9-A99F-BFC8-22C0C8F1A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764" y="25482"/>
            <a:ext cx="8937688" cy="476479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Instrucciones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1BBDFA-993F-A5C1-1BDE-873BA92FCD2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14.</a:t>
            </a:r>
            <a:endParaRPr lang="es-ES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1379D9AF-7AE2-BBCD-6589-896E5D058D30}"/>
              </a:ext>
            </a:extLst>
          </p:cNvPr>
          <p:cNvSpPr>
            <a:spLocks noGrp="1"/>
          </p:cNvSpPr>
          <p:nvPr/>
        </p:nvSpPr>
        <p:spPr>
          <a:xfrm>
            <a:off x="1082970" y="1117981"/>
            <a:ext cx="5551566" cy="11851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>
                <a:solidFill>
                  <a:schemeClr val="tx1"/>
                </a:solidFill>
                <a:latin typeface="Verdana"/>
                <a:ea typeface="Verdana"/>
              </a:rPr>
              <a:t>Caso:</a:t>
            </a:r>
            <a:r>
              <a:rPr lang="es-ES" sz="2400">
                <a:solidFill>
                  <a:schemeClr val="accent6"/>
                </a:solidFill>
                <a:latin typeface="Verdana"/>
                <a:ea typeface="Verdana"/>
              </a:rPr>
              <a:t> Cuestionario con datos básicos PSC.</a:t>
            </a:r>
            <a:endParaRPr lang="es-ES" sz="2400">
              <a:solidFill>
                <a:schemeClr val="accent6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BBD47D-30D0-2906-C69D-5C24662EE1BF}"/>
              </a:ext>
            </a:extLst>
          </p:cNvPr>
          <p:cNvSpPr txBox="1"/>
          <p:nvPr/>
        </p:nvSpPr>
        <p:spPr>
          <a:xfrm>
            <a:off x="985711" y="2029892"/>
            <a:ext cx="575151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Verdana"/>
              </a:rPr>
              <a:t>Sigamos las instrucciones que están en el cuadro naranjo en la parte inferior del simulador.</a:t>
            </a:r>
            <a:endParaRPr lang="es-ES" sz="2000">
              <a:cs typeface="Calibri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ED5C86B-4E54-60F9-70C7-63F03C988EE2}"/>
              </a:ext>
            </a:extLst>
          </p:cNvPr>
          <p:cNvCxnSpPr/>
          <p:nvPr/>
        </p:nvCxnSpPr>
        <p:spPr>
          <a:xfrm flipH="1">
            <a:off x="2326684" y="3237044"/>
            <a:ext cx="0" cy="6179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Imagen 10" descr="Código QR&#10;&#10;Descripción generada automáticamente">
            <a:extLst>
              <a:ext uri="{FF2B5EF4-FFF2-40B4-BE49-F238E27FC236}">
                <a16:creationId xmlns:a16="http://schemas.microsoft.com/office/drawing/2014/main" id="{952090F2-D9A4-687F-F579-1EAF19FDB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73" t="23897" r="5809" b="6066"/>
          <a:stretch/>
        </p:blipFill>
        <p:spPr>
          <a:xfrm>
            <a:off x="7691120" y="1602740"/>
            <a:ext cx="3310550" cy="3870884"/>
          </a:xfrm>
          <a:prstGeom prst="rect">
            <a:avLst/>
          </a:prstGeom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AF87413-21D7-C4CA-957A-261F1FD6D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4" t="7692" r="5785" b="33333"/>
          <a:stretch/>
        </p:blipFill>
        <p:spPr>
          <a:xfrm>
            <a:off x="1082992" y="4070032"/>
            <a:ext cx="3391691" cy="46623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0ACB5C-9AE3-44E2-BFF9-EC334197792B}"/>
              </a:ext>
            </a:extLst>
          </p:cNvPr>
          <p:cNvSpPr txBox="1"/>
          <p:nvPr/>
        </p:nvSpPr>
        <p:spPr>
          <a:xfrm>
            <a:off x="7792720" y="5598160"/>
            <a:ext cx="31089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i="1">
                <a:solidFill>
                  <a:schemeClr val="accent1"/>
                </a:solidFill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Acceso directo al link, aquí.</a:t>
            </a:r>
            <a:endParaRPr lang="es-ES" b="1" i="1">
              <a:solidFill>
                <a:schemeClr val="accent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6" name="Imagen 15" descr="Código QR&#10;&#10;Descripción generada automáticamente">
            <a:extLst>
              <a:ext uri="{FF2B5EF4-FFF2-40B4-BE49-F238E27FC236}">
                <a16:creationId xmlns:a16="http://schemas.microsoft.com/office/drawing/2014/main" id="{FF3EB9A1-E6A9-1B9B-8D82-B22329D8DE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28" t="7353" r="5919" b="76287"/>
          <a:stretch/>
        </p:blipFill>
        <p:spPr>
          <a:xfrm>
            <a:off x="7772399" y="810260"/>
            <a:ext cx="3313985" cy="9042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09807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4" y="2489200"/>
            <a:ext cx="6003441" cy="1325563"/>
          </a:xfrm>
        </p:spPr>
        <p:txBody>
          <a:bodyPr/>
          <a:lstStyle/>
          <a:p>
            <a:r>
              <a:rPr lang="es-CL"/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174526981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7E28ABF-A380-06A5-535D-7A62B298F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271" y="2392273"/>
            <a:ext cx="5823091" cy="3398546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1800">
                <a:latin typeface="Verdana"/>
                <a:ea typeface="Verdana"/>
              </a:rPr>
              <a:t>A continuación, realizaremos una actividad de roles, la cual te permitirá </a:t>
            </a:r>
            <a:r>
              <a:rPr lang="es-ES" sz="1800" b="1">
                <a:solidFill>
                  <a:schemeClr val="accent6"/>
                </a:solidFill>
                <a:latin typeface="Verdana"/>
                <a:ea typeface="Verdana"/>
              </a:rPr>
              <a:t>simular que eres </a:t>
            </a:r>
            <a:r>
              <a:rPr lang="es-MX" sz="1800" b="1">
                <a:solidFill>
                  <a:schemeClr val="accent6"/>
                </a:solidFill>
                <a:latin typeface="Verdana"/>
                <a:ea typeface="Verdana"/>
              </a:rPr>
              <a:t>censista y/o informante</a:t>
            </a:r>
            <a:r>
              <a:rPr lang="es-MX" sz="1800">
                <a:latin typeface="Verdana"/>
                <a:ea typeface="Verdana"/>
              </a:rPr>
              <a:t>. Aplicaremos el cuestionario censal calle y sus preguntas en el DMC.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E2E57AD-AB44-4981-55E9-47002637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524" y="484463"/>
            <a:ext cx="8316031" cy="846497"/>
          </a:xfrm>
        </p:spPr>
        <p:txBody>
          <a:bodyPr/>
          <a:lstStyle/>
          <a:p>
            <a:pPr algn="ctr"/>
            <a:r>
              <a:rPr lang="es-ES">
                <a:latin typeface="Verdana"/>
                <a:ea typeface="Verdana"/>
              </a:rPr>
              <a:t>Introducción</a:t>
            </a:r>
            <a:endParaRPr lang="es-ES"/>
          </a:p>
        </p:txBody>
      </p:sp>
      <p:sp>
        <p:nvSpPr>
          <p:cNvPr id="11" name="Llamada ovalada 9">
            <a:extLst>
              <a:ext uri="{FF2B5EF4-FFF2-40B4-BE49-F238E27FC236}">
                <a16:creationId xmlns:a16="http://schemas.microsoft.com/office/drawing/2014/main" id="{9FC0A7A6-604E-56A1-FB69-B4B33EBC7A59}"/>
              </a:ext>
            </a:extLst>
          </p:cNvPr>
          <p:cNvSpPr/>
          <p:nvPr/>
        </p:nvSpPr>
        <p:spPr>
          <a:xfrm>
            <a:off x="6782504" y="1604005"/>
            <a:ext cx="4834478" cy="1131371"/>
          </a:xfrm>
          <a:prstGeom prst="wedgeRoundRectCallou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MX" sz="1600">
                <a:latin typeface="Verdana"/>
                <a:ea typeface="Verdana"/>
              </a:rPr>
              <a:t>Buen día, mi nombre es Suri, soy censista  del Instituto Nacional de Estadísticas</a:t>
            </a:r>
            <a:r>
              <a:rPr lang="es-MX" sz="2400">
                <a:latin typeface="Verdana"/>
                <a:ea typeface="Verdana"/>
              </a:rPr>
              <a:t>…</a:t>
            </a:r>
            <a:endParaRPr lang="es-CL" sz="2400">
              <a:latin typeface="Verdana"/>
              <a:ea typeface="Verdana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39A3BA7-2738-F376-2A6A-F65D731A8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34"/>
          <a:stretch/>
        </p:blipFill>
        <p:spPr>
          <a:xfrm flipH="1">
            <a:off x="7600044" y="2846919"/>
            <a:ext cx="1239396" cy="36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737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4093031812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3841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5793740" y="2884242"/>
            <a:ext cx="5692058" cy="482251"/>
          </a:xfrm>
        </p:spPr>
        <p:txBody>
          <a:bodyPr/>
          <a:lstStyle/>
          <a:p>
            <a:r>
              <a:rPr lang="es-MX">
                <a:latin typeface="Verdana"/>
                <a:ea typeface="Verdana"/>
              </a:rPr>
              <a:t>Entrevista entre pares</a:t>
            </a:r>
            <a:endParaRPr lang="es-CL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0"/>
          </p:nvPr>
        </p:nvSpPr>
        <p:spPr>
          <a:xfrm>
            <a:off x="4740236" y="2884093"/>
            <a:ext cx="1053503" cy="482400"/>
          </a:xfrm>
        </p:spPr>
        <p:txBody>
          <a:bodyPr/>
          <a:lstStyle/>
          <a:p>
            <a:r>
              <a:rPr lang="es-MX"/>
              <a:t>01.</a:t>
            </a:r>
            <a:endParaRPr lang="es-CL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Contenidos</a:t>
            </a:r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2C13A622-67D7-3B6E-5905-5877B05E09EB}"/>
              </a:ext>
            </a:extLst>
          </p:cNvPr>
          <p:cNvSpPr txBox="1">
            <a:spLocks/>
          </p:cNvSpPr>
          <p:nvPr/>
        </p:nvSpPr>
        <p:spPr>
          <a:xfrm>
            <a:off x="4740236" y="3657638"/>
            <a:ext cx="1053503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>
                <a:latin typeface="Verdana"/>
                <a:ea typeface="Verdana"/>
              </a:rPr>
              <a:t>02.</a:t>
            </a:r>
            <a:endParaRPr lang="es-CL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548356A1-D2D5-FC2E-AE4D-B3B595D12B4A}"/>
              </a:ext>
            </a:extLst>
          </p:cNvPr>
          <p:cNvSpPr txBox="1">
            <a:spLocks/>
          </p:cNvSpPr>
          <p:nvPr/>
        </p:nvSpPr>
        <p:spPr>
          <a:xfrm>
            <a:off x="5793740" y="3692424"/>
            <a:ext cx="5692058" cy="482251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>
                <a:latin typeface="Verdana"/>
                <a:ea typeface="Verdana"/>
              </a:rPr>
              <a:t>Simulador entrevista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33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7E28ABF-A380-06A5-535D-7A62B298F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0245" y="2273528"/>
            <a:ext cx="10849635" cy="3702884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800" b="1">
                <a:latin typeface="Verdana"/>
                <a:ea typeface="Verdana"/>
              </a:rPr>
              <a:t>Si tienes prueba activa para el </a:t>
            </a:r>
            <a:r>
              <a:rPr lang="es-MX" sz="1800" b="1" err="1">
                <a:latin typeface="Verdana"/>
                <a:ea typeface="Verdana"/>
              </a:rPr>
              <a:t>Interviewer</a:t>
            </a:r>
            <a:r>
              <a:rPr lang="es-MX" sz="1800" b="1">
                <a:latin typeface="Verdana"/>
                <a:ea typeface="Verdana"/>
              </a:rPr>
              <a:t> </a:t>
            </a:r>
            <a:r>
              <a:rPr lang="es-MX" sz="1800" b="1" err="1">
                <a:latin typeface="Verdana"/>
                <a:ea typeface="Verdana"/>
              </a:rPr>
              <a:t>SuSo</a:t>
            </a:r>
            <a:r>
              <a:rPr lang="es-MX" sz="1800">
                <a:latin typeface="Verdana"/>
                <a:ea typeface="Verdana"/>
              </a:rPr>
              <a:t>, debes seguir las instrucciones del Capítulo 1 "Entrevista entre pares".</a:t>
            </a:r>
            <a:endParaRPr lang="es-ES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800" b="1">
                <a:latin typeface="Verdana"/>
                <a:ea typeface="Verdana"/>
              </a:rPr>
              <a:t>En el caso que tengas DMC, pero que no tengas una cuenta de prueba activa para el </a:t>
            </a:r>
            <a:r>
              <a:rPr lang="es-MX" sz="1800" b="1" err="1">
                <a:latin typeface="Verdana"/>
                <a:ea typeface="Verdana"/>
              </a:rPr>
              <a:t>Interviewer</a:t>
            </a:r>
            <a:r>
              <a:rPr lang="es-MX" sz="1800" b="1">
                <a:latin typeface="Verdana"/>
                <a:ea typeface="Verdana"/>
              </a:rPr>
              <a:t> </a:t>
            </a:r>
            <a:r>
              <a:rPr lang="es-MX" sz="1800" b="1" err="1">
                <a:latin typeface="Verdana"/>
                <a:ea typeface="Verdana"/>
              </a:rPr>
              <a:t>SuSo</a:t>
            </a:r>
            <a:r>
              <a:rPr lang="es-MX" sz="1800">
                <a:latin typeface="Verdana"/>
                <a:ea typeface="Verdana"/>
              </a:rPr>
              <a:t>, debes seguir las instrucciones del Capítulo 2 "Simulador entrevista".</a:t>
            </a:r>
            <a:endParaRPr lang="es-MX" sz="18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800" b="1">
                <a:latin typeface="Verdana"/>
                <a:ea typeface="Verdana"/>
              </a:rPr>
              <a:t>En el caso que no tengas DMC</a:t>
            </a:r>
            <a:r>
              <a:rPr lang="es-MX" sz="1800">
                <a:latin typeface="Verdana"/>
                <a:ea typeface="Verdana"/>
              </a:rPr>
              <a:t>, debes seguir las instrucciones del Capítulo 2 "Simulador entrevista".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800" b="1">
                <a:solidFill>
                  <a:srgbClr val="122361"/>
                </a:solidFill>
                <a:latin typeface="Verdana"/>
                <a:ea typeface="Verdana"/>
              </a:rPr>
              <a:t>Ahora realizaremos el módulo 1</a:t>
            </a:r>
            <a:r>
              <a:rPr lang="es-MX" sz="1800">
                <a:solidFill>
                  <a:srgbClr val="122361"/>
                </a:solidFill>
                <a:latin typeface="Verdana"/>
                <a:ea typeface="Verdana"/>
              </a:rPr>
              <a:t> "Entrevista entre pares", </a:t>
            </a:r>
            <a:r>
              <a:rPr lang="es-MX" sz="1800" b="1">
                <a:solidFill>
                  <a:srgbClr val="122361"/>
                </a:solidFill>
                <a:latin typeface="Verdana"/>
                <a:ea typeface="Verdana"/>
              </a:rPr>
              <a:t>después de almuerzo realizaremos el capítulo 2</a:t>
            </a:r>
            <a:r>
              <a:rPr lang="es-MX" sz="1800">
                <a:solidFill>
                  <a:srgbClr val="122361"/>
                </a:solidFill>
                <a:latin typeface="Verdana"/>
                <a:ea typeface="Verdana"/>
              </a:rPr>
              <a:t> "Simulador entrevista".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E2E57AD-AB44-4981-55E9-47002637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Antes de empezar...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27405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B9E3D8A-F5B5-E611-6F1B-DA7139E22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ES" sz="4000">
                <a:latin typeface="Verdana"/>
                <a:ea typeface="Verdana"/>
              </a:rPr>
              <a:t>Entrevista entre pares</a:t>
            </a:r>
            <a:endParaRPr lang="es-ES" sz="400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83E2A1-D800-7C67-07B0-257424A5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>
                <a:latin typeface="Verdana"/>
                <a:ea typeface="Verdana"/>
              </a:rPr>
              <a:t>01.</a:t>
            </a:r>
            <a:endParaRPr lang="es-ES" sz="4400"/>
          </a:p>
        </p:txBody>
      </p:sp>
    </p:spTree>
    <p:extLst>
      <p:ext uri="{BB962C8B-B14F-4D97-AF65-F5344CB8AC3E}">
        <p14:creationId xmlns:p14="http://schemas.microsoft.com/office/powerpoint/2010/main" val="298230924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B0DFDB-CBF9-C975-2CA0-422590F7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latin typeface="Verdana"/>
                <a:ea typeface="Verdana"/>
              </a:rPr>
              <a:t>Instrucciones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entrevista</a:t>
            </a:r>
            <a:r>
              <a:rPr lang="en-US">
                <a:latin typeface="Verdana"/>
                <a:ea typeface="Verdana"/>
              </a:rPr>
              <a:t> entre pares</a:t>
            </a:r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1219198" y="2242032"/>
            <a:ext cx="66506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Para fines del ejercicio, </a:t>
            </a: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cada persona participante deberá ser censista e informante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, ya que esta actividad busca simular una entrevista censal.</a:t>
            </a:r>
            <a:endParaRPr lang="es-C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727037" y="2418365"/>
            <a:ext cx="411480" cy="396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1219198" y="4229987"/>
            <a:ext cx="632085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Verdana"/>
                <a:ea typeface="Verdana"/>
              </a:rPr>
              <a:t>Se deben </a:t>
            </a:r>
            <a:r>
              <a:rPr lang="es-MX" b="1">
                <a:latin typeface="Verdana"/>
                <a:ea typeface="Verdana"/>
              </a:rPr>
              <a:t>separar en duplas</a:t>
            </a:r>
            <a:r>
              <a:rPr lang="es-MX">
                <a:latin typeface="Verdana"/>
                <a:ea typeface="Verdana"/>
              </a:rPr>
              <a:t>, eligiendo entre ustedes </a:t>
            </a:r>
            <a:r>
              <a:rPr lang="es-MX" b="1">
                <a:latin typeface="Verdana"/>
                <a:ea typeface="Verdana"/>
              </a:rPr>
              <a:t>quién será censista y quién informante</a:t>
            </a:r>
            <a:r>
              <a:rPr lang="es-MX">
                <a:latin typeface="Verdana"/>
                <a:ea typeface="Verdana"/>
              </a:rPr>
              <a:t>. Las respuestas entregadas pueden ser de acuerdo con la información personal u otra.</a:t>
            </a:r>
            <a:endParaRPr lang="es-CL">
              <a:latin typeface="Verdana"/>
              <a:ea typeface="Verdana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727037" y="4409869"/>
            <a:ext cx="411480" cy="3962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45251"/>
          <a:stretch/>
        </p:blipFill>
        <p:spPr>
          <a:xfrm flipH="1">
            <a:off x="8259448" y="2020873"/>
            <a:ext cx="1867061" cy="44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2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/>
              <a:t>Entrevista entre pares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>
                <a:latin typeface="Verdana"/>
                <a:ea typeface="Verdana"/>
              </a:rPr>
              <a:t>03.</a:t>
            </a:r>
            <a:endParaRPr lang="es-CL">
              <a:latin typeface="Verdana"/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0DFDB-CBF9-C975-2CA0-422590F7C5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1573" y="355731"/>
            <a:ext cx="9467100" cy="1205570"/>
          </a:xfrm>
        </p:spPr>
        <p:txBody>
          <a:bodyPr/>
          <a:lstStyle/>
          <a:p>
            <a:pPr algn="ctr"/>
            <a:r>
              <a:rPr lang="en-US">
                <a:latin typeface="Verdana"/>
                <a:ea typeface="Verdana"/>
              </a:rPr>
              <a:t>I</a:t>
            </a:r>
            <a:r>
              <a:rPr lang="es-ES" err="1">
                <a:latin typeface="Verdana"/>
                <a:ea typeface="Verdana"/>
              </a:rPr>
              <a:t>nstrucciones</a:t>
            </a:r>
            <a:r>
              <a:rPr lang="es-ES">
                <a:latin typeface="Verdana"/>
                <a:ea typeface="Verdana"/>
              </a:rPr>
              <a:t> entrevista entre pares</a:t>
            </a:r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333991" y="2357697"/>
            <a:ext cx="5918045" cy="12827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Verdana"/>
                <a:ea typeface="Verdana"/>
              </a:rPr>
              <a:t>Una vez elegido el rol, la o el censista comenzará a presentarse y </a:t>
            </a:r>
            <a:r>
              <a:rPr lang="es-MX" b="1">
                <a:latin typeface="Verdana"/>
                <a:ea typeface="Verdana"/>
              </a:rPr>
              <a:t>entrevistar a su compañero o compañera de dupla</a:t>
            </a:r>
            <a:r>
              <a:rPr lang="es-MX">
                <a:latin typeface="Verdana"/>
                <a:ea typeface="Verdana"/>
              </a:rPr>
              <a:t>.</a:t>
            </a:r>
            <a:endParaRPr lang="es-CL">
              <a:latin typeface="Verdana"/>
              <a:ea typeface="Verdana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00892" y="2519165"/>
            <a:ext cx="411480" cy="39624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45251"/>
          <a:stretch/>
        </p:blipFill>
        <p:spPr>
          <a:xfrm flipH="1">
            <a:off x="8701151" y="2077806"/>
            <a:ext cx="1867061" cy="441822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81359" y="3746731"/>
            <a:ext cx="59180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Las preguntas deben ser leídas tal como están escritas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, de modo que las respuestas no estén influenciadas por la o el censista.</a:t>
            </a:r>
            <a:endParaRPr lang="es-C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00892" y="3890680"/>
            <a:ext cx="411480" cy="39624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1333990" y="5191806"/>
            <a:ext cx="77650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Una vez terminado el cuestionario </a:t>
            </a: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deberán cambiar de rol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C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00892" y="5194100"/>
            <a:ext cx="411480" cy="39624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66410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16CBE-54D2-1E6F-435E-3C5FF0E90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C6CE68-90AB-4B8C-F6B7-46E652936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80" y="495122"/>
            <a:ext cx="8316031" cy="846497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Recomendaciones para una buena entrevista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6DE79-34B9-EA25-937B-6F2C41D30437}"/>
              </a:ext>
            </a:extLst>
          </p:cNvPr>
          <p:cNvSpPr txBox="1"/>
          <p:nvPr/>
        </p:nvSpPr>
        <p:spPr>
          <a:xfrm>
            <a:off x="1318109" y="2916290"/>
            <a:ext cx="9727835" cy="12827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Verdana"/>
                <a:ea typeface="Verdana"/>
                <a:cs typeface="+mn-lt"/>
              </a:rPr>
              <a:t>“Buenos días/tardes, mi nombre es _____________, soy censista del Instituto Nacional de Estadísticas y estoy colaborando en el Censo de Población y Vivienda 2024. Usted es mayor de 18 años, para responder algunas preguntas”.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18109" y="2053652"/>
            <a:ext cx="3872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/>
              <a:t>Preséntate de la siguiente manera:</a:t>
            </a:r>
            <a:endParaRPr lang="es-CL" sz="2000" b="1"/>
          </a:p>
        </p:txBody>
      </p:sp>
    </p:spTree>
    <p:extLst>
      <p:ext uri="{BB962C8B-B14F-4D97-AF65-F5344CB8AC3E}">
        <p14:creationId xmlns:p14="http://schemas.microsoft.com/office/powerpoint/2010/main" val="237986326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FEFD-4B25-4BBA-0491-8D5BC61D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/>
              <a:t>Entrevista entre pares</a:t>
            </a:r>
            <a:endParaRPr lang="es-CL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MX">
                <a:latin typeface="Verdana"/>
                <a:ea typeface="Verdana"/>
              </a:rPr>
              <a:t>05.</a:t>
            </a:r>
            <a:endParaRPr lang="es-CL">
              <a:latin typeface="Verdana"/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661D91-2BA7-2E44-CD1C-6F4F10152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5551" y="832741"/>
            <a:ext cx="10080754" cy="846137"/>
          </a:xfrm>
        </p:spPr>
        <p:txBody>
          <a:bodyPr/>
          <a:lstStyle/>
          <a:p>
            <a:pPr algn="ctr"/>
            <a:r>
              <a:rPr lang="es-CL" sz="3800">
                <a:latin typeface="Verdana"/>
                <a:ea typeface="Verdana"/>
              </a:rPr>
              <a:t>Recomendaciones para una buena entrevista</a:t>
            </a:r>
            <a:endParaRPr lang="es-CL" sz="38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656D31-00BE-24D6-C101-65922A7622BE}"/>
              </a:ext>
            </a:extLst>
          </p:cNvPr>
          <p:cNvSpPr txBox="1"/>
          <p:nvPr/>
        </p:nvSpPr>
        <p:spPr>
          <a:xfrm>
            <a:off x="642455" y="2339442"/>
            <a:ext cx="6891214" cy="16982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Explicite las reglas: 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antes de iniciar preocúpese de</a:t>
            </a:r>
          </a:p>
          <a:p>
            <a:pPr>
              <a:lnSpc>
                <a:spcPct val="150000"/>
              </a:lnSpc>
            </a:pP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explicar en qué consiste la entrevista, planteando la forma de responder y los distintos roles durante </a:t>
            </a:r>
            <a:r>
              <a:rPr lang="es-CL">
                <a:latin typeface="Verdana" panose="020B0604030504040204" pitchFamily="34" charset="0"/>
                <a:ea typeface="Verdana" panose="020B0604030504040204" pitchFamily="34" charset="0"/>
              </a:rPr>
              <a:t>la conversación.</a:t>
            </a:r>
            <a:endParaRPr lang="es-E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42454" y="4378667"/>
            <a:ext cx="6891214" cy="128278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 panose="020B0604030504040204" pitchFamily="34" charset="0"/>
                <a:ea typeface="Verdana" panose="020B0604030504040204" pitchFamily="34" charset="0"/>
              </a:rPr>
              <a:t>Vuelva a leer las preguntas y alternativas cuando sea necesario: </a:t>
            </a:r>
            <a:r>
              <a:rPr lang="es-MX">
                <a:latin typeface="Verdana" panose="020B0604030504040204" pitchFamily="34" charset="0"/>
                <a:ea typeface="Verdana" panose="020B0604030504040204" pitchFamily="34" charset="0"/>
              </a:rPr>
              <a:t>en primera instancia, evite las explicaciones o aclaraciones excesivas </a:t>
            </a:r>
            <a:r>
              <a:rPr lang="es-CL">
                <a:latin typeface="Verdana" panose="020B0604030504040204" pitchFamily="34" charset="0"/>
                <a:ea typeface="Verdana" panose="020B0604030504040204" pitchFamily="34" charset="0"/>
              </a:rPr>
              <a:t>de las preguntas.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67" t="3726" r="44031" b="2385"/>
          <a:stretch/>
        </p:blipFill>
        <p:spPr>
          <a:xfrm rot="1013368">
            <a:off x="8515647" y="2349318"/>
            <a:ext cx="2363248" cy="38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5771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Props1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2BDAD-513B-4B88-892F-43642AA53E55}">
  <ds:schemaRefs>
    <ds:schemaRef ds:uri="6fc35979-dbb1-4d4b-8727-6470e0646fe1"/>
    <ds:schemaRef ds:uri="a369e572-027a-44c0-8f11-2f588a2a1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Panorámica</PresentationFormat>
  <Slides>21</Slides>
  <Notes>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   Actividad: Entrevista entre pares</vt:lpstr>
      <vt:lpstr>Introducción</vt:lpstr>
      <vt:lpstr>Contenidos</vt:lpstr>
      <vt:lpstr>Antes de empezar...</vt:lpstr>
      <vt:lpstr>01.</vt:lpstr>
      <vt:lpstr>Instrucciones entrevista entre pares</vt:lpstr>
      <vt:lpstr>Instrucciones entrevista entre pares</vt:lpstr>
      <vt:lpstr>Recomendaciones para una buena entrevista</vt:lpstr>
      <vt:lpstr>Recomendaciones para una buena entrevista</vt:lpstr>
      <vt:lpstr>Recomendaciones para una buena entrevista</vt:lpstr>
      <vt:lpstr>Recomendaciones para una buena entrevista</vt:lpstr>
      <vt:lpstr>Elementos a considerar</vt:lpstr>
      <vt:lpstr>02.</vt:lpstr>
      <vt:lpstr>Presentación</vt:lpstr>
      <vt:lpstr>Considera que:</vt:lpstr>
      <vt:lpstr>Presentación de PowerPoint</vt:lpstr>
      <vt:lpstr>Presentación de PowerPoint</vt:lpstr>
      <vt:lpstr>Presentación de PowerPoint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revision>2</cp:revision>
  <dcterms:created xsi:type="dcterms:W3CDTF">2021-02-12T20:31:37Z</dcterms:created>
  <dcterms:modified xsi:type="dcterms:W3CDTF">2024-05-03T19:19:57Z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</Properties>
</file>