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1"/>
  </p:notesMasterIdLst>
  <p:handoutMasterIdLst>
    <p:handoutMasterId r:id="rId22"/>
  </p:handoutMasterIdLst>
  <p:sldIdLst>
    <p:sldId id="1195" r:id="rId5"/>
    <p:sldId id="1251" r:id="rId6"/>
    <p:sldId id="1253" r:id="rId7"/>
    <p:sldId id="1254" r:id="rId8"/>
    <p:sldId id="1261" r:id="rId9"/>
    <p:sldId id="284" r:id="rId10"/>
    <p:sldId id="1258" r:id="rId11"/>
    <p:sldId id="1255" r:id="rId12"/>
    <p:sldId id="1257" r:id="rId13"/>
    <p:sldId id="1259" r:id="rId14"/>
    <p:sldId id="1256" r:id="rId15"/>
    <p:sldId id="1260" r:id="rId16"/>
    <p:sldId id="285" r:id="rId17"/>
    <p:sldId id="1211" r:id="rId18"/>
    <p:sldId id="1217" r:id="rId19"/>
    <p:sldId id="1194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86011D-EF62-1E60-52F5-F1CA6109A0FF}" name="Jose Ignacio Perez Montero" initials="JM" userId="S::jiperezm@ine.gob.cl::92926206-de05-40dd-9848-24f1bd15bc9b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39440EA7-7EFC-9C50-A6FC-E55DAF6F3B30}" name="Moises David Hazan Meyohas" initials="MDHM" userId="S::mdhazanm@ine.gob.cl::5d5b3851-8a5e-4f5d-8401-5dce42f168fd" providerId="AD"/>
  <p188:author id="{8DD588AC-A127-0E2C-EF5E-BA1F088DD01B}" name="Veronica Stuardo Fuentes" initials="VF" userId="S::vystuardof@ine.gob.cl::160d83a7-98ae-4dde-bb21-16e95b1f663c" providerId="AD"/>
  <p188:author id="{845685D3-E53A-D1AC-18AD-3A8E1A11213C}" name="Camila Fernanda Scapini Faundez" initials="CF" userId="S::cfscapinif@ine.gob.cl::0917e44e-7cc2-48dd-8b4a-4fc3de2a8350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C77"/>
    <a:srgbClr val="F8A64D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6077F8-C455-5C56-DAED-2C6F2E00629C}" v="521" dt="2024-05-02T22:21:22.4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03-05-2024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03-05-2024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3390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ANJ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EF7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67097C57-C792-5B43-958F-A0DDDAD6428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D87B001C-4988-F44A-B2F1-185B84C2F3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1AA678CE-4C08-F446-A19C-C9816E556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D83CDCD3-0C45-024B-81D2-2542D9ABFA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FF336166-0938-9341-AD43-B01809DA63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157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25" name="Marcador de SmartArt 11">
            <a:extLst>
              <a:ext uri="{FF2B5EF4-FFF2-40B4-BE49-F238E27FC236}">
                <a16:creationId xmlns:a16="http://schemas.microsoft.com/office/drawing/2014/main" id="{DFB17FD4-E2C6-3440-B0C2-AA123C7E4D83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>
          <a:xfrm>
            <a:off x="751724" y="2478089"/>
            <a:ext cx="10854714" cy="3365313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2CD5A2FB-A1F4-F841-9DC6-B4CF3B30DB4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61DA92D2-EBC5-6D4F-9EE6-CDE953A7A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7" name="Marcador de texto 51">
            <a:extLst>
              <a:ext uri="{FF2B5EF4-FFF2-40B4-BE49-F238E27FC236}">
                <a16:creationId xmlns:a16="http://schemas.microsoft.com/office/drawing/2014/main" id="{01C57019-DA8F-C840-8C8B-F400C5706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4" y="1014599"/>
            <a:ext cx="4469633" cy="1177883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54CE32EA-1441-874C-93C9-1027DC4AD6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9653" y="1014599"/>
            <a:ext cx="6106785" cy="1177883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gkaldhsgjkasgjkdshgkjfdhgjfdhgjdfshgfkjfhgjkdhgdhgjkhgjhwrnejvbghrjvbrejbvrjgbjrwvnjnvrvrfbrvjrbjrbrenvrnvervhgjkhgjhwrnejvbghrjvbrejbvrjgbjrwhgjkhgjhwrnejvbghrjvbrejbvrjgbjrwhgjkhgjhwrnejvbghrjvbr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25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AD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824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1129BEE2-3FBF-4043-BC5D-E3CF981FB5D6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7" name="Marcador de texto 9">
            <a:extLst>
              <a:ext uri="{FF2B5EF4-FFF2-40B4-BE49-F238E27FC236}">
                <a16:creationId xmlns:a16="http://schemas.microsoft.com/office/drawing/2014/main" id="{38D741B6-C0BD-4B4F-9592-DFB5B7131A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B2F8FFA5-1F67-9642-A284-9B5523B809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0CBBC438-D8E0-E644-8F38-818F072374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64FAE1F0-B280-1E4A-AA22-3ADD1FFF0A5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240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ILL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4E554B53-4759-AE4A-BEA4-8D8E0C8A5CD1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B2F566AA-3D58-9D4A-9424-1C026CEE10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5AE7B580-EE7B-434B-B742-D30A98675B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21A489D8-C873-A04F-A987-9C815CC2C5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5E4ABDAF-D454-B044-8B5A-11613A15B2A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205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ARILL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F9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25" name="Marcador de SmartArt 11">
            <a:extLst>
              <a:ext uri="{FF2B5EF4-FFF2-40B4-BE49-F238E27FC236}">
                <a16:creationId xmlns:a16="http://schemas.microsoft.com/office/drawing/2014/main" id="{2FC87B01-C69F-3A4C-ACD5-4ED961762D87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>
          <a:xfrm>
            <a:off x="751722" y="2478088"/>
            <a:ext cx="10920987" cy="3590925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2F427A46-5462-E74A-8BDC-6AE1DF9A3C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90AA2680-8D70-9049-8185-681B88515E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4" name="Marcador de texto 51">
            <a:extLst>
              <a:ext uri="{FF2B5EF4-FFF2-40B4-BE49-F238E27FC236}">
                <a16:creationId xmlns:a16="http://schemas.microsoft.com/office/drawing/2014/main" id="{8A4977DB-3394-F74C-AA5D-0667776913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4" y="1014599"/>
            <a:ext cx="4469633" cy="1177883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BE4D4F87-6353-2346-ADD6-FD65D2010F5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9653" y="1014599"/>
            <a:ext cx="6106785" cy="1177883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gkaldhsgjkasgjkdshgkjfdhgjfdhgjdfshgfkjfhgjkdhgdhgjkhgjhwrnejvbghrjvbrejbvrjgbjrwvnjnvrvrfbrvjrbjrbrenvrnvervhgjkhgjhwrnejvbghrjvbrejbvrjgbjrwhgjkhgjhwrnejvbghrjvbrejbvrjgbjrwhgjkhgjhwrnejvbghrjvbr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03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97B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AB5D1E0A-8591-C646-8E8F-B5DEBDEDD69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02448C0E-6AE9-584E-AFD2-31C06F6A8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20AA051C-FC37-CC44-872D-4F4E1639F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6" name="Marcador de texto 51">
            <a:extLst>
              <a:ext uri="{FF2B5EF4-FFF2-40B4-BE49-F238E27FC236}">
                <a16:creationId xmlns:a16="http://schemas.microsoft.com/office/drawing/2014/main" id="{BC1CBA8C-E10F-7645-9A8A-7E11B779DB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E1EE2FB0-766A-8142-9D53-C5E3C4D7F6F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025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25" name="Marcador de SmartArt 11">
            <a:extLst>
              <a:ext uri="{FF2B5EF4-FFF2-40B4-BE49-F238E27FC236}">
                <a16:creationId xmlns:a16="http://schemas.microsoft.com/office/drawing/2014/main" id="{B269A5C3-75CA-E748-91FA-C608F5166860}"/>
              </a:ext>
            </a:extLst>
          </p:cNvPr>
          <p:cNvSpPr>
            <a:spLocks noGrp="1"/>
          </p:cNvSpPr>
          <p:nvPr>
            <p:ph type="dgm" sz="quarter" idx="43"/>
          </p:nvPr>
        </p:nvSpPr>
        <p:spPr>
          <a:xfrm>
            <a:off x="751722" y="2478088"/>
            <a:ext cx="10986147" cy="3590925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2" name="Marcador de texto 9">
            <a:extLst>
              <a:ext uri="{FF2B5EF4-FFF2-40B4-BE49-F238E27FC236}">
                <a16:creationId xmlns:a16="http://schemas.microsoft.com/office/drawing/2014/main" id="{765C3B61-E183-E546-8449-D5EE7DAF16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D2FC6C80-4D0E-C64E-B5C8-859CE6A1B3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14" name="Marcador de texto 51">
            <a:extLst>
              <a:ext uri="{FF2B5EF4-FFF2-40B4-BE49-F238E27FC236}">
                <a16:creationId xmlns:a16="http://schemas.microsoft.com/office/drawing/2014/main" id="{F3DD6134-2F9A-CD4F-989F-0A6C08B7E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4" y="1014599"/>
            <a:ext cx="4469633" cy="1177883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87734EFB-3C1E-274E-A227-2D45A611D1D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99653" y="1014599"/>
            <a:ext cx="6106785" cy="1177883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gkaldhsgjkasgjkdshgkjfdhgjfdhgjdfshgfkjfhgjkdhgdhgjkhgjhwrnejvbghrjvbrejbvrjgbjrwvnjnvrvrfbrvjrbjrbrenvrnvervhgjkhgjhwrnejvbghrjvbrejbvrjgbjrwhgjkhgjhwrnejvbghrjvbrejbvrjgbjrwhgjkhgjhwrnejvbghrjvbr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3F807C-FDCB-6E4B-A32C-408399EADD45}"/>
              </a:ext>
            </a:extLst>
          </p:cNvPr>
          <p:cNvGrpSpPr/>
          <p:nvPr userDrawn="1"/>
        </p:nvGrpSpPr>
        <p:grpSpPr>
          <a:xfrm>
            <a:off x="10297536" y="6223539"/>
            <a:ext cx="1440334" cy="431844"/>
            <a:chOff x="10557183" y="6257405"/>
            <a:chExt cx="1440334" cy="43184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2B1974E-7D0C-2446-B5A8-F4334574B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7183" y="6312622"/>
              <a:ext cx="370251" cy="353767"/>
            </a:xfrm>
            <a:prstGeom prst="rect">
              <a:avLst/>
            </a:prstGeom>
          </p:spPr>
        </p:pic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D995BE2D-4F3E-0046-AF69-8625857E45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55234" y="6257405"/>
              <a:ext cx="942283" cy="431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412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A7298F3-55F6-2741-8CFB-348F0C4F22D7}"/>
              </a:ext>
            </a:extLst>
          </p:cNvPr>
          <p:cNvSpPr/>
          <p:nvPr/>
        </p:nvSpPr>
        <p:spPr>
          <a:xfrm>
            <a:off x="1" y="1"/>
            <a:ext cx="381965" cy="36367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07A6B9B-48DA-464E-9845-325344CDF619}"/>
              </a:ext>
            </a:extLst>
          </p:cNvPr>
          <p:cNvSpPr/>
          <p:nvPr userDrawn="1"/>
        </p:nvSpPr>
        <p:spPr>
          <a:xfrm>
            <a:off x="103863" y="76457"/>
            <a:ext cx="481700" cy="495163"/>
          </a:xfrm>
          <a:prstGeom prst="rect">
            <a:avLst/>
          </a:prstGeom>
          <a:solidFill>
            <a:srgbClr val="01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200"/>
          </a:p>
        </p:txBody>
      </p:sp>
      <p:sp>
        <p:nvSpPr>
          <p:cNvPr id="13" name="Marcador de SmartArt 26">
            <a:extLst>
              <a:ext uri="{FF2B5EF4-FFF2-40B4-BE49-F238E27FC236}">
                <a16:creationId xmlns:a16="http://schemas.microsoft.com/office/drawing/2014/main" id="{B783269C-43F3-7241-A7A1-B785DBE085DD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endParaRPr lang="es-CL"/>
          </a:p>
        </p:txBody>
      </p:sp>
      <p:sp>
        <p:nvSpPr>
          <p:cNvPr id="15" name="Marcador de texto 9">
            <a:extLst>
              <a:ext uri="{FF2B5EF4-FFF2-40B4-BE49-F238E27FC236}">
                <a16:creationId xmlns:a16="http://schemas.microsoft.com/office/drawing/2014/main" id="{99728E64-5979-7740-BABA-DA0C660DEAE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971" y="78091"/>
            <a:ext cx="581891" cy="49516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EAC8A0D4-FF0A-0E41-A961-6B535A639C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76456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1" name="Marcador de texto 51">
            <a:extLst>
              <a:ext uri="{FF2B5EF4-FFF2-40B4-BE49-F238E27FC236}">
                <a16:creationId xmlns:a16="http://schemas.microsoft.com/office/drawing/2014/main" id="{EC419426-55DC-8D4D-B392-A7E1CCFB6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283333"/>
            <a:ext cx="4394168" cy="1151259"/>
          </a:xfrm>
        </p:spPr>
        <p:txBody>
          <a:bodyPr lIns="0" rIns="0"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2" name="Marcador de texto 6">
            <a:extLst>
              <a:ext uri="{FF2B5EF4-FFF2-40B4-BE49-F238E27FC236}">
                <a16:creationId xmlns:a16="http://schemas.microsoft.com/office/drawing/2014/main" id="{E766948D-458D-5942-91E0-939A03BBE1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6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05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03-05-2024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  <p:sldLayoutId id="2147484148" r:id="rId13"/>
    <p:sldLayoutId id="2147484149" r:id="rId14"/>
    <p:sldLayoutId id="2147484150" r:id="rId15"/>
    <p:sldLayoutId id="2147484151" r:id="rId16"/>
    <p:sldLayoutId id="2147484152" r:id="rId17"/>
    <p:sldLayoutId id="2147484153" r:id="rId18"/>
    <p:sldLayoutId id="2147484154" r:id="rId19"/>
    <p:sldLayoutId id="2147484155" r:id="rId20"/>
    <p:sldLayoutId id="2147484156" r:id="rId2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0293" y="2526370"/>
            <a:ext cx="7786554" cy="1797470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Repaso jornada anterior  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7DFC4-D798-15CF-2D8E-0FEA074D1907}"/>
              </a:ext>
            </a:extLst>
          </p:cNvPr>
          <p:cNvSpPr txBox="1"/>
          <p:nvPr/>
        </p:nvSpPr>
        <p:spPr>
          <a:xfrm>
            <a:off x="1196388" y="1660282"/>
            <a:ext cx="4613795" cy="3524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b="1">
                <a:solidFill>
                  <a:srgbClr val="1E3B7D"/>
                </a:solidFill>
                <a:latin typeface="Verdana"/>
                <a:cs typeface="Segoe UI"/>
              </a:rPr>
              <a:t>¿A </a:t>
            </a:r>
            <a:r>
              <a:rPr lang="es-CL" sz="4000" b="1">
                <a:solidFill>
                  <a:schemeClr val="tx2"/>
                </a:solidFill>
                <a:latin typeface="Verdana"/>
                <a:cs typeface="Segoe UI"/>
              </a:rPr>
              <a:t>quiénes van a censar en los </a:t>
            </a:r>
            <a:r>
              <a:rPr lang="es-CL" sz="4000" b="1">
                <a:solidFill>
                  <a:schemeClr val="accent6"/>
                </a:solidFill>
                <a:latin typeface="Verdana"/>
                <a:cs typeface="Segoe UI"/>
              </a:rPr>
              <a:t>alojamientos temporales para PSC </a:t>
            </a:r>
            <a:r>
              <a:rPr lang="es-CL" sz="4000" b="1">
                <a:solidFill>
                  <a:srgbClr val="1E3B7D"/>
                </a:solidFill>
                <a:latin typeface="Verdana"/>
                <a:cs typeface="Segoe UI"/>
              </a:rPr>
              <a:t>?</a:t>
            </a:r>
            <a:endParaRPr lang="en-US" sz="4000" b="1">
              <a:solidFill>
                <a:srgbClr val="1E3B7D"/>
              </a:solidFill>
              <a:latin typeface="Verdana"/>
              <a:ea typeface="Verdana"/>
              <a:cs typeface="Segoe UI"/>
            </a:endParaRPr>
          </a:p>
          <a:p>
            <a:r>
              <a:rPr lang="es-CL" sz="2400">
                <a:solidFill>
                  <a:srgbClr val="1E3B7D"/>
                </a:solidFill>
                <a:latin typeface="Verdana"/>
                <a:cs typeface="Segoe UI"/>
              </a:rPr>
              <a:t>​</a:t>
            </a:r>
            <a:endParaRPr lang="es-CL" sz="2400">
              <a:solidFill>
                <a:srgbClr val="1E3B7D"/>
              </a:solidFill>
              <a:latin typeface="Verdana"/>
              <a:ea typeface="Verdana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5951C-DE46-5264-2FCE-BF60FBC899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10.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226" y="653888"/>
            <a:ext cx="4530436" cy="45304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585511" y="3037268"/>
            <a:ext cx="2041865" cy="36563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/>
              <a:t>Hospedería San Agustín</a:t>
            </a:r>
            <a:endParaRPr lang="es-CL" sz="1400"/>
          </a:p>
        </p:txBody>
      </p:sp>
    </p:spTree>
    <p:extLst>
      <p:ext uri="{BB962C8B-B14F-4D97-AF65-F5344CB8AC3E}">
        <p14:creationId xmlns:p14="http://schemas.microsoft.com/office/powerpoint/2010/main" val="150183650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7DFC4-D798-15CF-2D8E-0FEA074D1907}"/>
              </a:ext>
            </a:extLst>
          </p:cNvPr>
          <p:cNvSpPr txBox="1"/>
          <p:nvPr/>
        </p:nvSpPr>
        <p:spPr>
          <a:xfrm>
            <a:off x="870012" y="1707250"/>
            <a:ext cx="5193437" cy="3524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b="1" dirty="0">
                <a:solidFill>
                  <a:srgbClr val="1E3B7D"/>
                </a:solidFill>
                <a:latin typeface="Verdana"/>
                <a:cs typeface="Segoe UI"/>
              </a:rPr>
              <a:t>¿Antes de comenzar a censar </a:t>
            </a:r>
            <a:r>
              <a:rPr lang="es-CL" sz="4000" b="1" dirty="0">
                <a:solidFill>
                  <a:schemeClr val="accent6"/>
                </a:solidFill>
                <a:latin typeface="Verdana"/>
                <a:cs typeface="Segoe UI"/>
              </a:rPr>
              <a:t>qué debo hacer con mi DMC asignada</a:t>
            </a:r>
            <a:r>
              <a:rPr lang="es-CL" sz="4000" b="1" dirty="0">
                <a:solidFill>
                  <a:srgbClr val="1E3B7D"/>
                </a:solidFill>
                <a:latin typeface="Verdana"/>
                <a:cs typeface="Segoe UI"/>
              </a:rPr>
              <a:t>?</a:t>
            </a:r>
            <a:endParaRPr lang="en-US" sz="4000" b="1" dirty="0">
              <a:solidFill>
                <a:srgbClr val="1E3B7D"/>
              </a:solidFill>
              <a:latin typeface="Verdana"/>
              <a:ea typeface="Verdana"/>
              <a:cs typeface="Segoe UI"/>
            </a:endParaRPr>
          </a:p>
          <a:p>
            <a:r>
              <a:rPr lang="es-CL" sz="2400" dirty="0">
                <a:solidFill>
                  <a:srgbClr val="1E3B7D"/>
                </a:solidFill>
                <a:latin typeface="Verdana"/>
                <a:cs typeface="Segoe UI"/>
              </a:rPr>
              <a:t>​</a:t>
            </a:r>
            <a:endParaRPr lang="es-CL" sz="2400" dirty="0">
              <a:solidFill>
                <a:srgbClr val="1E3B7D"/>
              </a:solidFill>
              <a:latin typeface="Verdana"/>
              <a:ea typeface="Verdana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5951C-DE46-5264-2FCE-BF60FBC899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11.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7249">
            <a:off x="6883205" y="1702158"/>
            <a:ext cx="2562583" cy="39153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9863">
            <a:off x="8726986" y="1995285"/>
            <a:ext cx="26483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6319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7DFC4-D798-15CF-2D8E-0FEA074D1907}"/>
              </a:ext>
            </a:extLst>
          </p:cNvPr>
          <p:cNvSpPr txBox="1"/>
          <p:nvPr/>
        </p:nvSpPr>
        <p:spPr>
          <a:xfrm>
            <a:off x="5787276" y="1477623"/>
            <a:ext cx="5663341" cy="340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b="1" dirty="0">
                <a:solidFill>
                  <a:srgbClr val="1E3B7D"/>
                </a:solidFill>
                <a:latin typeface="Verdana"/>
                <a:cs typeface="Segoe UI"/>
              </a:rPr>
              <a:t>Si una persona está durmiendo o no está en condiciones de responder, como censista, </a:t>
            </a:r>
            <a:r>
              <a:rPr lang="es-CL" sz="3600" b="1" dirty="0">
                <a:solidFill>
                  <a:schemeClr val="accent6"/>
                </a:solidFill>
                <a:latin typeface="Verdana"/>
                <a:cs typeface="Segoe UI"/>
              </a:rPr>
              <a:t>¿qué debes hacer?</a:t>
            </a:r>
            <a:endParaRPr lang="es-CL" sz="3600">
              <a:solidFill>
                <a:schemeClr val="accent6"/>
              </a:solidFill>
              <a:latin typeface="Verdana"/>
              <a:ea typeface="Verdana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5951C-DE46-5264-2FCE-BF60FBC899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12.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90" y="1482571"/>
            <a:ext cx="2084571" cy="44956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5" y="1492001"/>
            <a:ext cx="3468669" cy="4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1565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5951C-DE46-5264-2FCE-BF60FBC899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13.</a:t>
            </a:r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E7789B6-3519-5A55-4723-33D93887A15F}"/>
              </a:ext>
            </a:extLst>
          </p:cNvPr>
          <p:cNvSpPr txBox="1"/>
          <p:nvPr/>
        </p:nvSpPr>
        <p:spPr>
          <a:xfrm>
            <a:off x="1085879" y="2138982"/>
            <a:ext cx="4541907" cy="17389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3600" b="1" dirty="0">
                <a:solidFill>
                  <a:srgbClr val="1E3B7D"/>
                </a:solidFill>
                <a:latin typeface="Verdana"/>
                <a:cs typeface="Segoe UI"/>
              </a:rPr>
              <a:t>¿En qué momento debes </a:t>
            </a:r>
            <a:r>
              <a:rPr lang="es-CL" sz="3600" b="1" dirty="0">
                <a:solidFill>
                  <a:schemeClr val="accent6"/>
                </a:solidFill>
                <a:latin typeface="Verdana"/>
                <a:cs typeface="Segoe UI"/>
              </a:rPr>
              <a:t>sincronizar</a:t>
            </a:r>
            <a:r>
              <a:rPr lang="es-CL" sz="3600" b="1" dirty="0">
                <a:solidFill>
                  <a:srgbClr val="1E3B7D"/>
                </a:solidFill>
                <a:latin typeface="Verdana"/>
                <a:cs typeface="Segoe UI"/>
              </a:rPr>
              <a:t>?</a:t>
            </a:r>
            <a:endParaRPr lang="es-ES" dirty="0">
              <a:solidFill>
                <a:srgbClr val="1E3B7D"/>
              </a:solidFill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4D35E73-9FCE-AB33-812C-960D5DE38A0E}"/>
              </a:ext>
            </a:extLst>
          </p:cNvPr>
          <p:cNvGrpSpPr/>
          <p:nvPr/>
        </p:nvGrpSpPr>
        <p:grpSpPr>
          <a:xfrm>
            <a:off x="6709483" y="631150"/>
            <a:ext cx="3477894" cy="6352798"/>
            <a:chOff x="6536763" y="499070"/>
            <a:chExt cx="3477894" cy="6352798"/>
          </a:xfrm>
        </p:grpSpPr>
        <p:pic>
          <p:nvPicPr>
            <p:cNvPr id="7" name="Imagen 6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0F698DEA-23C4-6B04-53D7-42ACAB651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57" b="13347"/>
            <a:stretch/>
          </p:blipFill>
          <p:spPr>
            <a:xfrm>
              <a:off x="6737303" y="882772"/>
              <a:ext cx="3073749" cy="59690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Imagen 11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A6A2D261-FDDE-F632-0677-81BB385F0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112" r="329" b="88643"/>
            <a:stretch/>
          </p:blipFill>
          <p:spPr>
            <a:xfrm>
              <a:off x="6737303" y="659252"/>
              <a:ext cx="3077704" cy="2235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88F85CBB-61FE-A85B-DCB1-6284462CF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81"/>
            <a:stretch/>
          </p:blipFill>
          <p:spPr>
            <a:xfrm>
              <a:off x="6536763" y="499070"/>
              <a:ext cx="3477894" cy="6230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23145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F349-2698-B74E-8F6E-4573C8F7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¿Alguna pregunta o comentario?</a:t>
            </a:r>
          </a:p>
        </p:txBody>
      </p:sp>
    </p:spTree>
    <p:extLst>
      <p:ext uri="{BB962C8B-B14F-4D97-AF65-F5344CB8AC3E}">
        <p14:creationId xmlns:p14="http://schemas.microsoft.com/office/powerpoint/2010/main" val="322828778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03948468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10549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1E70-D5C6-5F94-AD29-66C95C83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77" y="2405849"/>
            <a:ext cx="3363854" cy="4354080"/>
          </a:xfrm>
          <a:prstGeom prst="rect">
            <a:avLst/>
          </a:prstGeom>
        </p:spPr>
      </p:pic>
      <p:sp>
        <p:nvSpPr>
          <p:cNvPr id="4" name="Llamada rectangular redondeada 3"/>
          <p:cNvSpPr/>
          <p:nvPr/>
        </p:nvSpPr>
        <p:spPr>
          <a:xfrm>
            <a:off x="3311371" y="523783"/>
            <a:ext cx="4722920" cy="1811045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>
                <a:latin typeface="Verdana" panose="020B0604030504040204" pitchFamily="34" charset="0"/>
                <a:ea typeface="Verdana" panose="020B0604030504040204" pitchFamily="34" charset="0"/>
              </a:rPr>
              <a:t>Hola, soy Suri y al igual que ayer me gustaría que me contaran qué vieron en la jornada de capacitación de ayer...</a:t>
            </a:r>
            <a:endParaRPr lang="es-CL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C753E3D-A36A-64BD-30A6-899938ED25D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02.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81751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450C45-36F9-F267-28C0-CCA0371793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03.</a:t>
            </a:r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651" y="1588044"/>
            <a:ext cx="3887494" cy="5039136"/>
          </a:xfrm>
          <a:prstGeom prst="rect">
            <a:avLst/>
          </a:prstGeom>
        </p:spPr>
      </p:pic>
      <p:sp>
        <p:nvSpPr>
          <p:cNvPr id="10" name="Llamada rectangular redondeada 9"/>
          <p:cNvSpPr/>
          <p:nvPr/>
        </p:nvSpPr>
        <p:spPr>
          <a:xfrm flipH="1">
            <a:off x="2183907" y="310718"/>
            <a:ext cx="5113538" cy="2139519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000">
                <a:latin typeface="Verdana"/>
                <a:ea typeface="Verdana"/>
              </a:rPr>
              <a:t>!!!</a:t>
            </a:r>
            <a:r>
              <a:rPr lang="es-MX" sz="2000" b="1">
                <a:latin typeface="Verdana"/>
                <a:ea typeface="Verdana"/>
              </a:rPr>
              <a:t>Interesante</a:t>
            </a:r>
            <a:r>
              <a:rPr lang="es-MX" sz="2000">
                <a:latin typeface="Verdana"/>
                <a:ea typeface="Verdana"/>
              </a:rPr>
              <a:t>!!!</a:t>
            </a:r>
          </a:p>
          <a:p>
            <a:pPr algn="ctr"/>
            <a:r>
              <a:rPr lang="es-MX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s-MX" sz="2000">
                <a:latin typeface="Verdana" panose="020B0604030504040204" pitchFamily="34" charset="0"/>
                <a:ea typeface="Verdana" panose="020B0604030504040204" pitchFamily="34" charset="0"/>
              </a:rPr>
              <a:t>Entonces, al igual que ayer, les haré algunas preguntas, para saber cuánto aprendieron</a:t>
            </a:r>
            <a:r>
              <a:rPr lang="es-CL" sz="200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MX" sz="20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3235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450C45-36F9-F267-28C0-CCA0371793B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04.</a:t>
            </a:r>
            <a:endParaRPr lang="es-ES"/>
          </a:p>
        </p:txBody>
      </p:sp>
      <p:sp>
        <p:nvSpPr>
          <p:cNvPr id="10" name="Llamada rectangular redondeada 9"/>
          <p:cNvSpPr/>
          <p:nvPr/>
        </p:nvSpPr>
        <p:spPr>
          <a:xfrm>
            <a:off x="4594738" y="301840"/>
            <a:ext cx="5463661" cy="1777715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2000">
                <a:latin typeface="Verdana"/>
                <a:ea typeface="Verdana"/>
              </a:rPr>
              <a:t>Gestor/a de capacitación, no te olvides de guiar a los y las participantes </a:t>
            </a:r>
            <a:endParaRPr lang="es-MX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MX" sz="20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2000">
                <a:latin typeface="Verdana"/>
                <a:ea typeface="Verdana"/>
              </a:rPr>
              <a:t>!!!</a:t>
            </a:r>
            <a:r>
              <a:rPr lang="es-MX" sz="2000" b="1">
                <a:latin typeface="Verdana"/>
                <a:ea typeface="Verdana"/>
              </a:rPr>
              <a:t>A comenzar</a:t>
            </a:r>
            <a:r>
              <a:rPr lang="es-MX" sz="2000">
                <a:latin typeface="Verdana"/>
                <a:ea typeface="Verdana"/>
              </a:rPr>
              <a:t>!!!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157" y="1865935"/>
            <a:ext cx="3856746" cy="49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8897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2DD4A4-342D-00E6-8521-615BA41AE54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05.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75513C-BD01-D0A2-3AEF-DF98A0D576C7}"/>
              </a:ext>
            </a:extLst>
          </p:cNvPr>
          <p:cNvSpPr txBox="1"/>
          <p:nvPr/>
        </p:nvSpPr>
        <p:spPr>
          <a:xfrm>
            <a:off x="957532" y="1201948"/>
            <a:ext cx="10291312" cy="22271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>
                <a:solidFill>
                  <a:schemeClr val="bg2"/>
                </a:solidFill>
                <a:latin typeface="Verdana"/>
              </a:rPr>
              <a:t>¿Quién debe</a:t>
            </a:r>
            <a:r>
              <a:rPr lang="es-ES" sz="3200">
                <a:latin typeface="Verdana"/>
              </a:rPr>
              <a:t> </a:t>
            </a:r>
            <a:r>
              <a:rPr lang="es-ES" sz="3200" b="1">
                <a:solidFill>
                  <a:schemeClr val="accent6"/>
                </a:solidFill>
                <a:latin typeface="Verdana"/>
              </a:rPr>
              <a:t>corroborar que la persona</a:t>
            </a:r>
            <a:r>
              <a:rPr lang="es-ES" sz="3200" b="1">
                <a:latin typeface="Verdana"/>
              </a:rPr>
              <a:t> </a:t>
            </a:r>
            <a:r>
              <a:rPr lang="es-ES" sz="3200" b="1">
                <a:solidFill>
                  <a:schemeClr val="bg2"/>
                </a:solidFill>
                <a:latin typeface="Verdana"/>
              </a:rPr>
              <a:t>en situación de calle</a:t>
            </a:r>
            <a:r>
              <a:rPr lang="es-ES" sz="3200">
                <a:latin typeface="Verdana"/>
              </a:rPr>
              <a:t> </a:t>
            </a:r>
            <a:r>
              <a:rPr lang="es-ES" sz="3200" b="1">
                <a:solidFill>
                  <a:schemeClr val="accent6"/>
                </a:solidFill>
                <a:latin typeface="Verdana"/>
              </a:rPr>
              <a:t>se encuentre en condiciones de ser censada?</a:t>
            </a:r>
            <a:endParaRPr lang="es-ES" sz="3200">
              <a:solidFill>
                <a:schemeClr val="accent6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949FA0-797A-B960-1913-13D3DBA7B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46" r="233" b="495"/>
          <a:stretch/>
        </p:blipFill>
        <p:spPr>
          <a:xfrm>
            <a:off x="1893230" y="4156765"/>
            <a:ext cx="8405556" cy="27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060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6F89-A32D-7886-5346-218E9F31E8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06.</a:t>
            </a:r>
            <a:endParaRPr lang="en-US"/>
          </a:p>
        </p:txBody>
      </p:sp>
      <p:sp>
        <p:nvSpPr>
          <p:cNvPr id="70" name="Marcador de texto 4">
            <a:extLst>
              <a:ext uri="{FF2B5EF4-FFF2-40B4-BE49-F238E27FC236}">
                <a16:creationId xmlns:a16="http://schemas.microsoft.com/office/drawing/2014/main" id="{79B0EE9B-6FFD-7F6F-9C63-9098ED9249E2}"/>
              </a:ext>
            </a:extLst>
          </p:cNvPr>
          <p:cNvSpPr txBox="1">
            <a:spLocks/>
          </p:cNvSpPr>
          <p:nvPr/>
        </p:nvSpPr>
        <p:spPr>
          <a:xfrm>
            <a:off x="298017" y="1120115"/>
            <a:ext cx="6184659" cy="5462597"/>
          </a:xfrm>
          <a:prstGeom prst="rect">
            <a:avLst/>
          </a:prstGeom>
        </p:spPr>
        <p:txBody>
          <a:bodyPr vert="horz" lIns="0" tIns="38100" rIns="0" bIns="38100" rtlCol="0" anchor="t" anchorCtr="0">
            <a:no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L" sz="3600" b="1">
                <a:solidFill>
                  <a:srgbClr val="1E3B7D"/>
                </a:solidFill>
                <a:latin typeface="Verdana"/>
                <a:ea typeface="Verdana"/>
              </a:rPr>
              <a:t>¿</a:t>
            </a:r>
            <a:r>
              <a:rPr lang="es-CL" sz="3600" b="1">
                <a:solidFill>
                  <a:schemeClr val="accent6"/>
                </a:solidFill>
                <a:latin typeface="Verdana"/>
                <a:ea typeface="Verdana"/>
              </a:rPr>
              <a:t>Qué debemos considerar cuando estemos en un punto calle </a:t>
            </a:r>
            <a:r>
              <a:rPr lang="es-CL" sz="3600" b="1">
                <a:solidFill>
                  <a:srgbClr val="1E3B7D"/>
                </a:solidFill>
                <a:latin typeface="Verdana"/>
                <a:ea typeface="Verdana"/>
              </a:rPr>
              <a:t>según el protocolo de recolección PSC?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978" y="1437319"/>
            <a:ext cx="4556041" cy="39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905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07DFC4-D798-15CF-2D8E-0FEA074D1907}"/>
              </a:ext>
            </a:extLst>
          </p:cNvPr>
          <p:cNvSpPr txBox="1"/>
          <p:nvPr/>
        </p:nvSpPr>
        <p:spPr>
          <a:xfrm>
            <a:off x="3452993" y="687597"/>
            <a:ext cx="5536348" cy="29084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4000" b="1">
                <a:solidFill>
                  <a:srgbClr val="1E3B7D"/>
                </a:solidFill>
                <a:latin typeface="Verdana"/>
                <a:cs typeface="Segoe UI"/>
              </a:rPr>
              <a:t>¿</a:t>
            </a:r>
            <a:r>
              <a:rPr lang="es-CL" sz="4000" b="1">
                <a:solidFill>
                  <a:schemeClr val="accent6"/>
                </a:solidFill>
                <a:latin typeface="Verdana"/>
                <a:cs typeface="Segoe UI"/>
              </a:rPr>
              <a:t>Cuál debe ser la actitud </a:t>
            </a:r>
            <a:r>
              <a:rPr lang="es-CL" sz="4000" b="1">
                <a:solidFill>
                  <a:srgbClr val="1E3B7D"/>
                </a:solidFill>
                <a:latin typeface="Verdana"/>
                <a:cs typeface="Segoe UI"/>
              </a:rPr>
              <a:t>del personal operativo en terreno?</a:t>
            </a:r>
            <a:endParaRPr lang="en-US" sz="4000" b="1">
              <a:solidFill>
                <a:srgbClr val="1E3B7D"/>
              </a:solidFill>
              <a:latin typeface="Verdana"/>
              <a:ea typeface="Verdana"/>
              <a:cs typeface="Segoe UI"/>
            </a:endParaRPr>
          </a:p>
          <a:p>
            <a:r>
              <a:rPr lang="es-CL" sz="2400">
                <a:solidFill>
                  <a:srgbClr val="1E3B7D"/>
                </a:solidFill>
                <a:latin typeface="Verdana"/>
                <a:cs typeface="Segoe UI"/>
              </a:rPr>
              <a:t>​</a:t>
            </a:r>
            <a:endParaRPr lang="es-CL" sz="2400">
              <a:solidFill>
                <a:srgbClr val="1E3B7D"/>
              </a:solidFill>
              <a:latin typeface="Verdana"/>
              <a:ea typeface="Verdana"/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5951C-DE46-5264-2FCE-BF60FBC899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07.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593" y="1086853"/>
            <a:ext cx="5771147" cy="577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3551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76F89-A32D-7886-5346-218E9F31E8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/>
                <a:ea typeface="Verdana"/>
              </a:rPr>
              <a:t>08.</a:t>
            </a:r>
            <a:endParaRPr lang="en-US" dirty="0"/>
          </a:p>
        </p:txBody>
      </p:sp>
      <p:sp>
        <p:nvSpPr>
          <p:cNvPr id="70" name="Marcador de texto 4">
            <a:extLst>
              <a:ext uri="{FF2B5EF4-FFF2-40B4-BE49-F238E27FC236}">
                <a16:creationId xmlns:a16="http://schemas.microsoft.com/office/drawing/2014/main" id="{79B0EE9B-6FFD-7F6F-9C63-9098ED9249E2}"/>
              </a:ext>
            </a:extLst>
          </p:cNvPr>
          <p:cNvSpPr txBox="1">
            <a:spLocks/>
          </p:cNvSpPr>
          <p:nvPr/>
        </p:nvSpPr>
        <p:spPr>
          <a:xfrm>
            <a:off x="6830977" y="1713627"/>
            <a:ext cx="4783416" cy="3866729"/>
          </a:xfrm>
          <a:prstGeom prst="rect">
            <a:avLst/>
          </a:prstGeom>
        </p:spPr>
        <p:txBody>
          <a:bodyPr vert="horz" lIns="0" tIns="38100" rIns="0" bIns="38100" rtlCol="0" anchor="t" anchorCtr="0">
            <a:no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L" sz="3200" b="1">
                <a:solidFill>
                  <a:srgbClr val="1E3B7D"/>
                </a:solidFill>
                <a:latin typeface="Verdana"/>
                <a:ea typeface="Verdana"/>
              </a:rPr>
              <a:t>Reconstruyamos </a:t>
            </a:r>
            <a:r>
              <a:rPr lang="es-CL" sz="3200" b="1">
                <a:solidFill>
                  <a:schemeClr val="accent6"/>
                </a:solidFill>
                <a:latin typeface="Verdana"/>
                <a:ea typeface="Verdana"/>
              </a:rPr>
              <a:t>la ruta del censista, ¿qué se hace en cada paso?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63" y="1215301"/>
            <a:ext cx="6117077" cy="49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151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5951C-DE46-5264-2FCE-BF60FBC8995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09.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3F92EF-847E-4D2E-A0D4-27F406257367}"/>
              </a:ext>
            </a:extLst>
          </p:cNvPr>
          <p:cNvSpPr txBox="1">
            <a:spLocks/>
          </p:cNvSpPr>
          <p:nvPr/>
        </p:nvSpPr>
        <p:spPr>
          <a:xfrm>
            <a:off x="5350109" y="1886156"/>
            <a:ext cx="5401642" cy="3866729"/>
          </a:xfrm>
          <a:prstGeom prst="rect">
            <a:avLst/>
          </a:prstGeom>
        </p:spPr>
        <p:txBody>
          <a:bodyPr vert="horz" lIns="0" tIns="38100" rIns="0" bIns="38100" rtlCol="0" anchor="t" anchorCtr="0">
            <a:noAutofit/>
          </a:bodyPr>
          <a:lstStyle>
            <a:lvl1pPr marL="0" indent="0" algn="l" defTabSz="76197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indent="-228600" algn="l" defTabSz="76197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CL" sz="3600" b="1" dirty="0">
                <a:solidFill>
                  <a:srgbClr val="1E3B7D"/>
                </a:solidFill>
                <a:latin typeface="Verdana"/>
                <a:ea typeface="Verdana"/>
              </a:rPr>
              <a:t>¿Quiénes pueden contestar el cuestionario censal?</a:t>
            </a:r>
            <a:endParaRPr lang="es-ES" sz="3600" dirty="0">
              <a:solidFill>
                <a:srgbClr val="1E3B7D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EDFC202-CC66-7A69-EAC6-31059E489611}"/>
              </a:ext>
            </a:extLst>
          </p:cNvPr>
          <p:cNvGrpSpPr/>
          <p:nvPr/>
        </p:nvGrpSpPr>
        <p:grpSpPr>
          <a:xfrm>
            <a:off x="1248387" y="627699"/>
            <a:ext cx="3538854" cy="6230301"/>
            <a:chOff x="1248387" y="627699"/>
            <a:chExt cx="3538854" cy="623030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40577A1-82B2-D692-10B5-7CF320D3B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3413"/>
            <a:stretch/>
          </p:blipFill>
          <p:spPr>
            <a:xfrm>
              <a:off x="1462888" y="811773"/>
              <a:ext cx="3142259" cy="6046227"/>
            </a:xfrm>
            <a:prstGeom prst="rect">
              <a:avLst/>
            </a:prstGeom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83806605-331B-D082-7483-2E440475C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81"/>
            <a:stretch/>
          </p:blipFill>
          <p:spPr>
            <a:xfrm>
              <a:off x="1248387" y="627699"/>
              <a:ext cx="3538854" cy="6230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39892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a369e572-027a-44c0-8f11-2f588a2a1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16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Repaso jornada anterior 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revision>70</cp:revision>
  <dcterms:created xsi:type="dcterms:W3CDTF">2021-02-12T20:31:37Z</dcterms:created>
  <dcterms:modified xsi:type="dcterms:W3CDTF">2024-05-03T18:39:01Z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</Properties>
</file>