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3"/>
  </p:notesMasterIdLst>
  <p:handoutMasterIdLst>
    <p:handoutMasterId r:id="rId24"/>
  </p:handoutMasterIdLst>
  <p:sldIdLst>
    <p:sldId id="1195" r:id="rId5"/>
    <p:sldId id="1283" r:id="rId6"/>
    <p:sldId id="1287" r:id="rId7"/>
    <p:sldId id="1282" r:id="rId8"/>
    <p:sldId id="1285" r:id="rId9"/>
    <p:sldId id="1295" r:id="rId10"/>
    <p:sldId id="1280" r:id="rId11"/>
    <p:sldId id="1297" r:id="rId12"/>
    <p:sldId id="1288" r:id="rId13"/>
    <p:sldId id="1279" r:id="rId14"/>
    <p:sldId id="1298" r:id="rId15"/>
    <p:sldId id="1292" r:id="rId16"/>
    <p:sldId id="1294" r:id="rId17"/>
    <p:sldId id="1281" r:id="rId18"/>
    <p:sldId id="1296" r:id="rId19"/>
    <p:sldId id="1211" r:id="rId20"/>
    <p:sldId id="1194" r:id="rId21"/>
    <p:sldId id="1217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D4A510-ADFC-A195-4FA2-787D47D34E6F}" name="Jorge Urzua Faune" initials="JF" userId="S::jurzuaf@ine.gob.cl::e3d1f6fd-3dfd-412f-bf4b-d45b3998aa38" providerId="AD"/>
  <p188:author id="{AD61A11D-84A2-216B-B70F-4356C9832F85}" name="Susana Andrea Fuenzalida Maldonado" initials="SM" userId="S::safuenzalidam@ine.gob.cl::872a9081-2a29-4b88-b35a-bed93a47cb1f" providerId="AD"/>
  <p188:author id="{1ABEFA21-92FC-8AEB-C249-0EDD1EA45A6C}" name="Maria De Los Angeles Ibañez Browne" initials="" userId="S::maibanezb@ine.gob.cl::558c17b7-5dd4-4081-ae28-3aff3a7a8d27" providerId="AD"/>
  <p188:author id="{85018337-CF64-96EA-2D03-C9C69D8B24BD}" name="Maria Magdalena Marquez Pichuman" initials="MP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973C70A3-E2BA-A479-D46B-6C1A7CB9EA98}" name="Cynthia Villavicencio Lizama" initials="" userId="S::cevillavicenciol@ine.gob.cl::2ff7b5a2-4f79-4833-8923-9eacec24ea33" providerId="AD"/>
  <p188:author id="{39440EA7-7EFC-9C50-A6FC-E55DAF6F3B30}" name="Moises David Hazan Meyohas" initials="MDHM" userId="S::mdhazanm@ine.gob.cl::5d5b3851-8a5e-4f5d-8401-5dce42f168fd" providerId="AD"/>
  <p188:author id="{8DD588AC-A127-0E2C-EF5E-BA1F088DD01B}" name="Veronica Stuardo Fuentes" initials="VF" userId="S::vystuardof@ine.gob.cl::160d83a7-98ae-4dde-bb21-16e95b1f663c" providerId="AD"/>
  <p188:author id="{845685D3-E53A-D1AC-18AD-3A8E1A11213C}" name="Camila Fernanda Scapini Faundez" initials="CF" userId="S::cfscapinif@ine.gob.cl::0917e44e-7cc2-48dd-8b4a-4fc3de2a8350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E956CAEE-CFFC-2215-47EA-1CCCD9ED24B7}" name="Alberto Carlos Farias Aguilera" initials="AA" userId="S::acfariasa@ine.gob.cl::0d355c96-1873-4b3e-b34a-6b9171f81435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D2"/>
    <a:srgbClr val="F79292"/>
    <a:srgbClr val="F5B3B3"/>
    <a:srgbClr val="ED9A9A"/>
    <a:srgbClr val="2C427E"/>
    <a:srgbClr val="663C77"/>
    <a:srgbClr val="F8A64D"/>
    <a:srgbClr val="1E3C7D"/>
    <a:srgbClr val="E3771E"/>
    <a:srgbClr val="EB7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53903-35E6-03CA-3B0E-C9FA63C522C2}" v="57" dt="2024-05-06T01:06:33.522"/>
    <p1510:client id="{376E0D5A-D5AC-43A6-9BD9-50D740E648F7}" v="214" dt="2024-05-06T15:54:05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06-05-2024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AD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1129BEE2-3FBF-4043-BC5D-E3CF981FB5D6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38D741B6-C0BD-4B4F-9592-DFB5B7131A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78090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B2F8FFA5-1F67-9642-A284-9B5523B80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5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1" name="Marcador de texto 51">
            <a:extLst>
              <a:ext uri="{FF2B5EF4-FFF2-40B4-BE49-F238E27FC236}">
                <a16:creationId xmlns:a16="http://schemas.microsoft.com/office/drawing/2014/main" id="{0CBBC438-D8E0-E644-8F38-818F07237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2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64FAE1F0-B280-1E4A-AA22-3ADD1FFF0A5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18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06-05-2024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  <p:sldLayoutId id="2147484148" r:id="rId13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6717387" y="6281682"/>
            <a:ext cx="4896697" cy="28564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Abril 2024</a:t>
            </a:r>
          </a:p>
          <a:p>
            <a:endParaRPr lang="es-CL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1B71B56-54FB-AFF1-6323-D0430CB6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934" y="2378203"/>
            <a:ext cx="7509499" cy="2115832"/>
          </a:xfrm>
        </p:spPr>
        <p:txBody>
          <a:bodyPr/>
          <a:lstStyle/>
          <a:p>
            <a:r>
              <a:rPr lang="es-ES" sz="5400">
                <a:latin typeface="Verdana"/>
                <a:ea typeface="Verdana"/>
              </a:rPr>
              <a:t>Censo en Alojamientos Temporales Calle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1498" y="2497400"/>
            <a:ext cx="6007648" cy="3073478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24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En la misma línea de incorporación de tecnología, las viviendas colectivas serán censadas </a:t>
            </a:r>
            <a:r>
              <a:rPr lang="es-CL" sz="2400" b="1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a través de una Plataforma Web llamada: </a:t>
            </a:r>
            <a:endParaRPr lang="es-ES" sz="240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 algn="ctr">
              <a:lnSpc>
                <a:spcPct val="150000"/>
              </a:lnSpc>
            </a:pPr>
            <a:r>
              <a:rPr lang="es-CL" sz="3200" b="1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Censo en Línea</a:t>
            </a:r>
            <a:r>
              <a:rPr lang="es-CL" sz="2400" b="1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.</a:t>
            </a:r>
            <a:r>
              <a:rPr lang="es-CL" sz="24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 </a:t>
            </a:r>
            <a:endParaRPr lang="es-ES" sz="240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 algn="ctr"/>
            <a:endParaRPr lang="es-ES">
              <a:solidFill>
                <a:srgbClr val="122361"/>
              </a:solidFill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>
                <a:latin typeface="Verdana"/>
                <a:ea typeface="Verdana"/>
              </a:rPr>
              <a:t>¿Cómo se censarán las Viviendas Colectivas?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D98381A5-4010-DED4-80E8-3E2D33875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33" y="2901738"/>
            <a:ext cx="4252282" cy="16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1471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latin typeface="Verdana"/>
                <a:ea typeface="Verdana"/>
              </a:rPr>
              <a:t>¿Cómo debes censar en el alojamiento temporal?</a:t>
            </a:r>
            <a:endParaRPr lang="es-ES" dirty="0">
              <a:latin typeface="Verdana"/>
              <a:ea typeface="Verdan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DD9E685-588C-C93A-CDFE-7B8403295373}"/>
              </a:ext>
            </a:extLst>
          </p:cNvPr>
          <p:cNvSpPr txBox="1"/>
          <p:nvPr/>
        </p:nvSpPr>
        <p:spPr>
          <a:xfrm>
            <a:off x="1465847" y="2658980"/>
            <a:ext cx="9260305" cy="2124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dirty="0">
                <a:solidFill>
                  <a:srgbClr val="2C437F"/>
                </a:solidFill>
                <a:latin typeface="Verdana"/>
              </a:rPr>
              <a:t>El apoyo de censistas en los alojamientos temporales será coordinado a través de las y los </a:t>
            </a:r>
            <a:r>
              <a:rPr lang="es-CL" b="1" dirty="0">
                <a:solidFill>
                  <a:srgbClr val="2C437F"/>
                </a:solidFill>
                <a:latin typeface="Verdana"/>
              </a:rPr>
              <a:t>coordinadores de grupo calle</a:t>
            </a:r>
            <a:r>
              <a:rPr lang="es-CL" dirty="0">
                <a:solidFill>
                  <a:srgbClr val="2C437F"/>
                </a:solidFill>
                <a:latin typeface="Verdana"/>
              </a:rPr>
              <a:t> y deberás ocupar tu DMC, conectada a internet, para entrevistar a través de la </a:t>
            </a:r>
            <a:r>
              <a:rPr lang="es-CL" b="1" dirty="0">
                <a:solidFill>
                  <a:srgbClr val="2C437F"/>
                </a:solidFill>
                <a:latin typeface="Verdana"/>
              </a:rPr>
              <a:t>plataforma de Censo en Línea, </a:t>
            </a:r>
            <a:r>
              <a:rPr lang="es-CL" dirty="0">
                <a:solidFill>
                  <a:srgbClr val="2C437F"/>
                </a:solidFill>
                <a:latin typeface="Verdana"/>
              </a:rPr>
              <a:t>con el código que te entregará la o el </a:t>
            </a:r>
            <a:r>
              <a:rPr lang="es-CL" b="1" dirty="0">
                <a:solidFill>
                  <a:srgbClr val="2C437F"/>
                </a:solidFill>
                <a:latin typeface="Verdana"/>
              </a:rPr>
              <a:t>encargado de la vivienda colectiva </a:t>
            </a:r>
            <a:r>
              <a:rPr lang="es-CL" dirty="0">
                <a:solidFill>
                  <a:srgbClr val="2C437F"/>
                </a:solidFill>
                <a:latin typeface="Verdana"/>
              </a:rPr>
              <a:t>respectivo</a:t>
            </a:r>
            <a:r>
              <a:rPr lang="es-CL" b="1" dirty="0">
                <a:solidFill>
                  <a:srgbClr val="2C437F"/>
                </a:solidFill>
                <a:latin typeface="Verdana"/>
              </a:rPr>
              <a:t>.</a:t>
            </a:r>
            <a:r>
              <a:rPr lang="es-ES" dirty="0">
                <a:latin typeface="Verdana"/>
                <a:ea typeface="Verdana"/>
              </a:rPr>
              <a:t>​</a:t>
            </a:r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23272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25980" y="2033592"/>
            <a:ext cx="8791017" cy="3736728"/>
          </a:xfrm>
        </p:spPr>
        <p:txBody>
          <a:bodyPr vert="horz" lIns="0" tIns="45720" rIns="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MX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Operador telefónico se comunica con encargado de Vivienda Colectiva.</a:t>
            </a:r>
            <a:endParaRPr lang="es-MX" sz="2000" dirty="0">
              <a:solidFill>
                <a:schemeClr val="tx2"/>
              </a:solidFill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MX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Confirmación de datos y correo electrónico.</a:t>
            </a:r>
            <a:endParaRPr lang="es-MX" sz="2000" dirty="0">
              <a:solidFill>
                <a:schemeClr val="tx2"/>
              </a:solidFill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MX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Envío de códigos para esa Vivienda Colectiva a correo electrónico de Encargado de vivienda colectiva.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MX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Cada persona que vaya </a:t>
            </a:r>
            <a:r>
              <a:rPr lang="es-MX" sz="20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a completar</a:t>
            </a:r>
            <a:r>
              <a:rPr lang="es-MX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 cuestionarios ingresa a página web indicada, con código por vivienda colectiva recibido por correo electrónico.</a:t>
            </a:r>
            <a:endParaRPr lang="es-MX" sz="2000" dirty="0">
              <a:solidFill>
                <a:schemeClr val="tx2"/>
              </a:solidFill>
              <a:cs typeface="Calibri Light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s-MX" sz="20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>
                <a:latin typeface="Verdana"/>
                <a:ea typeface="Verdana"/>
              </a:rPr>
              <a:t>¿Cómo se realiza el ingreso a la Plataforma?</a:t>
            </a:r>
            <a:endParaRPr lang="es-ES">
              <a:latin typeface="Verdana"/>
              <a:ea typeface="Verdana"/>
            </a:endParaRPr>
          </a:p>
        </p:txBody>
      </p:sp>
      <p:pic>
        <p:nvPicPr>
          <p:cNvPr id="65" name="Imagen 64" descr="Icono&#10;&#10;Descripción generada automáticamente">
            <a:extLst>
              <a:ext uri="{FF2B5EF4-FFF2-40B4-BE49-F238E27FC236}">
                <a16:creationId xmlns:a16="http://schemas.microsoft.com/office/drawing/2014/main" id="{A18B3806-0E50-44FB-EDD5-5AB782B4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9410" y="2035342"/>
            <a:ext cx="5226031" cy="3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2229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14926" y="2708162"/>
            <a:ext cx="9209413" cy="570642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MX" sz="20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El orden de las preguntas del cuestionario es automático.</a:t>
            </a:r>
            <a:endParaRPr lang="es-MX" sz="2000">
              <a:solidFill>
                <a:schemeClr val="tx2"/>
              </a:solidFill>
              <a:cs typeface="Calibri Light"/>
            </a:endParaRPr>
          </a:p>
          <a:p>
            <a:pPr marL="457200" indent="-457200">
              <a:lnSpc>
                <a:spcPct val="150000"/>
              </a:lnSpc>
              <a:buChar char="•"/>
            </a:pPr>
            <a:endParaRPr lang="es-MX" sz="20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084" y="433663"/>
            <a:ext cx="8316031" cy="846497"/>
          </a:xfrm>
        </p:spPr>
        <p:txBody>
          <a:bodyPr/>
          <a:lstStyle/>
          <a:p>
            <a:r>
              <a:rPr lang="es-CL">
                <a:latin typeface="Verdana"/>
                <a:ea typeface="Verdana"/>
              </a:rPr>
              <a:t>Dentro de la Plataforma:</a:t>
            </a:r>
            <a:endParaRPr lang="es-ES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AEC7298E-773F-FA50-406E-DA2CBBB4B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2" y="2451252"/>
            <a:ext cx="1919606" cy="32316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B5F94C-9B49-1E99-165F-310A7985960C}"/>
              </a:ext>
            </a:extLst>
          </p:cNvPr>
          <p:cNvSpPr txBox="1"/>
          <p:nvPr/>
        </p:nvSpPr>
        <p:spPr>
          <a:xfrm>
            <a:off x="2407920" y="3515360"/>
            <a:ext cx="928624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2000">
                <a:solidFill>
                  <a:srgbClr val="2C437F"/>
                </a:solidFill>
                <a:latin typeface="Verdana"/>
                <a:cs typeface="Segoe UI"/>
              </a:rPr>
              <a:t>De acuerdo con lo que se vaya respondiendo, se aplicarán las preguntas que corresponden a cada persona (mayor o menor de 5 años, hombre o mujer, etc.). Los filtros se aplican automáticamente. </a:t>
            </a:r>
            <a:r>
              <a:rPr lang="es-MX" sz="2000">
                <a:latin typeface="Verdana"/>
                <a:cs typeface="Segoe UI"/>
              </a:rPr>
              <a:t>​</a:t>
            </a:r>
          </a:p>
          <a:p>
            <a:r>
              <a:rPr lang="es-MX" sz="2000">
                <a:latin typeface="Verdana"/>
                <a:cs typeface="Segoe UI"/>
              </a:rPr>
              <a:t>​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D61B1F-9A4E-3A79-0A84-E64971D028A8}"/>
              </a:ext>
            </a:extLst>
          </p:cNvPr>
          <p:cNvSpPr txBox="1"/>
          <p:nvPr/>
        </p:nvSpPr>
        <p:spPr>
          <a:xfrm>
            <a:off x="2407920" y="4836160"/>
            <a:ext cx="92862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2000">
                <a:solidFill>
                  <a:srgbClr val="2C437F"/>
                </a:solidFill>
                <a:latin typeface="Verdana"/>
              </a:rPr>
              <a:t>La plataforma no detecta incoherencias, por lo que hay que tener cuidado al ingresar la información. 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41851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AB4818C-F39C-1C0C-9A78-71CCF1C6B9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916" y="2520692"/>
            <a:ext cx="7726081" cy="349382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Una vez recibido el código, el plazo de recolección es </a:t>
            </a:r>
            <a:r>
              <a:rPr lang="es-CL" sz="2000" b="1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durante el mismo día del levantamiento según el territorio calle asociado</a:t>
            </a: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. El apoyo requerido dependerá de la cantidad de personas a censar.</a:t>
            </a: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ü"/>
            </a:pPr>
            <a:endParaRPr lang="es-CL" sz="200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La información que se registra es declarativa: lo que indique cada persona censada.</a:t>
            </a: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ü"/>
            </a:pPr>
            <a:endParaRPr lang="es-CL" sz="200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ü"/>
            </a:pPr>
            <a:endParaRPr lang="es-CL" sz="200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>
              <a:lnSpc>
                <a:spcPct val="150000"/>
              </a:lnSpc>
            </a:pPr>
            <a:endParaRPr lang="es-CL" sz="2000" b="1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8CE234B-A37F-F5F1-6168-EDD3C0E0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82" y="525103"/>
            <a:ext cx="9659691" cy="846497"/>
          </a:xfrm>
        </p:spPr>
        <p:txBody>
          <a:bodyPr/>
          <a:lstStyle/>
          <a:p>
            <a:pPr algn="ctr"/>
            <a:r>
              <a:rPr lang="es-CL">
                <a:latin typeface="Verdana"/>
                <a:ea typeface="Verdana"/>
              </a:rPr>
              <a:t>Para la aplicación del Censo, tener presente: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F0BF25A-95AF-942C-C7A4-EFB7A3682622}"/>
              </a:ext>
            </a:extLst>
          </p:cNvPr>
          <p:cNvGrpSpPr/>
          <p:nvPr/>
        </p:nvGrpSpPr>
        <p:grpSpPr>
          <a:xfrm>
            <a:off x="9173678" y="2048734"/>
            <a:ext cx="1884886" cy="1892666"/>
            <a:chOff x="488714" y="2314976"/>
            <a:chExt cx="3399705" cy="363306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E0E719-6A31-EF36-54CB-6D924D6CD1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501" t="-2854" r="69942" b="56180"/>
            <a:stretch/>
          </p:blipFill>
          <p:spPr>
            <a:xfrm>
              <a:off x="488714" y="2314976"/>
              <a:ext cx="3399705" cy="3633062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E7C74CD-86D6-720E-CB88-DE42FC143EEA}"/>
                </a:ext>
              </a:extLst>
            </p:cNvPr>
            <p:cNvSpPr/>
            <p:nvPr/>
          </p:nvSpPr>
          <p:spPr>
            <a:xfrm>
              <a:off x="1615736" y="3481911"/>
              <a:ext cx="1340528" cy="2289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/>
                <a:t>MARZO</a:t>
              </a:r>
              <a:endParaRPr lang="es-CL"/>
            </a:p>
          </p:txBody>
        </p:sp>
      </p:grp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14DE819B-405C-31AD-6CBF-23B938C16CF9}"/>
              </a:ext>
            </a:extLst>
          </p:cNvPr>
          <p:cNvSpPr/>
          <p:nvPr/>
        </p:nvSpPr>
        <p:spPr>
          <a:xfrm>
            <a:off x="9054366" y="4273383"/>
            <a:ext cx="2368626" cy="98233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14584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CAFBC7A-2D0B-F312-AA35-87225164A3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81017" y="2690845"/>
            <a:ext cx="9750521" cy="192406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ES" sz="1800" b="1">
                <a:latin typeface="Verdana"/>
                <a:ea typeface="Verdana"/>
              </a:rPr>
              <a:t>Censar</a:t>
            </a:r>
            <a:r>
              <a:rPr lang="es-ES" sz="1800">
                <a:latin typeface="Verdana"/>
                <a:ea typeface="Verdana"/>
              </a:rPr>
              <a:t> a todas las personas, puedan o no ser entrevistadas</a:t>
            </a:r>
            <a:endParaRPr lang="es-ES"/>
          </a:p>
          <a:p>
            <a:endParaRPr lang="es-ES" sz="1800"/>
          </a:p>
          <a:p>
            <a:endParaRPr lang="es-ES" sz="1800">
              <a:latin typeface="Verdana"/>
              <a:ea typeface="Verdana"/>
            </a:endParaRPr>
          </a:p>
          <a:p>
            <a:r>
              <a:rPr lang="es-ES" sz="1800">
                <a:latin typeface="Verdana"/>
                <a:ea typeface="Verdana"/>
              </a:rPr>
              <a:t>Emitir tu </a:t>
            </a:r>
            <a:r>
              <a:rPr lang="es-ES" sz="1800" b="1">
                <a:latin typeface="Verdana"/>
                <a:ea typeface="Verdana"/>
              </a:rPr>
              <a:t>boleta</a:t>
            </a:r>
            <a:r>
              <a:rPr lang="es-ES" sz="1800">
                <a:latin typeface="Verdana"/>
                <a:ea typeface="Verdana"/>
              </a:rPr>
              <a:t> e </a:t>
            </a:r>
            <a:r>
              <a:rPr lang="es-ES" sz="1800" b="1">
                <a:latin typeface="Verdana"/>
                <a:ea typeface="Verdana"/>
              </a:rPr>
              <a:t>informe</a:t>
            </a:r>
            <a:r>
              <a:rPr lang="es-ES" sz="1800">
                <a:latin typeface="Verdana"/>
                <a:ea typeface="Verdana"/>
              </a:rPr>
              <a:t> en la fecha requerida</a:t>
            </a:r>
            <a:endParaRPr lang="es-ES">
              <a:latin typeface="Verdana"/>
              <a:ea typeface="Verdana"/>
            </a:endParaRPr>
          </a:p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2CB6A28-6C30-F7AF-2FF4-124EF178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052" y="137176"/>
            <a:ext cx="9355121" cy="1705479"/>
          </a:xfrm>
        </p:spPr>
        <p:txBody>
          <a:bodyPr/>
          <a:lstStyle/>
          <a:p>
            <a:r>
              <a:rPr lang="es-ES" sz="3600" dirty="0">
                <a:latin typeface="Verdana"/>
                <a:ea typeface="Verdana"/>
              </a:rPr>
              <a:t>Recuerda...</a:t>
            </a:r>
          </a:p>
        </p:txBody>
      </p:sp>
      <p:pic>
        <p:nvPicPr>
          <p:cNvPr id="15" name="Gráfico 4" descr="Documento con relleno sólido">
            <a:extLst>
              <a:ext uri="{FF2B5EF4-FFF2-40B4-BE49-F238E27FC236}">
                <a16:creationId xmlns:a16="http://schemas.microsoft.com/office/drawing/2014/main" id="{10F3585C-2AFD-9341-478E-753C410A4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8441" y="3615944"/>
            <a:ext cx="847031" cy="734593"/>
          </a:xfrm>
          <a:prstGeom prst="rect">
            <a:avLst/>
          </a:prstGeom>
        </p:spPr>
      </p:pic>
      <p:pic>
        <p:nvPicPr>
          <p:cNvPr id="17" name="Gráfico 16" descr="Insignia 1 con relleno sólido">
            <a:extLst>
              <a:ext uri="{FF2B5EF4-FFF2-40B4-BE49-F238E27FC236}">
                <a16:creationId xmlns:a16="http://schemas.microsoft.com/office/drawing/2014/main" id="{DBA7DC97-2374-07C0-D3F8-1D3C0DAA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3204" y="2611618"/>
            <a:ext cx="669925" cy="671513"/>
          </a:xfrm>
          <a:prstGeom prst="rect">
            <a:avLst/>
          </a:prstGeom>
        </p:spPr>
      </p:pic>
      <p:pic>
        <p:nvPicPr>
          <p:cNvPr id="19" name="Gráfico 18" descr="Insignia con relleno sólido">
            <a:extLst>
              <a:ext uri="{FF2B5EF4-FFF2-40B4-BE49-F238E27FC236}">
                <a16:creationId xmlns:a16="http://schemas.microsoft.com/office/drawing/2014/main" id="{B0184B13-AB54-C644-05FC-D8A652126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3204" y="3846753"/>
            <a:ext cx="669925" cy="671513"/>
          </a:xfrm>
          <a:prstGeom prst="rect">
            <a:avLst/>
          </a:prstGeom>
        </p:spPr>
      </p:pic>
      <p:pic>
        <p:nvPicPr>
          <p:cNvPr id="21" name="Gráfico 20" descr="Grupo de personas con relleno sólido">
            <a:extLst>
              <a:ext uri="{FF2B5EF4-FFF2-40B4-BE49-F238E27FC236}">
                <a16:creationId xmlns:a16="http://schemas.microsoft.com/office/drawing/2014/main" id="{B8189BA2-EB04-DD68-7585-580D536646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85824" y="2381602"/>
            <a:ext cx="744420" cy="7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5194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322828778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1C75C8A-DC4B-7F43-E5CA-3EEF9ECE76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071" y="2446807"/>
            <a:ext cx="9972457" cy="2548328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latin typeface="Verdana"/>
                <a:ea typeface="Verdana"/>
              </a:rPr>
              <a:t>En esta presentación mostraremos los principales elementos del Censo de Población y Vivienda 2024 en Viviendas Colectivas, </a:t>
            </a:r>
            <a:r>
              <a:rPr lang="es-ES" sz="2800" b="1" dirty="0">
                <a:latin typeface="Verdana"/>
                <a:ea typeface="Verdana"/>
              </a:rPr>
              <a:t>categoría 8</a:t>
            </a:r>
            <a:r>
              <a:rPr lang="es-ES" sz="2800" dirty="0">
                <a:latin typeface="Verdana"/>
                <a:ea typeface="Verdan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s-ES" sz="2800" dirty="0">
                <a:latin typeface="Verdana"/>
                <a:ea typeface="Verdana"/>
              </a:rPr>
              <a:t>Es decir, Alojamientos Temporales para Personas en Situación de Calle.</a:t>
            </a:r>
            <a:endParaRPr lang="es-ES" sz="28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5D69C45-2678-E640-D6B8-3B0F5850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758" y="757420"/>
            <a:ext cx="8316031" cy="846497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Introducción</a:t>
            </a:r>
            <a:endParaRPr lang="es-ES"/>
          </a:p>
        </p:txBody>
      </p:sp>
      <p:pic>
        <p:nvPicPr>
          <p:cNvPr id="4" name="Imagen 3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FB061274-B99C-DC0E-0001-BFC75EA29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91" r="-198" b="-104"/>
          <a:stretch/>
        </p:blipFill>
        <p:spPr>
          <a:xfrm>
            <a:off x="49793" y="5215684"/>
            <a:ext cx="5026107" cy="1640952"/>
          </a:xfrm>
          <a:prstGeom prst="rect">
            <a:avLst/>
          </a:prstGeom>
        </p:spPr>
      </p:pic>
      <p:pic>
        <p:nvPicPr>
          <p:cNvPr id="5" name="Imagen 4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47D767AC-EC64-6B86-2E05-0F5DC333A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8" t="56051" r="-318" b="-353"/>
          <a:stretch/>
        </p:blipFill>
        <p:spPr>
          <a:xfrm>
            <a:off x="4948176" y="5482688"/>
            <a:ext cx="3135153" cy="1380148"/>
          </a:xfrm>
          <a:prstGeom prst="rect">
            <a:avLst/>
          </a:prstGeom>
        </p:spPr>
      </p:pic>
      <p:pic>
        <p:nvPicPr>
          <p:cNvPr id="6" name="Imagen 5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19B2DBF6-BE65-DC12-34E4-6E69EE29A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1" t="68571" b="116"/>
          <a:stretch/>
        </p:blipFill>
        <p:spPr>
          <a:xfrm>
            <a:off x="7974405" y="5339196"/>
            <a:ext cx="2324645" cy="15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6864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2ADE642-AC81-01F7-977C-4347CC0DC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0421" y="2453884"/>
            <a:ext cx="5692058" cy="482251"/>
          </a:xfrm>
        </p:spPr>
        <p:txBody>
          <a:bodyPr>
            <a:normAutofit/>
          </a:bodyPr>
          <a:lstStyle/>
          <a:p>
            <a:r>
              <a:rPr lang="es-ES" sz="2400">
                <a:latin typeface="Verdana"/>
                <a:ea typeface="Verdana"/>
              </a:rPr>
              <a:t>¿Qué son las Viviendas Colectivas?</a:t>
            </a:r>
            <a:endParaRPr lang="es-ES" sz="240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8CFA8A-339A-D189-BED1-01F0FAD7E5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49824" y="3429786"/>
            <a:ext cx="5682876" cy="831267"/>
          </a:xfrm>
        </p:spPr>
        <p:txBody>
          <a:bodyPr>
            <a:noAutofit/>
          </a:bodyPr>
          <a:lstStyle/>
          <a:p>
            <a:r>
              <a:rPr lang="es-ES" sz="2400">
                <a:latin typeface="Verdana"/>
                <a:ea typeface="Verdana"/>
              </a:rPr>
              <a:t>¿Cómo se ejecuta el Censo 2024 en Viviendas Colectivas?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AD7CFD9-448C-942E-6BA2-13381157A47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86917" y="2453735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B3CA4EF-B582-E642-E78D-A73DA81D2C3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05502" y="3546381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95EA535-473C-9988-5375-2EE45A51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Contenidos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9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8084FD8-1658-366F-B3B0-F02347217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Viviendas Colectivas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3793847-1289-7DC8-A90C-06261795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3338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D5C307-CAD0-49BA-A427-D924D4E5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>
                <a:latin typeface="Verdana"/>
                <a:ea typeface="Verdana"/>
              </a:rPr>
              <a:t>¿Qué son las viviendas colectivas?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32D1A8-C1F7-5D2E-3493-7B32085F2B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7693" y="2425091"/>
            <a:ext cx="5243328" cy="2286853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buNone/>
            </a:pPr>
            <a:r>
              <a:rPr lang="es-ES" sz="2400" b="0">
                <a:latin typeface="Verdana"/>
                <a:ea typeface="Verdana"/>
              </a:rPr>
              <a:t>Como vimos</a:t>
            </a:r>
            <a:r>
              <a:rPr lang="es-ES" sz="2400" i="1">
                <a:latin typeface="Verdana"/>
                <a:ea typeface="Verdana"/>
              </a:rPr>
              <a:t>, es “aquella</a:t>
            </a:r>
            <a:r>
              <a:rPr lang="es-ES" sz="2400" b="0">
                <a:latin typeface="Verdana"/>
                <a:ea typeface="Verdana"/>
              </a:rPr>
              <a:t> </a:t>
            </a:r>
            <a:r>
              <a:rPr lang="es-ES" sz="2400" i="1">
                <a:latin typeface="Verdana"/>
                <a:ea typeface="Verdana"/>
              </a:rPr>
              <a:t>que ha sido construida y destinada a alojamiento de grupos de personas, que por diversas razones hacen vida en común”.</a:t>
            </a:r>
            <a:r>
              <a:rPr lang="es-ES" sz="1600" b="0">
                <a:latin typeface="Verdana"/>
                <a:ea typeface="Verdana"/>
              </a:rPr>
              <a:t> </a:t>
            </a:r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A7C375-3F23-81E5-2199-2D5CD1BE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003" y="2198954"/>
            <a:ext cx="2789220" cy="14043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5A6A7AD-3748-BF02-E810-3C55F5307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117" y="4186983"/>
            <a:ext cx="2891813" cy="18533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7CE5504-93C6-2878-F8BD-8AE7FEF1FD8E}"/>
              </a:ext>
            </a:extLst>
          </p:cNvPr>
          <p:cNvSpPr txBox="1"/>
          <p:nvPr/>
        </p:nvSpPr>
        <p:spPr>
          <a:xfrm>
            <a:off x="648159" y="5302785"/>
            <a:ext cx="6029898" cy="9233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>
                <a:latin typeface="Verdana"/>
              </a:rPr>
              <a:t>Deben ser censados todos sus residentes habituales y aquellos que no serán censados en otra vivienda.</a:t>
            </a:r>
            <a:endParaRPr lang="es-ES"/>
          </a:p>
        </p:txBody>
      </p:sp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23CC04AD-0D46-F7F5-D944-B02872C19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100" y="2423447"/>
            <a:ext cx="2422254" cy="264831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98A0E22-EBAF-D08D-9C05-74E03DF10F06}"/>
              </a:ext>
            </a:extLst>
          </p:cNvPr>
          <p:cNvSpPr txBox="1"/>
          <p:nvPr/>
        </p:nvSpPr>
        <p:spPr>
          <a:xfrm>
            <a:off x="8081034" y="4360874"/>
            <a:ext cx="802257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solidFill>
                  <a:schemeClr val="bg1"/>
                </a:solidFill>
                <a:ea typeface="Calibri"/>
                <a:cs typeface="Calibri"/>
              </a:rPr>
              <a:t>Hostal</a:t>
            </a:r>
          </a:p>
        </p:txBody>
      </p:sp>
    </p:spTree>
    <p:extLst>
      <p:ext uri="{BB962C8B-B14F-4D97-AF65-F5344CB8AC3E}">
        <p14:creationId xmlns:p14="http://schemas.microsoft.com/office/powerpoint/2010/main" val="228833806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0B56BDB-1CB0-C0B8-967E-DAEBC3CFA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59769"/>
              </p:ext>
            </p:extLst>
          </p:nvPr>
        </p:nvGraphicFramePr>
        <p:xfrm>
          <a:off x="2251710" y="2321588"/>
          <a:ext cx="8318499" cy="37052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17440">
                  <a:extLst>
                    <a:ext uri="{9D8B030D-6E8A-4147-A177-3AD203B41FA5}">
                      <a16:colId xmlns:a16="http://schemas.microsoft.com/office/drawing/2014/main" val="2172480937"/>
                    </a:ext>
                  </a:extLst>
                </a:gridCol>
                <a:gridCol w="5801059">
                  <a:extLst>
                    <a:ext uri="{9D8B030D-6E8A-4147-A177-3AD203B41FA5}">
                      <a16:colId xmlns:a16="http://schemas.microsoft.com/office/drawing/2014/main" val="278378187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Albergues</a:t>
                      </a:r>
                      <a:endParaRPr lang="es-CL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 Alojamiento diario. 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 Todos son con financiamiento público. 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 Abierto sólo en temporada de invierno. 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720140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Hospederías</a:t>
                      </a:r>
                      <a:endParaRPr lang="es-CL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Alojamiento diario.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Públicos y Privados (existen hospederías comerciales).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Abierto todo el año. 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15197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Residencias</a:t>
                      </a:r>
                      <a:endParaRPr lang="es-CL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Alojamiento temporal.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Públicos y Privados (fundaciones).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Residentes tienen rutina laboral y postulan al programa. 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02261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Casas</a:t>
                      </a:r>
                      <a:endParaRPr lang="es-CL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Residencia temporal.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Públicos y Privados (fundaciones).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Grupos pequeños de residentes con rutina laboral. 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020810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D77C8F6-C404-5325-433B-CCF915816322}"/>
              </a:ext>
            </a:extLst>
          </p:cNvPr>
          <p:cNvSpPr txBox="1"/>
          <p:nvPr/>
        </p:nvSpPr>
        <p:spPr>
          <a:xfrm>
            <a:off x="2336800" y="233680"/>
            <a:ext cx="9855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>
                <a:solidFill>
                  <a:srgbClr val="FFFFFF"/>
                </a:solidFill>
                <a:latin typeface="Verdana"/>
              </a:rPr>
              <a:t>Dentro de las Viviendas Colectivas se encuentran las Residencias Temporales para personas en situación de calle</a:t>
            </a:r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241413054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76256" y="2287160"/>
            <a:ext cx="8167751" cy="2272471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70000"/>
              </a:lnSpc>
            </a:pPr>
            <a:r>
              <a:rPr lang="es-CL" sz="20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La persona encargada de la vivienda colectiva será la </a:t>
            </a:r>
            <a:r>
              <a:rPr lang="es-CL" sz="2000" b="1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responsable de que se apliquen los cuestionarios censales</a:t>
            </a:r>
            <a:r>
              <a:rPr lang="es-CL" sz="20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 </a:t>
            </a:r>
            <a:r>
              <a:rPr lang="es-CL" sz="2000" b="1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a todas las personas que habitan la residencia</a:t>
            </a:r>
            <a:r>
              <a:rPr lang="es-CL" sz="20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. 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93" y="504783"/>
            <a:ext cx="10010477" cy="846497"/>
          </a:xfrm>
        </p:spPr>
        <p:txBody>
          <a:bodyPr/>
          <a:lstStyle/>
          <a:p>
            <a:r>
              <a:rPr lang="es-CL" sz="3600">
                <a:latin typeface="Verdana"/>
                <a:ea typeface="Verdana"/>
              </a:rPr>
              <a:t>¿Cuál es el rol de la persona encargada de la Vivienda Colectiva?</a:t>
            </a:r>
            <a:endParaRPr lang="es-ES" sz="3600">
              <a:latin typeface="Verdana"/>
              <a:ea typeface="Verdana"/>
            </a:endParaRP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77DCBF5C-9A0F-3463-1EE7-EB5CFE9677FC}"/>
              </a:ext>
            </a:extLst>
          </p:cNvPr>
          <p:cNvSpPr txBox="1">
            <a:spLocks/>
          </p:cNvSpPr>
          <p:nvPr/>
        </p:nvSpPr>
        <p:spPr>
          <a:xfrm>
            <a:off x="1402072" y="4869977"/>
            <a:ext cx="9480922" cy="10980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b="1">
                <a:solidFill>
                  <a:srgbClr val="FFFFFF"/>
                </a:solidFill>
                <a:latin typeface="Verdana"/>
                <a:ea typeface="Verdana"/>
                <a:cs typeface="Calibri Light"/>
              </a:rPr>
              <a:t>El encargado de la vivienda colectiva puede realizar todas las entrevistas, o recibir apoyo de otra persona asociada al trabajo en esta vivienda colectiva. </a:t>
            </a:r>
            <a:endParaRPr lang="es-ES" sz="1800" b="1"/>
          </a:p>
          <a:p>
            <a:pPr algn="ctr"/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8939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39605" y="2367559"/>
            <a:ext cx="9156951" cy="1662759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70000"/>
              </a:lnSpc>
            </a:pP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Eventualmente se requerirá del apoyo de censistas en los alojamientos temporales para levantar las entrevistas</a:t>
            </a:r>
            <a:r>
              <a:rPr lang="es-CL" sz="18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. </a:t>
            </a:r>
            <a:endParaRPr lang="es-CL" sz="1800" dirty="0">
              <a:solidFill>
                <a:schemeClr val="tx2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93" y="504783"/>
            <a:ext cx="10010477" cy="846497"/>
          </a:xfrm>
        </p:spPr>
        <p:txBody>
          <a:bodyPr/>
          <a:lstStyle/>
          <a:p>
            <a:r>
              <a:rPr lang="es-CL" sz="3600">
                <a:latin typeface="Verdana"/>
                <a:ea typeface="Verdana"/>
              </a:rPr>
              <a:t>¿Cuál es el rol de Censista Calle?</a:t>
            </a:r>
            <a:endParaRPr lang="es-ES" sz="3600">
              <a:latin typeface="Verdana"/>
              <a:ea typeface="Verdana"/>
            </a:endParaRP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23811B9D-90FB-0D6A-7577-AFB8BAB5930C}"/>
              </a:ext>
            </a:extLst>
          </p:cNvPr>
          <p:cNvSpPr txBox="1">
            <a:spLocks/>
          </p:cNvSpPr>
          <p:nvPr/>
        </p:nvSpPr>
        <p:spPr>
          <a:xfrm>
            <a:off x="931781" y="4324583"/>
            <a:ext cx="9567187" cy="1658786"/>
          </a:xfrm>
          <a:prstGeom prst="rect">
            <a:avLst/>
          </a:prstGeom>
          <a:solidFill>
            <a:schemeClr val="bg2"/>
          </a:solidFill>
          <a:ln>
            <a:solidFill>
              <a:srgbClr val="4472C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200">
                <a:solidFill>
                  <a:srgbClr val="FFFFFF"/>
                </a:solidFill>
                <a:latin typeface="Verdana"/>
                <a:ea typeface="Verdana"/>
                <a:cs typeface="Calibri Light"/>
              </a:rPr>
              <a:t>En el alojamiento temporal es la o el </a:t>
            </a:r>
            <a:r>
              <a:rPr lang="es-CL" sz="2200" b="1">
                <a:solidFill>
                  <a:srgbClr val="FFFFFF"/>
                </a:solidFill>
                <a:latin typeface="Verdana"/>
                <a:ea typeface="Verdana"/>
                <a:cs typeface="Calibri Light"/>
              </a:rPr>
              <a:t>encargado de la vivienda colectiva</a:t>
            </a:r>
            <a:r>
              <a:rPr lang="es-CL" sz="2200">
                <a:solidFill>
                  <a:srgbClr val="FFFFFF"/>
                </a:solidFill>
                <a:latin typeface="Verdana"/>
                <a:ea typeface="Verdana"/>
                <a:cs typeface="Calibri Light"/>
              </a:rPr>
              <a:t> quien coordina y dirige la aplicación del Censo, por lo tanto, le debes reportar la realización y finalización de las distintas entrevistas que te asigne.</a:t>
            </a:r>
            <a:endParaRPr lang="es-CL" sz="220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412433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114D6-DAE1-68BD-C7E3-623B4FD9E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94DE755-AF2F-5E60-6D67-8BD15ECFF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s-ES" sz="4000">
                <a:latin typeface="Verdana"/>
                <a:ea typeface="Verdana"/>
              </a:rPr>
              <a:t>Censo en Viviendas Colectivas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9C5C866-584A-D03E-A790-138B283D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5747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2BDAD-513B-4B88-892F-43642AA53E55}">
  <ds:schemaRefs>
    <ds:schemaRef ds:uri="6fc35979-dbb1-4d4b-8727-6470e0646fe1"/>
    <ds:schemaRef ds:uri="a369e572-027a-44c0-8f11-2f588a2a1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Panorámica</PresentationFormat>
  <Slides>18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Censo en Alojamientos Temporales Calle</vt:lpstr>
      <vt:lpstr>Introducción</vt:lpstr>
      <vt:lpstr>Contenidos</vt:lpstr>
      <vt:lpstr>01.</vt:lpstr>
      <vt:lpstr>¿Qué son las viviendas colectivas?</vt:lpstr>
      <vt:lpstr>Presentación de PowerPoint</vt:lpstr>
      <vt:lpstr>¿Cuál es el rol de la persona encargada de la Vivienda Colectiva?</vt:lpstr>
      <vt:lpstr>¿Cuál es el rol de Censista Calle?</vt:lpstr>
      <vt:lpstr>02.</vt:lpstr>
      <vt:lpstr>¿Cómo se censarán las Viviendas Colectivas?</vt:lpstr>
      <vt:lpstr>¿Cómo debes censar en el alojamiento temporal?</vt:lpstr>
      <vt:lpstr>¿Cómo se realiza el ingreso a la Plataforma?</vt:lpstr>
      <vt:lpstr>Dentro de la Plataforma:</vt:lpstr>
      <vt:lpstr>Para la aplicación del Censo, tener presente:</vt:lpstr>
      <vt:lpstr>Recuerda...</vt:lpstr>
      <vt:lpstr>¿Alguna pregunta o comentario?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revision>64</cp:revision>
  <dcterms:created xsi:type="dcterms:W3CDTF">2021-02-12T20:31:37Z</dcterms:created>
  <dcterms:modified xsi:type="dcterms:W3CDTF">2024-05-06T18:29:32Z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</Properties>
</file>