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33"/>
  </p:notesMasterIdLst>
  <p:handoutMasterIdLst>
    <p:handoutMasterId r:id="rId34"/>
  </p:handoutMasterIdLst>
  <p:sldIdLst>
    <p:sldId id="1195" r:id="rId5"/>
    <p:sldId id="1261" r:id="rId6"/>
    <p:sldId id="1290" r:id="rId7"/>
    <p:sldId id="1245" r:id="rId8"/>
    <p:sldId id="1267" r:id="rId9"/>
    <p:sldId id="1263" r:id="rId10"/>
    <p:sldId id="1265" r:id="rId11"/>
    <p:sldId id="1279" r:id="rId12"/>
    <p:sldId id="1278" r:id="rId13"/>
    <p:sldId id="1269" r:id="rId14"/>
    <p:sldId id="1280" r:id="rId15"/>
    <p:sldId id="1254" r:id="rId16"/>
    <p:sldId id="1270" r:id="rId17"/>
    <p:sldId id="1285" r:id="rId18"/>
    <p:sldId id="1282" r:id="rId19"/>
    <p:sldId id="1257" r:id="rId20"/>
    <p:sldId id="1284" r:id="rId21"/>
    <p:sldId id="1283" r:id="rId22"/>
    <p:sldId id="1281" r:id="rId23"/>
    <p:sldId id="1287" r:id="rId24"/>
    <p:sldId id="1288" r:id="rId25"/>
    <p:sldId id="1289" r:id="rId26"/>
    <p:sldId id="1249" r:id="rId27"/>
    <p:sldId id="1277" r:id="rId28"/>
    <p:sldId id="1286" r:id="rId29"/>
    <p:sldId id="1291" r:id="rId30"/>
    <p:sldId id="1292" r:id="rId31"/>
    <p:sldId id="1293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4DE503-FA72-A853-9895-CF7F0FF6750B}" name="Carlos Antonio Vergara Aliaga" initials="CV" userId="S::cavergaraa@ine.gob.cl::184409f7-cf8d-4008-994d-ce5c9896e670" providerId="AD"/>
  <p188:author id="{AD61A11D-84A2-216B-B70F-4356C9832F85}" name="Susana Andrea Fuenzalida Maldonado" initials="SM" userId="S::safuenzalidam@ine.gob.cl::872a9081-2a29-4b88-b35a-bed93a47cb1f" providerId="AD"/>
  <p188:author id="{85018337-CF64-96EA-2D03-C9C69D8B24BD}" name="Maria Magdalena Marquez Pichuman" initials="MP" userId="S::mmmarquezp@ine.gob.cl::40ee0c62-5986-4c4d-8f79-f125591f15fe" providerId="AD"/>
  <p188:author id="{C8473045-76A8-BF9C-0024-334B94C9D084}" name="Luis Felipe Torra Cuadra" initials="LC" userId="S::lftorrac@ine.gob.cl::dead7c2f-1d7c-41a3-a643-38deeeb0491c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D109D260-375C-C6D9-3655-339D0FA9FD16}" name="Gabriel Alejandro Aedo Monsalves" initials="GM" userId="S::gaaedom@ine.gob.cl::a3ac2ba4-165b-420c-990b-009de6d64142" providerId="AD"/>
  <p188:author id="{60A5BEA1-B184-E129-077A-1CBFA4CE5588}" name="Luis Pablo Molina Arancibia" initials="LA" userId="S::lpmolinaa@ine.gob.cl::ec556492-a81d-4f39-819b-36e1f40886c5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161AC6B1-D71E-FA9E-E265-1D61BA1A2075}" name="Francisco Alfredo Avila Rojas" initials="FR" userId="S::faavilar@ine.gob.cl::2a287e1a-42a9-4432-b687-fad09cdcc66f" providerId="AD"/>
  <p188:author id="{8862A9C3-0400-B9B4-5265-84A70B731181}" name="Albert Enrique Soto Vilches" initials="AV" userId="S::aesotov@ine.gob.cl::5be8a67b-2ea2-43cd-a4ca-88d1212c8e77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280A1EC-3B76-6E83-AA7D-6DA282492CC7}" name="Allison Jacqueline Pasten Henriquez" initials="AH" userId="S::ajpastenh@ine.gob.cl::6e3f2421-5d27-424b-8a63-95869ec56e58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B7D"/>
    <a:srgbClr val="E3771E"/>
    <a:srgbClr val="EB7D1D"/>
    <a:srgbClr val="E32D97"/>
    <a:srgbClr val="97B52D"/>
    <a:srgbClr val="EF9E08"/>
    <a:srgbClr val="2C427E"/>
    <a:srgbClr val="F8A64D"/>
    <a:srgbClr val="663C77"/>
    <a:srgbClr val="1E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1947E-B310-6E4B-9B90-3EAE3358F200}" v="51" dt="2024-05-04T22:22:58.210"/>
    <p1510:client id="{657D95D6-C9D1-BBF7-97EC-E285E9E7928E}" v="2" dt="2024-05-04T19:42:08.252"/>
    <p1510:client id="{8811352C-AE79-C1A9-F7A8-FC04CB99EE2A}" v="1688" dt="2024-05-04T22:20:29.335"/>
    <p1510:client id="{8D2FDB3D-B2B6-03A9-461F-D5D8834BAACD}" v="2806" dt="2024-05-04T20:42:16.904"/>
    <p1510:client id="{C04FC956-74B1-9DB0-0625-AD47E2DBBB09}" v="1" dt="2024-05-04T18:29:25.341"/>
    <p1510:client id="{EAC8F957-6D03-DBF3-9C03-58F4DAA9BA60}" v="2" dt="2024-05-04T20:13:31.415"/>
    <p1510:client id="{F8C8278B-EE30-99DE-D113-C56321C7FB78}" v="2062" dt="2024-05-05T17:34:28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9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85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22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05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566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ZUL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7136C7BE-412C-2B45-A213-61012C00A5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AEBF09F2-31CA-E249-B58B-AD9BF4E1A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5067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ANJ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F615144-361B-4242-8572-86C04373CB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7A735ABA-E1C6-814B-99DB-62413CCC0A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462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MARILL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F427A46-5462-E74A-8BDC-6AE1DF9A3C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90AA2680-8D70-9049-8185-681B8851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036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65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7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56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44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018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367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83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13-05-2024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53" r:id="rId10"/>
    <p:sldLayoutId id="2147484154" r:id="rId11"/>
    <p:sldLayoutId id="2147484156" r:id="rId12"/>
    <p:sldLayoutId id="2147484157" r:id="rId13"/>
    <p:sldLayoutId id="2147483883" r:id="rId14"/>
    <p:sldLayoutId id="2147483819" r:id="rId15"/>
    <p:sldLayoutId id="2147484142" r:id="rId16"/>
    <p:sldLayoutId id="2147484140" r:id="rId17"/>
    <p:sldLayoutId id="2147483795" r:id="rId18"/>
    <p:sldLayoutId id="2147484146" r:id="rId19"/>
    <p:sldLayoutId id="2147483887" r:id="rId20"/>
    <p:sldLayoutId id="2147484148" r:id="rId21"/>
    <p:sldLayoutId id="2147484149" r:id="rId22"/>
    <p:sldLayoutId id="2147484150" r:id="rId2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seso.cl/613/w3-propertyvalue-136801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80E7F1-C0AF-BFC6-76E1-60AF9649AFD5}"/>
              </a:ext>
            </a:extLst>
          </p:cNvPr>
          <p:cNvSpPr txBox="1"/>
          <p:nvPr/>
        </p:nvSpPr>
        <p:spPr>
          <a:xfrm>
            <a:off x="3950445" y="5992293"/>
            <a:ext cx="7994812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2400">
                <a:solidFill>
                  <a:schemeClr val="bg1"/>
                </a:solidFill>
                <a:latin typeface="Verdana"/>
                <a:ea typeface="Verdana"/>
              </a:rPr>
              <a:t> 2024</a:t>
            </a:r>
            <a:endParaRPr lang="es-ES"/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6402D608-4B1C-466C-02D1-3B2DE704CD52}"/>
              </a:ext>
            </a:extLst>
          </p:cNvPr>
          <p:cNvSpPr txBox="1">
            <a:spLocks/>
          </p:cNvSpPr>
          <p:nvPr/>
        </p:nvSpPr>
        <p:spPr>
          <a:xfrm>
            <a:off x="3456288" y="2216163"/>
            <a:ext cx="8457438" cy="19253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sz="4000">
                <a:solidFill>
                  <a:srgbClr val="122361"/>
                </a:solidFill>
                <a:latin typeface="Verdana"/>
                <a:ea typeface="Verdana"/>
              </a:rPr>
              <a:t>Seguro de Accidentes del Trabajo y Enfermedades Profesionales</a:t>
            </a:r>
            <a:endParaRPr lang="es-ES_tradnl" sz="4000" b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67CED7-6AED-14C6-A15B-A7EA91D88DCC}"/>
              </a:ext>
            </a:extLst>
          </p:cNvPr>
          <p:cNvSpPr txBox="1"/>
          <p:nvPr/>
        </p:nvSpPr>
        <p:spPr>
          <a:xfrm>
            <a:off x="3451716" y="4838290"/>
            <a:ext cx="7081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000">
                <a:latin typeface="Verdana"/>
              </a:rPr>
              <a:t>Capacitación Censo de Población y Vivienda</a:t>
            </a:r>
            <a:endParaRPr lang="es-ES" sz="20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FA476E-3037-C045-17D2-A7445E7B77F6}"/>
              </a:ext>
            </a:extLst>
          </p:cNvPr>
          <p:cNvSpPr txBox="1"/>
          <p:nvPr/>
        </p:nvSpPr>
        <p:spPr>
          <a:xfrm>
            <a:off x="3450250" y="4139204"/>
            <a:ext cx="77082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000" b="1" dirty="0">
                <a:latin typeface="Verdana"/>
              </a:rPr>
              <a:t>Mutualidades o Instituto de seguridad Laboral</a:t>
            </a:r>
            <a:endParaRPr lang="es-E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BB806E-5B5B-F003-2746-80181A90D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8436" y="2352568"/>
            <a:ext cx="6568898" cy="2201417"/>
          </a:xfrm>
        </p:spPr>
        <p:txBody>
          <a:bodyPr vert="horz" lIns="0" tIns="45720" rIns="91440" bIns="45720" rtlCol="0" anchor="t" anchorCtr="0">
            <a:noAutofit/>
          </a:bodyPr>
          <a:lstStyle/>
          <a:p>
            <a:endParaRPr lang="es-ES" sz="3600">
              <a:latin typeface="Verdana"/>
              <a:ea typeface="Verdana"/>
            </a:endParaRPr>
          </a:p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1D6A88-313F-B487-01EA-EBBA40DA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02.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758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5C3BB6-D6BA-BBE0-2372-9298BA01B8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178" y="972888"/>
            <a:ext cx="10888408" cy="4554204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bg2"/>
                </a:solidFill>
                <a:latin typeface="Verdana"/>
                <a:ea typeface="Verdana"/>
              </a:rPr>
              <a:t>Para poder hacer uso del Seguro de Accidentes del Trabajo y Enfermedades Profesionales debes conocer qué se entiende por accidentes del trabajo y enfermedad profesional. </a:t>
            </a:r>
            <a:endParaRPr lang="es-ES" sz="3600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bg2"/>
                </a:solidFill>
                <a:latin typeface="Verdana"/>
                <a:ea typeface="Verdana"/>
              </a:rPr>
              <a:t>A continuación, veamos estas definiciones.</a:t>
            </a:r>
            <a:endParaRPr lang="es-ES" sz="3600" dirty="0">
              <a:solidFill>
                <a:schemeClr val="bg2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20C420-11B4-91B6-DCFC-5012B11373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Definiciones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3CFEC4C-79FA-FAA4-2E39-2D6928129B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07.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2372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195CA14-DA45-7F36-FA5C-D0A6EE9A4E8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08.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CFB485-1A93-B381-7771-BB936A993DFA}"/>
              </a:ext>
            </a:extLst>
          </p:cNvPr>
          <p:cNvSpPr txBox="1"/>
          <p:nvPr/>
        </p:nvSpPr>
        <p:spPr>
          <a:xfrm>
            <a:off x="709989" y="3561908"/>
            <a:ext cx="11043035" cy="29447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1600" b="1" dirty="0">
                <a:latin typeface="Verdana"/>
                <a:ea typeface="Verdana"/>
                <a:cs typeface="Arial"/>
              </a:rPr>
              <a:t>Y</a:t>
            </a:r>
            <a:r>
              <a:rPr lang="es-CL" b="1" dirty="0">
                <a:latin typeface="Verdana"/>
                <a:ea typeface="Verdana"/>
                <a:cs typeface="Arial"/>
              </a:rPr>
              <a:t> qué entendemos por lesión:</a:t>
            </a:r>
            <a:endParaRPr lang="es-ES" b="1" dirty="0">
              <a:ea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es-CL" b="1" dirty="0">
              <a:solidFill>
                <a:srgbClr val="122361"/>
              </a:solidFill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s-CL" b="1" i="1" dirty="0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"</a:t>
            </a:r>
            <a:r>
              <a:rPr lang="es-CL" b="1" i="1" u="none" strike="noStrike" dirty="0">
                <a:solidFill>
                  <a:schemeClr val="accent4"/>
                </a:solidFill>
                <a:effectLst/>
                <a:latin typeface="Verdana"/>
                <a:ea typeface="Verdana"/>
                <a:cs typeface="Arial"/>
              </a:rPr>
              <a:t>Daño o pérdida ocasionado por alguna herida o golpe, por alguna enfermedad o dolencia, etc. Para los efectos del accidente del trabajo no interesa la extensión o profundidad del daño, sino sólo su existencia, el que puede referirse tanto al cuerpo físico del trabajador, como a sus facultades intelectuales o sensitivas, a su salud mental, etc</a:t>
            </a:r>
            <a:r>
              <a:rPr lang="es-CL" b="1" i="1" dirty="0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."</a:t>
            </a:r>
            <a:r>
              <a:rPr lang="es-CL" dirty="0">
                <a:latin typeface="Verdana"/>
                <a:ea typeface="Verdana"/>
                <a:cs typeface="Arial"/>
              </a:rPr>
              <a:t>.</a:t>
            </a:r>
            <a:endParaRPr lang="es-CL" b="0" i="0" u="none" strike="noStrike" dirty="0">
              <a:effectLst/>
              <a:latin typeface="Verdana"/>
              <a:ea typeface="Verdana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F1323E-A9C0-C23B-B985-BC3F8B98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73" b="-251"/>
          <a:stretch/>
        </p:blipFill>
        <p:spPr bwMode="auto">
          <a:xfrm>
            <a:off x="7738585" y="1712091"/>
            <a:ext cx="3932890" cy="22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EDE8AE6-2EF9-35F6-1A41-FEE6414819C1}"/>
              </a:ext>
            </a:extLst>
          </p:cNvPr>
          <p:cNvSpPr txBox="1"/>
          <p:nvPr/>
        </p:nvSpPr>
        <p:spPr>
          <a:xfrm>
            <a:off x="722306" y="2155219"/>
            <a:ext cx="6719703" cy="12827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"Es toda lesión que sufra un trabajador/a </a:t>
            </a:r>
            <a:r>
              <a:rPr lang="es-CL" b="1" i="1" err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a</a:t>
            </a:r>
            <a:r>
              <a:rPr lang="es-CL" b="1" i="1">
                <a:solidFill>
                  <a:schemeClr val="accent4"/>
                </a:solidFill>
                <a:latin typeface="Verdana"/>
                <a:ea typeface="Verdana"/>
                <a:cs typeface="Arial"/>
              </a:rPr>
              <a:t> causa o con ocasión del trabajo, y que le produzca incapacidad o muerte."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1EDAC9-7237-E070-853F-C9E5FA13FD5F}"/>
              </a:ext>
            </a:extLst>
          </p:cNvPr>
          <p:cNvSpPr txBox="1"/>
          <p:nvPr/>
        </p:nvSpPr>
        <p:spPr>
          <a:xfrm>
            <a:off x="692578" y="517030"/>
            <a:ext cx="108980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latin typeface="Verdana"/>
              </a:rPr>
              <a:t>¿Qué se considera accidentes del trabajo?</a:t>
            </a:r>
            <a:endParaRPr lang="es-ES" sz="3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82EF7E-5BF7-88C8-AF92-0F0D003D102B}"/>
              </a:ext>
            </a:extLst>
          </p:cNvPr>
          <p:cNvSpPr txBox="1"/>
          <p:nvPr/>
        </p:nvSpPr>
        <p:spPr>
          <a:xfrm>
            <a:off x="715781" y="1603448"/>
            <a:ext cx="51703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b="1">
                <a:latin typeface="Verdana"/>
              </a:rPr>
              <a:t>Accidente del trabajo </a:t>
            </a:r>
            <a:endParaRPr lang="es-ES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28FBC001-9034-38F6-3D32-DD56BC48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724" y="-4998"/>
            <a:ext cx="10888408" cy="496799"/>
          </a:xfrm>
        </p:spPr>
        <p:txBody>
          <a:bodyPr/>
          <a:lstStyle/>
          <a:p>
            <a:r>
              <a:rPr lang="es-ES" dirty="0">
                <a:latin typeface="Verdana"/>
                <a:ea typeface="Verdana"/>
              </a:rPr>
              <a:t>Definiciones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75961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95F0A-B8C9-CCD5-7F08-5C45EBF8746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09.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56B01-9D8D-6BA3-3EF1-3EEBA9BBAA23}"/>
              </a:ext>
            </a:extLst>
          </p:cNvPr>
          <p:cNvSpPr txBox="1"/>
          <p:nvPr/>
        </p:nvSpPr>
        <p:spPr>
          <a:xfrm>
            <a:off x="1194435" y="4078366"/>
            <a:ext cx="10051468" cy="157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i="0" u="none" strike="noStrike">
                <a:effectLst/>
                <a:latin typeface="Verdana"/>
                <a:ea typeface="Open Sans"/>
                <a:cs typeface="Open Sans"/>
              </a:rPr>
              <a:t>Para que un accidente sea calificado como ocurrido en el trayecto</a:t>
            </a:r>
            <a:r>
              <a:rPr lang="es-CL" b="1">
                <a:latin typeface="Verdana"/>
                <a:ea typeface="Open Sans"/>
                <a:cs typeface="Open Sans"/>
              </a:rPr>
              <a:t>:</a:t>
            </a:r>
          </a:p>
          <a:p>
            <a:endParaRPr lang="es-CL" b="1">
              <a:latin typeface="Verdana"/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s-CL" b="1" i="1">
                <a:solidFill>
                  <a:schemeClr val="accent4"/>
                </a:solidFill>
                <a:latin typeface="Verdana"/>
                <a:ea typeface="Open Sans"/>
                <a:cs typeface="Open Sans"/>
              </a:rPr>
              <a:t>"Debe</a:t>
            </a:r>
            <a:r>
              <a:rPr lang="es-CL" b="1" i="1" u="none" strike="noStrike">
                <a:solidFill>
                  <a:schemeClr val="accent4"/>
                </a:solidFill>
                <a:effectLst/>
                <a:latin typeface="Verdana"/>
                <a:ea typeface="Open Sans"/>
                <a:cs typeface="Open Sans"/>
              </a:rPr>
              <a:t> producirse dentro de los límites físicos del recorrido -entrada a la habitación y entrada al sitio de trabajo</a:t>
            </a:r>
            <a:r>
              <a:rPr lang="es-CL" b="1" i="1">
                <a:solidFill>
                  <a:schemeClr val="accent4"/>
                </a:solidFill>
                <a:latin typeface="Verdana"/>
                <a:ea typeface="Open Sans"/>
                <a:cs typeface="Open Sans"/>
              </a:rPr>
              <a:t>". </a:t>
            </a:r>
            <a:endParaRPr lang="es-ES" b="1" i="1">
              <a:solidFill>
                <a:schemeClr val="accent4"/>
              </a:solidFill>
              <a:ea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2EC279-6AE1-8DF6-45CA-EB6F94FBFD96}"/>
              </a:ext>
            </a:extLst>
          </p:cNvPr>
          <p:cNvSpPr txBox="1"/>
          <p:nvPr/>
        </p:nvSpPr>
        <p:spPr>
          <a:xfrm>
            <a:off x="4537731" y="988287"/>
            <a:ext cx="7126482" cy="244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b="1" dirty="0">
                <a:latin typeface="Verdana"/>
              </a:rPr>
              <a:t>Son también accidentes del trabajo:</a:t>
            </a:r>
            <a:endParaRPr lang="es-ES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s-CL" b="1">
              <a:solidFill>
                <a:srgbClr val="122361"/>
              </a:solidFill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s-CL" b="1" i="1" dirty="0">
                <a:solidFill>
                  <a:schemeClr val="accent4"/>
                </a:solidFill>
                <a:latin typeface="Verdana"/>
              </a:rPr>
              <a:t>"Los ocurridos en el trayecto directo, de ida o regreso, entre la habitación y el lugar del trabajo, y aquéllos que ocurran en el trayecto directo entre dos lugares de trabajo</a:t>
            </a:r>
            <a:r>
              <a:rPr lang="es-CL" b="1" dirty="0">
                <a:solidFill>
                  <a:schemeClr val="accent4"/>
                </a:solidFill>
                <a:latin typeface="Verdana"/>
              </a:rPr>
              <a:t>".</a:t>
            </a:r>
            <a:r>
              <a:rPr lang="es-ES" dirty="0">
                <a:solidFill>
                  <a:schemeClr val="accent4"/>
                </a:solidFill>
                <a:latin typeface="Verdana"/>
                <a:ea typeface="Verdana"/>
              </a:rPr>
              <a:t>​</a:t>
            </a:r>
            <a:endParaRPr lang="es-ES" dirty="0">
              <a:solidFill>
                <a:schemeClr val="accent4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CF56B-995D-AB3C-4846-711D517BF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1" y="1472885"/>
            <a:ext cx="3734152" cy="2075391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1CAA91F-6B85-76EE-EADB-DC7EEEDBE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Definiciones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28859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99BA9B4-1557-278A-4CCE-18B2C7F93D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8818" y="790804"/>
            <a:ext cx="7998560" cy="68370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Verdana"/>
                <a:ea typeface="Verdana"/>
              </a:rPr>
              <a:t>¿Qué se considera enfermedades profesionales?</a:t>
            </a:r>
            <a:endParaRPr lang="es-ES" sz="32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95F0A-B8C9-CCD5-7F08-5C45EBF8746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10.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56B01-9D8D-6BA3-3EF1-3EEBA9BBAA23}"/>
              </a:ext>
            </a:extLst>
          </p:cNvPr>
          <p:cNvSpPr txBox="1"/>
          <p:nvPr/>
        </p:nvSpPr>
        <p:spPr>
          <a:xfrm>
            <a:off x="1180058" y="4423423"/>
            <a:ext cx="10051468" cy="12827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i="1" dirty="0">
                <a:solidFill>
                  <a:schemeClr val="accent4"/>
                </a:solidFill>
                <a:latin typeface="Verdana"/>
                <a:ea typeface="Open Sans"/>
                <a:cs typeface="Open Sans"/>
              </a:rPr>
              <a:t>"Una enfermedad puede ser calificada como de origen laboral, si se acredita su relación de causalidad directa con el trabajo o profesión que ejerce el trabajador ". </a:t>
            </a:r>
            <a:endParaRPr lang="es-ES" b="1" i="1">
              <a:solidFill>
                <a:schemeClr val="accent4"/>
              </a:solidFill>
              <a:latin typeface="Verdana"/>
              <a:ea typeface="Open Sans"/>
              <a:cs typeface="Open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2EC279-6AE1-8DF6-45CA-EB6F94FBFD96}"/>
              </a:ext>
            </a:extLst>
          </p:cNvPr>
          <p:cNvSpPr txBox="1"/>
          <p:nvPr/>
        </p:nvSpPr>
        <p:spPr>
          <a:xfrm>
            <a:off x="4293317" y="2152853"/>
            <a:ext cx="7126482" cy="170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b="1" i="1" dirty="0">
                <a:solidFill>
                  <a:schemeClr val="accent4"/>
                </a:solidFill>
                <a:latin typeface="Verdana"/>
              </a:rPr>
              <a:t>"Las enfermedades profesionales es la causada de una manera directa por el ejercicio de la profesión o del trabajo que realiza una persona y que le produzca incapacidad o muerte</a:t>
            </a:r>
            <a:r>
              <a:rPr lang="es-CL" b="1" dirty="0">
                <a:solidFill>
                  <a:schemeClr val="accent4"/>
                </a:solidFill>
                <a:latin typeface="Verdana"/>
              </a:rPr>
              <a:t>".</a:t>
            </a:r>
            <a:r>
              <a:rPr lang="es-ES" dirty="0">
                <a:solidFill>
                  <a:schemeClr val="accent4"/>
                </a:solidFill>
                <a:latin typeface="Verdana"/>
                <a:ea typeface="Verdana"/>
              </a:rPr>
              <a:t>​</a:t>
            </a:r>
            <a:endParaRPr lang="es-ES" dirty="0">
              <a:solidFill>
                <a:schemeClr val="accent4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FE4C267-DCE9-182B-C9DE-42D99436F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36" y="1707420"/>
            <a:ext cx="3155021" cy="2605024"/>
          </a:xfrm>
          <a:prstGeom prst="rect">
            <a:avLst/>
          </a:prstGeom>
        </p:spPr>
      </p:pic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2615CE56-687D-DB9E-615B-3CE350459F01}"/>
              </a:ext>
            </a:extLst>
          </p:cNvPr>
          <p:cNvSpPr txBox="1">
            <a:spLocks/>
          </p:cNvSpPr>
          <p:nvPr/>
        </p:nvSpPr>
        <p:spPr>
          <a:xfrm>
            <a:off x="751724" y="-4998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Definiciones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36698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5A537E6-8010-9ACB-0AA1-3A5D68482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>
                <a:latin typeface="Verdana"/>
                <a:ea typeface="Verdana"/>
              </a:rPr>
              <a:t>Curso de acción frente a un accidente o enfermedad profesional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A559A04-5ACC-6537-F3F0-A588C873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76639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5111243-83F3-ADE5-A507-30F9F1813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Curso de acción frente a un accidente o enfermedad profesional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6024D48-B8FC-943F-2804-B0887A128B7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12.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9135" y="751946"/>
            <a:ext cx="9971087" cy="846137"/>
          </a:xfrm>
        </p:spPr>
        <p:txBody>
          <a:bodyPr/>
          <a:lstStyle/>
          <a:p>
            <a:pPr algn="ctr"/>
            <a:r>
              <a:rPr lang="es-ES" sz="3200">
                <a:latin typeface="Verdana"/>
                <a:ea typeface="Verdana"/>
              </a:rPr>
              <a:t>Si te ocurre un accidente del trabajo o una enfermedad profesional debes:</a:t>
            </a:r>
            <a:endParaRPr lang="es-ES" sz="3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05FA27-96A9-F1F7-140E-CF9B834A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" y="2219891"/>
            <a:ext cx="5847088" cy="3585321"/>
          </a:xfrm>
          <a:prstGeom prst="rect">
            <a:avLst/>
          </a:prstGeom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D53EDC6-590A-8943-0084-ED62B635B327}"/>
              </a:ext>
            </a:extLst>
          </p:cNvPr>
          <p:cNvSpPr txBox="1"/>
          <p:nvPr/>
        </p:nvSpPr>
        <p:spPr>
          <a:xfrm>
            <a:off x="7060981" y="2220098"/>
            <a:ext cx="3758956" cy="29447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algn="just">
              <a:defRPr sz="1600" b="0" i="0" u="none" strike="noStrike">
                <a:solidFill>
                  <a:srgbClr val="47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En primer lugar, dirigirte a la Mutualidad o Instituto de Seguridad Laboral (ISL) afiliado(a), para hacer el ingreso y ser atendido(a). Debes identificarte con tu cédula de identidad.</a:t>
            </a:r>
            <a:endParaRPr lang="es-CL" sz="1800">
              <a:solidFill>
                <a:schemeClr val="tx1"/>
              </a:solidFill>
              <a:latin typeface="Verdana"/>
              <a:ea typeface="Verdana"/>
            </a:endParaRPr>
          </a:p>
        </p:txBody>
      </p:sp>
      <p:pic>
        <p:nvPicPr>
          <p:cNvPr id="17" name="Gráfico 16" descr="Insignia 1 con relleno sólido">
            <a:extLst>
              <a:ext uri="{FF2B5EF4-FFF2-40B4-BE49-F238E27FC236}">
                <a16:creationId xmlns:a16="http://schemas.microsoft.com/office/drawing/2014/main" id="{65341494-4FFA-2C9F-987C-DE50F1237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92662" y="2299591"/>
            <a:ext cx="702734" cy="6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441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C4F33C-EAE0-5450-A280-EE82887BC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Curso de acción frente a un accidente o enfermedad profesional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676FDDD-1580-1CDC-EBF6-682E4EC7D67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13.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CFB485-1A93-B381-7771-BB936A993DFA}"/>
              </a:ext>
            </a:extLst>
          </p:cNvPr>
          <p:cNvSpPr txBox="1"/>
          <p:nvPr/>
        </p:nvSpPr>
        <p:spPr>
          <a:xfrm>
            <a:off x="866541" y="1743251"/>
            <a:ext cx="11013145" cy="19752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algn="just">
              <a:defRPr sz="1600" b="0" i="0" u="none" strike="noStrike">
                <a:solidFill>
                  <a:srgbClr val="47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Luego debes </a:t>
            </a:r>
            <a:r>
              <a:rPr lang="es-CL" sz="18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realizar la denuncia individual de accidente del trabajo</a:t>
            </a: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(DIAT) </a:t>
            </a:r>
            <a:r>
              <a:rPr lang="es-CL" sz="18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o Denuncia Individual de enfermedades profesional</a:t>
            </a: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 (DIEP) en la misma mutual.</a:t>
            </a:r>
            <a:endParaRPr lang="es-ES">
              <a:solidFill>
                <a:schemeClr val="tx1"/>
              </a:solidFill>
              <a:ea typeface="Verdana"/>
            </a:endParaRPr>
          </a:p>
          <a:p>
            <a:pPr algn="l"/>
            <a:endParaRPr lang="es-CL" sz="180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En estos casos los trabajadores independientes deberán completar los ítems empleador y trabajador con sus datos personales</a:t>
            </a:r>
            <a:r>
              <a:rPr lang="es-CL">
                <a:latin typeface="Arial"/>
                <a:cs typeface="Arial"/>
              </a:rPr>
              <a:t>.</a:t>
            </a:r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F153B8-318F-E126-8616-DF1070524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19" y="3955557"/>
            <a:ext cx="3907146" cy="29079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F0ACA9-8E36-35B5-D236-88DCA1347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" y="3955556"/>
            <a:ext cx="4387309" cy="2907990"/>
          </a:xfrm>
          <a:prstGeom prst="rect">
            <a:avLst/>
          </a:prstGeom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7F9F479-5B65-75F1-2AEB-1CC1D2C601E4}"/>
              </a:ext>
            </a:extLst>
          </p:cNvPr>
          <p:cNvSpPr txBox="1"/>
          <p:nvPr/>
        </p:nvSpPr>
        <p:spPr>
          <a:xfrm>
            <a:off x="8943622" y="4907845"/>
            <a:ext cx="236220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>
                <a:latin typeface="Verdana"/>
              </a:rPr>
              <a:t>Esto se debe realizar en un plazo de 24 horas.</a:t>
            </a:r>
            <a:endParaRPr lang="es-E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6" name="Gráfico 15" descr="Luces encendidas con relleno sólido">
            <a:extLst>
              <a:ext uri="{FF2B5EF4-FFF2-40B4-BE49-F238E27FC236}">
                <a16:creationId xmlns:a16="http://schemas.microsoft.com/office/drawing/2014/main" id="{79118B98-A5E8-E07F-B046-D130CECB2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99976" y="3956755"/>
            <a:ext cx="829734" cy="829734"/>
          </a:xfrm>
          <a:prstGeom prst="rect">
            <a:avLst/>
          </a:prstGeom>
        </p:spPr>
      </p:pic>
      <p:sp>
        <p:nvSpPr>
          <p:cNvPr id="18" name="Título 2">
            <a:extLst>
              <a:ext uri="{FF2B5EF4-FFF2-40B4-BE49-F238E27FC236}">
                <a16:creationId xmlns:a16="http://schemas.microsoft.com/office/drawing/2014/main" id="{B34E2C3A-B490-B0B3-D08E-0D15F1844384}"/>
              </a:ext>
            </a:extLst>
          </p:cNvPr>
          <p:cNvSpPr txBox="1">
            <a:spLocks/>
          </p:cNvSpPr>
          <p:nvPr/>
        </p:nvSpPr>
        <p:spPr>
          <a:xfrm>
            <a:off x="1219290" y="641986"/>
            <a:ext cx="99710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ES" sz="3200">
                <a:latin typeface="Verdana"/>
                <a:ea typeface="Verdana"/>
              </a:rPr>
              <a:t>Si te ocurre un accidente del trabajo o una enfermedad profesional debes:</a:t>
            </a:r>
            <a:endParaRPr lang="es-ES" sz="3200"/>
          </a:p>
        </p:txBody>
      </p:sp>
      <p:pic>
        <p:nvPicPr>
          <p:cNvPr id="19" name="Gráfico 18" descr="Insignia con relleno sólido">
            <a:extLst>
              <a:ext uri="{FF2B5EF4-FFF2-40B4-BE49-F238E27FC236}">
                <a16:creationId xmlns:a16="http://schemas.microsoft.com/office/drawing/2014/main" id="{DD19189C-A740-B16D-46DA-52C7ED337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293" y="1746795"/>
            <a:ext cx="704865" cy="6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002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E15AE5A-C1E7-D6E9-3A4C-93E75F4CD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Curso de acción frente a un accidente o enfermedad profesional</a:t>
            </a:r>
            <a:endParaRPr lang="es-E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31F291B-A52C-A792-0D86-0050AFDF594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14.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C3B3856-A214-540B-71D1-4E477B8E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8" y="2374282"/>
            <a:ext cx="5099200" cy="30499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6A9386-87F9-BF08-8DB8-0DD8F81AF520}"/>
              </a:ext>
            </a:extLst>
          </p:cNvPr>
          <p:cNvSpPr txBox="1"/>
          <p:nvPr/>
        </p:nvSpPr>
        <p:spPr>
          <a:xfrm>
            <a:off x="1531490" y="2375321"/>
            <a:ext cx="5381421" cy="32470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algn="just">
              <a:defRPr sz="1600" b="0" i="0" u="none" strike="noStrike">
                <a:solidFill>
                  <a:srgbClr val="47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14300"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Luego de recibir la atención médica se determinará si la persona accidentada debe recibir reposo o se puedes reintegrar. </a:t>
            </a:r>
            <a:endParaRPr lang="es-ES" sz="1800">
              <a:solidFill>
                <a:schemeClr val="tx1"/>
              </a:solidFill>
              <a:latin typeface="Verdana"/>
              <a:ea typeface="Verdana"/>
            </a:endParaRPr>
          </a:p>
          <a:p>
            <a:pPr marL="114300" algn="l">
              <a:lnSpc>
                <a:spcPct val="150000"/>
              </a:lnSpc>
            </a:pPr>
            <a:endParaRPr lang="es-CL" sz="1800">
              <a:solidFill>
                <a:schemeClr val="tx1"/>
              </a:solidFill>
              <a:latin typeface="Verdana"/>
              <a:ea typeface="Verdana"/>
              <a:cs typeface="Arial"/>
            </a:endParaRPr>
          </a:p>
          <a:p>
            <a:pPr marL="114300" algn="l">
              <a:lnSpc>
                <a:spcPct val="150000"/>
              </a:lnSpc>
            </a:pP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Para reintegrarse a trabajar </a:t>
            </a:r>
            <a:r>
              <a:rPr lang="es-CL" sz="1800" b="1">
                <a:solidFill>
                  <a:schemeClr val="tx1"/>
                </a:solidFill>
                <a:latin typeface="Verdana"/>
                <a:ea typeface="Verdana"/>
                <a:cs typeface="Arial"/>
              </a:rPr>
              <a:t>deberá presentarse con certificado de alta laboral dado por la mutual</a:t>
            </a:r>
            <a:r>
              <a:rPr lang="es-CL" sz="180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.</a:t>
            </a:r>
            <a:endParaRPr lang="es-ES" sz="1800">
              <a:solidFill>
                <a:schemeClr val="tx1"/>
              </a:solidFill>
              <a:latin typeface="Verdana"/>
              <a:ea typeface="Verdana"/>
            </a:endParaRPr>
          </a:p>
          <a:p>
            <a:endParaRPr lang="es-CL"/>
          </a:p>
        </p:txBody>
      </p:sp>
      <p:pic>
        <p:nvPicPr>
          <p:cNvPr id="9" name="Gráfico 8" descr="Insignia 3 con relleno sólido">
            <a:extLst>
              <a:ext uri="{FF2B5EF4-FFF2-40B4-BE49-F238E27FC236}">
                <a16:creationId xmlns:a16="http://schemas.microsoft.com/office/drawing/2014/main" id="{11E2C291-3BA2-3A0B-87A0-90476DAC0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9354" y="2479774"/>
            <a:ext cx="759977" cy="730956"/>
          </a:xfrm>
          <a:prstGeom prst="rect">
            <a:avLst/>
          </a:prstGeom>
        </p:spPr>
      </p:pic>
      <p:sp>
        <p:nvSpPr>
          <p:cNvPr id="18" name="Título 2">
            <a:extLst>
              <a:ext uri="{FF2B5EF4-FFF2-40B4-BE49-F238E27FC236}">
                <a16:creationId xmlns:a16="http://schemas.microsoft.com/office/drawing/2014/main" id="{7A1D3785-3D34-DD51-4D53-9110E3E36249}"/>
              </a:ext>
            </a:extLst>
          </p:cNvPr>
          <p:cNvSpPr txBox="1">
            <a:spLocks/>
          </p:cNvSpPr>
          <p:nvPr/>
        </p:nvSpPr>
        <p:spPr>
          <a:xfrm>
            <a:off x="1106135" y="864835"/>
            <a:ext cx="99710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ES" sz="3200">
                <a:latin typeface="Verdana"/>
                <a:ea typeface="Verdana"/>
              </a:rPr>
              <a:t>Si te ocurre un accidente del trabajo o una enfermedad profesional debes:</a:t>
            </a:r>
            <a:endParaRPr lang="es-ES" sz="3200"/>
          </a:p>
        </p:txBody>
      </p:sp>
    </p:spTree>
    <p:extLst>
      <p:ext uri="{BB962C8B-B14F-4D97-AF65-F5344CB8AC3E}">
        <p14:creationId xmlns:p14="http://schemas.microsoft.com/office/powerpoint/2010/main" val="258534950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8C890C-9D55-E6FD-EB23-0DB147630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Prestaciones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CFA790A-5E03-1FE4-3967-1DCEF68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04.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1125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F1D47-6052-7B65-F434-5FCBC18BCC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0702" y="2072365"/>
            <a:ext cx="11476976" cy="4033488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ctr">
              <a:lnSpc>
                <a:spcPct val="170000"/>
              </a:lnSpc>
            </a:pPr>
            <a:r>
              <a:rPr lang="es-ES" sz="2000" b="1">
                <a:latin typeface="Verdana"/>
                <a:ea typeface="Verdana"/>
              </a:rPr>
              <a:t>En esta presentación revisaremos las obligaciones establecidas en su convenio de prestación de Servicios, en particular, la Cláusula Undécima </a:t>
            </a:r>
            <a:r>
              <a:rPr lang="es-ES" sz="2000" b="1">
                <a:latin typeface="Verdana"/>
                <a:ea typeface="Verdana"/>
                <a:cs typeface="Helvetica"/>
              </a:rPr>
              <a:t>obligaciones Nº4, donde se señala que: </a:t>
            </a:r>
            <a:endParaRPr lang="es-MX" b="1">
              <a:cs typeface="Helvetica"/>
            </a:endParaRPr>
          </a:p>
          <a:p>
            <a:pPr algn="ctr">
              <a:lnSpc>
                <a:spcPct val="170000"/>
              </a:lnSpc>
            </a:pPr>
            <a:r>
              <a:rPr lang="es-MX" sz="2000" i="1">
                <a:latin typeface="Verdana"/>
                <a:ea typeface="Verdana"/>
              </a:rPr>
              <a:t>"El/la prestador(a) de servicios deberá efectuar sus cotizaciones previsionales y pago de seguro social contra riesgos de accidentes del trabajo y enfermedades profesionales, de conformidad con lo establecido en el Decreto Ley N°3.500, y en la Ley N°20.255, y sus modificaciones. Las partes se comprometen a aplicar la normativa vigente y la jurisprudencia administrativa de aplicación general sobre la materia señalada".</a:t>
            </a:r>
            <a:endParaRPr lang="es-MX" sz="2000" i="1"/>
          </a:p>
          <a:p>
            <a:pPr algn="ctr">
              <a:lnSpc>
                <a:spcPct val="150000"/>
              </a:lnSpc>
            </a:pPr>
            <a:endParaRPr lang="es-ES" sz="2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BDC35A0-F473-C58E-767D-604862E2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" y="539480"/>
            <a:ext cx="12197917" cy="846497"/>
          </a:xfrm>
        </p:spPr>
        <p:txBody>
          <a:bodyPr/>
          <a:lstStyle/>
          <a:p>
            <a:pPr algn="ctr"/>
            <a:r>
              <a:rPr lang="es-ES">
                <a:latin typeface="Verdana"/>
                <a:ea typeface="Verdana"/>
              </a:rPr>
              <a:t>Presentación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2915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arjeta de presentación&#10;&#10;Descripción generada automáticamente">
            <a:extLst>
              <a:ext uri="{FF2B5EF4-FFF2-40B4-BE49-F238E27FC236}">
                <a16:creationId xmlns:a16="http://schemas.microsoft.com/office/drawing/2014/main" id="{8DE74028-01E3-EDC9-5D04-151E36A5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602" r="-199" b="21509"/>
          <a:stretch/>
        </p:blipFill>
        <p:spPr>
          <a:xfrm>
            <a:off x="8099383" y="4035933"/>
            <a:ext cx="3492550" cy="1641939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E39142F-8848-B41B-5910-9DFFD1A59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Cobertura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FD2920-B986-29DE-B943-500DBA2E0B7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16.</a:t>
            </a:r>
            <a:endParaRPr lang="es-ES" dirty="0"/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A7B5F534-1CDA-8990-BCD0-A2467F3C23DB}"/>
              </a:ext>
            </a:extLst>
          </p:cNvPr>
          <p:cNvSpPr txBox="1"/>
          <p:nvPr/>
        </p:nvSpPr>
        <p:spPr>
          <a:xfrm>
            <a:off x="917594" y="804173"/>
            <a:ext cx="9784111" cy="38956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400" dirty="0">
                <a:latin typeface="Verdana"/>
              </a:rPr>
              <a:t>La Ley 16744 sobre el Seguro de accidentes del trabajo y enfermedades profesionales entrega tres tipos de prestaciones:</a:t>
            </a:r>
            <a:endParaRPr lang="es-ES"/>
          </a:p>
          <a:p>
            <a:pPr>
              <a:lnSpc>
                <a:spcPct val="150000"/>
              </a:lnSpc>
            </a:pPr>
            <a:endParaRPr lang="es-ES" sz="2400" dirty="0">
              <a:latin typeface="Verdana"/>
              <a:ea typeface="Verdan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b="1" dirty="0">
                <a:latin typeface="Verdana"/>
                <a:ea typeface="Verdana"/>
              </a:rPr>
              <a:t>Preventivas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Verdana"/>
                <a:ea typeface="Verdana"/>
              </a:rPr>
              <a:t>2. Médicas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Verdana"/>
                <a:ea typeface="Verdana"/>
              </a:rPr>
              <a:t>3. Y económicas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A93E5E-CC3C-1640-7658-F61DF6BC0CE9}"/>
              </a:ext>
            </a:extLst>
          </p:cNvPr>
          <p:cNvSpPr txBox="1"/>
          <p:nvPr/>
        </p:nvSpPr>
        <p:spPr>
          <a:xfrm>
            <a:off x="914400" y="4968815"/>
            <a:ext cx="72001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latin typeface="Verdana"/>
                <a:ea typeface="Verdana"/>
              </a:rPr>
              <a:t>A continuación, se describen cada una de estas </a:t>
            </a:r>
            <a:r>
              <a:rPr lang="es-ES" sz="2400" dirty="0">
                <a:latin typeface="Verdana"/>
                <a:ea typeface="Verdana"/>
              </a:rPr>
              <a:t>prestaciones.</a:t>
            </a:r>
            <a:endParaRPr lang="es-ES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8338FF51-CAF3-FBED-0B2E-579FCDBD7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6205" r="3338" b="2371"/>
          <a:stretch/>
        </p:blipFill>
        <p:spPr>
          <a:xfrm>
            <a:off x="5584957" y="2756038"/>
            <a:ext cx="3506781" cy="17549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712C18-9218-3F1F-B5EF-618666CEC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3" y="2128211"/>
            <a:ext cx="3279777" cy="19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86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54" y="494800"/>
            <a:ext cx="8316031" cy="846497"/>
          </a:xfrm>
        </p:spPr>
        <p:txBody>
          <a:bodyPr/>
          <a:lstStyle/>
          <a:p>
            <a:r>
              <a:rPr lang="es-ES" sz="3200" dirty="0">
                <a:latin typeface="Verdana"/>
                <a:ea typeface="Verdana"/>
              </a:rPr>
              <a:t>Prestaciones preventivas</a:t>
            </a:r>
            <a:endParaRPr lang="es-ES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C0F800-4E86-C1DC-833C-9A97066F3DDA}"/>
              </a:ext>
            </a:extLst>
          </p:cNvPr>
          <p:cNvSpPr txBox="1"/>
          <p:nvPr/>
        </p:nvSpPr>
        <p:spPr>
          <a:xfrm>
            <a:off x="688901" y="4763153"/>
            <a:ext cx="11225222" cy="9534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latin typeface="Verdana"/>
                <a:ea typeface="Open Sans"/>
                <a:cs typeface="Open Sans"/>
              </a:rPr>
              <a:t>De manera que las Mutualidades o ISL deberán entregar al afiliado(a) asesoría en medidas preventivas para evitar accidentes y enfermedades profesionales.</a:t>
            </a:r>
            <a:endParaRPr lang="es-CL" sz="2000" dirty="0">
              <a:solidFill>
                <a:srgbClr val="16223F"/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E3C430-29A7-702C-7844-57D753853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6205" r="3338" b="2371"/>
          <a:stretch/>
        </p:blipFill>
        <p:spPr>
          <a:xfrm>
            <a:off x="6303825" y="1476453"/>
            <a:ext cx="5893422" cy="29626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16CAA4-A54A-AED7-C520-7AB51B5FA4FD}"/>
              </a:ext>
            </a:extLst>
          </p:cNvPr>
          <p:cNvSpPr txBox="1"/>
          <p:nvPr/>
        </p:nvSpPr>
        <p:spPr>
          <a:xfrm>
            <a:off x="684362" y="2251494"/>
            <a:ext cx="5446143" cy="2349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Verdana"/>
                <a:ea typeface="Open Sans"/>
                <a:cs typeface="Open Sans"/>
              </a:rPr>
              <a:t>El propósito de esta prestación es contribuir a evitar o disminuir los accidentes del trabajo y las enfermedades profesionales, en sus entidades empleadoras adheridas.</a:t>
            </a:r>
            <a:endParaRPr lang="en-US" sz="20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005629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54" y="494800"/>
            <a:ext cx="8316031" cy="846497"/>
          </a:xfrm>
        </p:spPr>
        <p:txBody>
          <a:bodyPr/>
          <a:lstStyle/>
          <a:p>
            <a:r>
              <a:rPr lang="es-ES" sz="3200" dirty="0">
                <a:latin typeface="Verdana"/>
                <a:ea typeface="Verdana"/>
              </a:rPr>
              <a:t>Prestaciones médicas</a:t>
            </a:r>
            <a:endParaRPr lang="es-ES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B90926-396F-DF0C-C732-29A1BDE833DB}"/>
              </a:ext>
            </a:extLst>
          </p:cNvPr>
          <p:cNvSpPr txBox="1"/>
          <p:nvPr/>
        </p:nvSpPr>
        <p:spPr>
          <a:xfrm>
            <a:off x="527090" y="2019946"/>
            <a:ext cx="6781684" cy="28110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s-CL" dirty="0">
                <a:effectLst/>
                <a:latin typeface="Verdana"/>
                <a:ea typeface="Times New Roman" panose="02020603050405020304" pitchFamily="18" charset="0"/>
                <a:cs typeface="Arial"/>
              </a:rPr>
              <a:t>La víctima de un accidente del trabajo o enfermedad profesional </a:t>
            </a:r>
            <a:r>
              <a:rPr lang="es-CL" dirty="0">
                <a:latin typeface="Verdana"/>
                <a:ea typeface="Times New Roman" panose="02020603050405020304" pitchFamily="18" charset="0"/>
                <a:cs typeface="Arial"/>
              </a:rPr>
              <a:t>tiene</a:t>
            </a:r>
            <a:r>
              <a:rPr lang="es-CL" dirty="0">
                <a:effectLst/>
                <a:latin typeface="Verdana"/>
                <a:ea typeface="Times New Roman" panose="02020603050405020304" pitchFamily="18" charset="0"/>
                <a:cs typeface="Arial"/>
              </a:rPr>
              <a:t> derecho a una serie de </a:t>
            </a:r>
            <a:r>
              <a:rPr lang="es-CL" dirty="0" err="1">
                <a:latin typeface="Verdana"/>
                <a:ea typeface="Times New Roman" panose="02020603050405020304" pitchFamily="18" charset="0"/>
                <a:cs typeface="Arial"/>
              </a:rPr>
              <a:t>prestacione</a:t>
            </a:r>
            <a:r>
              <a:rPr lang="es-CL" dirty="0">
                <a:effectLst/>
                <a:latin typeface="Verdana"/>
                <a:ea typeface="Times New Roman" panose="02020603050405020304" pitchFamily="18" charset="0"/>
                <a:cs typeface="Arial"/>
              </a:rPr>
              <a:t> que se otorgarán gratuitamente hasta su curación </a:t>
            </a:r>
            <a:r>
              <a:rPr lang="es-CL" dirty="0">
                <a:latin typeface="Verdana"/>
                <a:ea typeface="Verdana"/>
                <a:cs typeface="Arial"/>
              </a:rPr>
              <a:t>completa, o mientras subsistan los síntomas o secuelas causadas por la enfermedad o accidente:</a:t>
            </a:r>
            <a:endParaRPr lang="es-CL" dirty="0"/>
          </a:p>
          <a:p>
            <a:pPr>
              <a:lnSpc>
                <a:spcPct val="150000"/>
              </a:lnSpc>
            </a:pPr>
            <a:endParaRPr lang="es-CL" sz="1400">
              <a:solidFill>
                <a:srgbClr val="16223F"/>
              </a:solidFill>
              <a:latin typeface="Arial"/>
              <a:ea typeface="Verdana"/>
              <a:cs typeface="Arial"/>
            </a:endParaRPr>
          </a:p>
          <a:p>
            <a:pPr algn="just" fontAlgn="base"/>
            <a:endParaRPr lang="es-ES" sz="140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F7395A-656A-A4CB-1CC9-08F0DF54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40" y="1150551"/>
            <a:ext cx="4329324" cy="25057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79B789-DF0C-C90B-44E0-6E492B93703E}"/>
              </a:ext>
            </a:extLst>
          </p:cNvPr>
          <p:cNvSpPr txBox="1"/>
          <p:nvPr/>
        </p:nvSpPr>
        <p:spPr>
          <a:xfrm>
            <a:off x="525882" y="4306738"/>
            <a:ext cx="114854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00050" lvl="1" indent="-342900">
              <a:buAutoNum type="arabicPeriod"/>
            </a:pPr>
            <a:r>
              <a:rPr lang="es-CL" dirty="0">
                <a:latin typeface="Verdana"/>
                <a:cs typeface="Arial"/>
              </a:rPr>
              <a:t>Atención médica, quirúrgica y dental en establecimientos externos o a domicilio;</a:t>
            </a:r>
            <a:r>
              <a:rPr lang="en-US" dirty="0">
                <a:latin typeface="Verdana"/>
                <a:cs typeface="Arial"/>
              </a:rPr>
              <a:t>​</a:t>
            </a:r>
            <a:endParaRPr lang="es-ES" dirty="0">
              <a:ea typeface="Calibri" panose="020F0502020204030204"/>
              <a:cs typeface="Calibri" panose="020F0502020204030204"/>
            </a:endParaRPr>
          </a:p>
          <a:p>
            <a:pPr marL="400050" lvl="1" indent="-342900">
              <a:buAutoNum type="arabicPeriod"/>
            </a:pPr>
            <a:r>
              <a:rPr lang="es-CL" dirty="0">
                <a:latin typeface="Verdana"/>
                <a:cs typeface="Arial"/>
              </a:rPr>
              <a:t>Hospitalización si fuere necesario, a juicio del facultativo tratante;</a:t>
            </a:r>
            <a:r>
              <a:rPr lang="en-US" dirty="0">
                <a:latin typeface="Verdana"/>
                <a:cs typeface="Arial"/>
              </a:rPr>
              <a:t>​</a:t>
            </a:r>
            <a:endParaRPr lang="en-US" dirty="0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CL" dirty="0">
                <a:latin typeface="Verdana"/>
                <a:cs typeface="Arial"/>
              </a:rPr>
              <a:t>Medicamentos y productos farmacéuticos;</a:t>
            </a:r>
            <a:r>
              <a:rPr lang="en-US" dirty="0">
                <a:latin typeface="Verdana"/>
                <a:cs typeface="Arial"/>
              </a:rPr>
              <a:t>​</a:t>
            </a:r>
            <a:endParaRPr lang="en-US" dirty="0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CL" dirty="0">
                <a:latin typeface="Verdana"/>
                <a:cs typeface="Arial"/>
              </a:rPr>
              <a:t>Prótesis y aparatos </a:t>
            </a:r>
            <a:r>
              <a:rPr lang="es-CL" err="1">
                <a:latin typeface="Verdana"/>
                <a:cs typeface="Arial"/>
              </a:rPr>
              <a:t>ort</a:t>
            </a:r>
            <a:r>
              <a:rPr lang="es-ES" err="1">
                <a:latin typeface="Verdana"/>
                <a:cs typeface="Arial"/>
              </a:rPr>
              <a:t>opédicos</a:t>
            </a:r>
            <a:r>
              <a:rPr lang="es-ES" dirty="0">
                <a:latin typeface="Verdana"/>
                <a:cs typeface="Arial"/>
              </a:rPr>
              <a:t> y su reparación;​</a:t>
            </a:r>
            <a:endParaRPr lang="es-ES" dirty="0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ES" dirty="0">
                <a:latin typeface="Verdana"/>
                <a:cs typeface="Arial"/>
              </a:rPr>
              <a:t>Rehabilitación física y reeducación profesional, y </a:t>
            </a:r>
            <a:endParaRPr lang="es-ES" dirty="0">
              <a:latin typeface="Verdana"/>
              <a:ea typeface="Verdana"/>
              <a:cs typeface="Arial"/>
            </a:endParaRPr>
          </a:p>
          <a:p>
            <a:pPr marL="400050" lvl="1" indent="-342900">
              <a:buAutoNum type="arabicPeriod"/>
            </a:pPr>
            <a:r>
              <a:rPr lang="es-ES">
                <a:latin typeface="Verdana"/>
                <a:cs typeface="Arial"/>
              </a:rPr>
              <a:t> Los gastos de traslado y cualquier otro que sea necesario para el otorgamiento de estas prestaciones.</a:t>
            </a:r>
            <a:endParaRPr lang="es-ES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42645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226" y="624196"/>
            <a:ext cx="8316031" cy="846497"/>
          </a:xfrm>
        </p:spPr>
        <p:txBody>
          <a:bodyPr/>
          <a:lstStyle/>
          <a:p>
            <a:r>
              <a:rPr lang="es-ES" sz="3200" dirty="0">
                <a:latin typeface="Verdana"/>
                <a:ea typeface="Verdana"/>
              </a:rPr>
              <a:t>Prestaciones económicas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53F885-9F08-89B6-011C-EE69B97F58A9}"/>
              </a:ext>
            </a:extLst>
          </p:cNvPr>
          <p:cNvSpPr txBox="1"/>
          <p:nvPr/>
        </p:nvSpPr>
        <p:spPr>
          <a:xfrm>
            <a:off x="624276" y="2434021"/>
            <a:ext cx="6039641" cy="16982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Estas prestaciones tienen el objeto de reemplazar la remuneración o renta de los trabajadores que se encuentran incapacitados para trabajar, en forma temporal o presumiblemente permanente, </a:t>
            </a:r>
            <a:endParaRPr lang="es-CL" dirty="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DDEBE5-5875-95D9-3021-1BE959C6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602" r="-199" b="21509"/>
          <a:stretch/>
        </p:blipFill>
        <p:spPr>
          <a:xfrm>
            <a:off x="8717609" y="384084"/>
            <a:ext cx="3492550" cy="1641939"/>
          </a:xfrm>
          <a:prstGeom prst="rect">
            <a:avLst/>
          </a:prstGeom>
        </p:spPr>
      </p:pic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45F957A-FCE9-5682-8DA2-DDAC8EB83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6"/>
          <a:stretch/>
        </p:blipFill>
        <p:spPr>
          <a:xfrm>
            <a:off x="6909774" y="1717790"/>
            <a:ext cx="4090158" cy="20714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4BF054-49D1-1189-4F00-AE621646DBBD}"/>
              </a:ext>
            </a:extLst>
          </p:cNvPr>
          <p:cNvSpPr txBox="1"/>
          <p:nvPr/>
        </p:nvSpPr>
        <p:spPr>
          <a:xfrm>
            <a:off x="624274" y="4144925"/>
            <a:ext cx="11431151" cy="16982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producto de las secuelas de un accidente del trabajo o de una enfermedad profesional.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CL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El derecho a estas prestaciones se adquiere en virtud del diagnóstico médico correspondiente, por lo que no es necesario solicitarlas. Estas comprenden el pago de subsidios como, licencias, indemnizaciones o pensiones.</a:t>
            </a:r>
            <a:endParaRPr lang="es-CL" dirty="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0216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509" y="530671"/>
            <a:ext cx="8316031" cy="846497"/>
          </a:xfrm>
        </p:spPr>
        <p:txBody>
          <a:bodyPr/>
          <a:lstStyle/>
          <a:p>
            <a:r>
              <a:rPr lang="es-ES">
                <a:solidFill>
                  <a:schemeClr val="accent1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Finalmente...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D47DF2-ED26-836E-6415-63A399E70EBF}"/>
              </a:ext>
            </a:extLst>
          </p:cNvPr>
          <p:cNvSpPr txBox="1"/>
          <p:nvPr/>
        </p:nvSpPr>
        <p:spPr>
          <a:xfrm>
            <a:off x="555380" y="2351793"/>
            <a:ext cx="11094955" cy="32617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En el trabajo que ejecutarás hay riesgos propios de las vías públicas, como accidentes de tránsito, caídas, mordeduras de animal, entre otros.</a:t>
            </a:r>
          </a:p>
          <a:p>
            <a:pPr algn="ctr">
              <a:lnSpc>
                <a:spcPct val="150000"/>
              </a:lnSpc>
            </a:pPr>
            <a:endParaRPr lang="es-CL" sz="2000" b="1" dirty="0">
              <a:solidFill>
                <a:schemeClr val="bg2"/>
              </a:solidFill>
              <a:latin typeface="Verdana"/>
              <a:ea typeface="Verdana"/>
              <a:cs typeface="Arial"/>
            </a:endParaRPr>
          </a:p>
          <a:p>
            <a:pPr algn="ctr">
              <a:lnSpc>
                <a:spcPct val="150000"/>
              </a:lnSpc>
              <a:buFont typeface="Arial"/>
            </a:pPr>
            <a:r>
              <a:rPr lang="es-CL" sz="20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Debido a esto, es obligatorio adherirse y cotizar mensualmente para mantener las coberturas de este seguro ante la ocurrencia de un accidente </a:t>
            </a:r>
            <a:r>
              <a:rPr lang="es-CL" sz="2000" b="1">
                <a:solidFill>
                  <a:schemeClr val="bg2"/>
                </a:solidFill>
                <a:latin typeface="Verdana"/>
                <a:ea typeface="Verdana"/>
                <a:cs typeface="Arial"/>
              </a:rPr>
              <a:t>del trabajo o enfermedades profesionales que pueda afectarte, de lo </a:t>
            </a:r>
            <a:r>
              <a:rPr lang="es-CL" sz="2000" b="1" dirty="0">
                <a:solidFill>
                  <a:schemeClr val="bg2"/>
                </a:solidFill>
                <a:latin typeface="Verdana"/>
                <a:ea typeface="Verdana"/>
                <a:cs typeface="Arial"/>
              </a:rPr>
              <a:t>contrario no contarás con esta cobertura.</a:t>
            </a:r>
          </a:p>
        </p:txBody>
      </p:sp>
    </p:spTree>
    <p:extLst>
      <p:ext uri="{BB962C8B-B14F-4D97-AF65-F5344CB8AC3E}">
        <p14:creationId xmlns:p14="http://schemas.microsoft.com/office/powerpoint/2010/main" val="25161494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7239B6-942C-1A7B-975A-60B6326CE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Prestaciones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945F22-4AE3-AD3B-564C-FA17FB56DBB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Verdana"/>
                <a:ea typeface="Verdana"/>
              </a:rPr>
              <a:t>21.</a:t>
            </a:r>
            <a:endParaRPr lang="es-ES" dirty="0"/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A49C0FEF-3E52-6CA3-2F30-DB7CA6CF4A89}"/>
              </a:ext>
            </a:extLst>
          </p:cNvPr>
          <p:cNvSpPr txBox="1"/>
          <p:nvPr/>
        </p:nvSpPr>
        <p:spPr>
          <a:xfrm>
            <a:off x="745067" y="1082935"/>
            <a:ext cx="10123842" cy="44431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2"/>
                </a:solidFill>
                <a:latin typeface="Verdana"/>
              </a:rPr>
              <a:t>Te invitamos a informarte sobre los </a:t>
            </a:r>
            <a:r>
              <a:rPr lang="es-ES" sz="3200" b="1">
                <a:solidFill>
                  <a:schemeClr val="bg2"/>
                </a:solidFill>
                <a:latin typeface="Verdana"/>
              </a:rPr>
              <a:t>trámites que debes realizar y las prestaciones del </a:t>
            </a:r>
            <a:r>
              <a:rPr lang="es-ES" sz="3200" b="1" dirty="0">
                <a:solidFill>
                  <a:schemeClr val="bg2"/>
                </a:solidFill>
                <a:latin typeface="Verdana"/>
              </a:rPr>
              <a:t>Seguro de Accidente del Trabajo y Enfermedades Profesionales regulados por la Ley 16744, en el siguiente link </a:t>
            </a:r>
            <a:r>
              <a:rPr lang="es-ES" sz="3200" b="1" dirty="0">
                <a:solidFill>
                  <a:schemeClr val="accent1"/>
                </a:solidFill>
                <a:latin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Ver</a:t>
            </a:r>
            <a:endParaRPr lang="es-ES" sz="3200" b="1" dirty="0">
              <a:solidFill>
                <a:schemeClr val="accent1"/>
              </a:solidFill>
              <a:ea typeface="Verdana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93322610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>
                <a:latin typeface="Verdana"/>
                <a:ea typeface="Verdana"/>
              </a:rPr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51510411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29488686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84731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12BCF1F-F277-0FC2-FA48-AC84E0A37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8524" y="1960320"/>
            <a:ext cx="5692058" cy="482251"/>
          </a:xfrm>
        </p:spPr>
        <p:txBody>
          <a:bodyPr>
            <a:normAutofit lnSpcReduction="10000"/>
          </a:bodyPr>
          <a:lstStyle/>
          <a:p>
            <a:r>
              <a:rPr lang="es-ES"/>
              <a:t>Sobre el Seguro de Accidentes del Trabajo y Enfermedades Profesionales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2706D0-85D4-81C3-C70E-2BD1424723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8523" y="2727573"/>
            <a:ext cx="5692057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Definiciones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BFB0F2-5413-C025-13DD-54B87FC30C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78523" y="3514986"/>
            <a:ext cx="5692057" cy="482400"/>
          </a:xfrm>
        </p:spPr>
        <p:txBody>
          <a:bodyPr>
            <a:normAutofit lnSpcReduction="10000"/>
          </a:bodyPr>
          <a:lstStyle/>
          <a:p>
            <a:r>
              <a:rPr lang="es-ES"/>
              <a:t>Curso de acción frente a un accidente o enfermedad profesional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EC893-8380-F10A-B77B-6E9AE52481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8523" y="4310530"/>
            <a:ext cx="5692057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Prestaciones</a:t>
            </a:r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DCC4612-2921-B8C5-C760-FF543A0D8A6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25020" y="1960171"/>
            <a:ext cx="1053503" cy="482400"/>
          </a:xfrm>
        </p:spPr>
        <p:txBody>
          <a:bodyPr/>
          <a:lstStyle/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8E6A9E8-FC86-C196-C977-56BDC591658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925020" y="2727573"/>
            <a:ext cx="1053503" cy="482400"/>
          </a:xfrm>
        </p:spPr>
        <p:txBody>
          <a:bodyPr/>
          <a:lstStyle/>
          <a:p>
            <a:r>
              <a:rPr lang="es-ES" dirty="0">
                <a:latin typeface="Verdana"/>
                <a:ea typeface="Verdana"/>
              </a:rPr>
              <a:t>02.</a:t>
            </a:r>
            <a:endParaRPr lang="es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6D3E340-2101-3FF3-F46D-5EAB40F0D43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925020" y="3514986"/>
            <a:ext cx="1053503" cy="482400"/>
          </a:xfrm>
        </p:spPr>
        <p:txBody>
          <a:bodyPr/>
          <a:lstStyle/>
          <a:p>
            <a:r>
              <a:rPr lang="es-ES" dirty="0">
                <a:latin typeface="Verdana"/>
                <a:ea typeface="Verdana"/>
              </a:rPr>
              <a:t>03.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FD5B87A-3AB8-2059-394F-552B078DEBE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25020" y="4310530"/>
            <a:ext cx="1053503" cy="482400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34AC3F0-03EC-B775-3EF0-E3ECC439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7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2903" y="512331"/>
            <a:ext cx="9159875" cy="846137"/>
          </a:xfrm>
        </p:spPr>
        <p:txBody>
          <a:bodyPr/>
          <a:lstStyle/>
          <a:p>
            <a:pPr algn="just"/>
            <a:r>
              <a:rPr lang="es-ES" sz="3200">
                <a:solidFill>
                  <a:schemeClr val="accent1"/>
                </a:solidFill>
                <a:latin typeface="Verdana"/>
                <a:ea typeface="Verdana"/>
              </a:rPr>
              <a:t>Antes de empezar...</a:t>
            </a:r>
            <a:endParaRPr lang="es-ES" sz="3200">
              <a:solidFill>
                <a:schemeClr val="accent1"/>
              </a:solidFill>
            </a:endParaRPr>
          </a:p>
        </p:txBody>
      </p:sp>
      <p:pic>
        <p:nvPicPr>
          <p:cNvPr id="5" name="Gráfico 4" descr="Sling con relleno sólido">
            <a:extLst>
              <a:ext uri="{FF2B5EF4-FFF2-40B4-BE49-F238E27FC236}">
                <a16:creationId xmlns:a16="http://schemas.microsoft.com/office/drawing/2014/main" id="{AC65E2B0-F927-898B-18B6-C7EE04AB0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2142" y="631958"/>
            <a:ext cx="627019" cy="62701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33C0B7-3568-2B9B-0646-CE180F7B65C7}"/>
              </a:ext>
            </a:extLst>
          </p:cNvPr>
          <p:cNvCxnSpPr/>
          <p:nvPr/>
        </p:nvCxnSpPr>
        <p:spPr>
          <a:xfrm>
            <a:off x="-888726" y="702814"/>
            <a:ext cx="0" cy="471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FA6E8B6-46A3-8FFA-F417-7BBABD1B9DB1}"/>
              </a:ext>
            </a:extLst>
          </p:cNvPr>
          <p:cNvSpPr txBox="1"/>
          <p:nvPr/>
        </p:nvSpPr>
        <p:spPr>
          <a:xfrm>
            <a:off x="538184" y="1363385"/>
            <a:ext cx="1122526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L" b="1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Para contar con las coberturas de sistemas previsionales y seguro de accidentes del trabajo y enfermedades provisionales los colaboradores de CENSO-2024 deben cumplir con la </a:t>
            </a:r>
            <a:r>
              <a:rPr lang="es-ES" sz="1800" b="1">
                <a:latin typeface="Verdana"/>
                <a:ea typeface="Verdana"/>
              </a:rPr>
              <a:t>Cláusula</a:t>
            </a:r>
            <a:r>
              <a:rPr lang="es-ES" b="1">
                <a:latin typeface="Verdana"/>
                <a:ea typeface="Verdana"/>
              </a:rPr>
              <a:t> Undécima</a:t>
            </a:r>
            <a:r>
              <a:rPr lang="es-ES">
                <a:latin typeface="Verdana"/>
                <a:ea typeface="Verdana"/>
              </a:rPr>
              <a:t> </a:t>
            </a:r>
            <a:r>
              <a:rPr lang="es-ES">
                <a:latin typeface="Verdana"/>
                <a:ea typeface="Verdana"/>
                <a:cs typeface="Helvetica"/>
              </a:rPr>
              <a:t>y realizar </a:t>
            </a:r>
            <a:r>
              <a:rPr lang="es-ES" sz="1800">
                <a:latin typeface="Verdana"/>
                <a:ea typeface="Verdana"/>
                <a:cs typeface="Helvetica"/>
              </a:rPr>
              <a:t>el pago de </a:t>
            </a:r>
            <a:r>
              <a:rPr lang="es-MX" sz="1800">
                <a:latin typeface="Verdana"/>
                <a:ea typeface="Verdana"/>
              </a:rPr>
              <a:t>sus cotizaciones previsionales y pago de seguro social contra riesgos de </a:t>
            </a:r>
            <a:r>
              <a:rPr lang="es-MX" sz="1800" b="1">
                <a:latin typeface="Verdana"/>
                <a:ea typeface="Verdana"/>
              </a:rPr>
              <a:t>accidentes del trabajo y enfermedades profesionales</a:t>
            </a:r>
            <a:r>
              <a:rPr lang="es-MX" sz="1800">
                <a:latin typeface="Verdana"/>
                <a:ea typeface="Verdana"/>
              </a:rPr>
              <a:t> </a:t>
            </a:r>
            <a:r>
              <a:rPr lang="es-MX">
                <a:latin typeface="Verdana"/>
                <a:ea typeface="Verdana"/>
              </a:rPr>
              <a:t>señaladas en</a:t>
            </a:r>
            <a:r>
              <a:rPr lang="es-MX" sz="1800">
                <a:latin typeface="Verdana"/>
                <a:ea typeface="Verdana"/>
              </a:rPr>
              <a:t> sus convenios de prestación de servicios.</a:t>
            </a:r>
            <a:endParaRPr lang="es-CL" sz="1800">
              <a:latin typeface="Verdana"/>
              <a:ea typeface="Verdana"/>
              <a:cs typeface="Arial"/>
            </a:endParaRPr>
          </a:p>
          <a:p>
            <a:pPr algn="just">
              <a:lnSpc>
                <a:spcPct val="150000"/>
              </a:lnSpc>
            </a:pPr>
            <a:endParaRPr lang="es-CL" b="1">
              <a:solidFill>
                <a:srgbClr val="21325F"/>
              </a:solidFill>
              <a:latin typeface="Verdana"/>
              <a:ea typeface="Verdana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s-CL" b="1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Adicionalmente</a:t>
            </a:r>
            <a:r>
              <a:rPr lang="es-CL" b="1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, CENSO-2024 ha contratado un seguro de accidentes</a:t>
            </a: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 con alcance en incidentes que puedan afectar en la ejecución de sus servicios, con coberturas :</a:t>
            </a:r>
          </a:p>
          <a:p>
            <a:pPr algn="just"/>
            <a:endParaRPr lang="es-CL">
              <a:solidFill>
                <a:srgbClr val="21325F"/>
              </a:solidFill>
              <a:latin typeface="Verdana"/>
              <a:ea typeface="Verdana"/>
              <a:cs typeface="Arial"/>
            </a:endParaRP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Muerte Accidental</a:t>
            </a: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Incapacidad Permanente</a:t>
            </a: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Desmembramiento</a:t>
            </a:r>
          </a:p>
          <a:p>
            <a:pPr marL="742950" indent="-285750">
              <a:buFont typeface="Wingdings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ea typeface="Verdana"/>
                <a:cs typeface="Arial"/>
              </a:rPr>
              <a:t>Gastos Médicos</a:t>
            </a:r>
          </a:p>
        </p:txBody>
      </p:sp>
      <p:sp>
        <p:nvSpPr>
          <p:cNvPr id="2" name="CuadroTexto 13">
            <a:extLst>
              <a:ext uri="{FF2B5EF4-FFF2-40B4-BE49-F238E27FC236}">
                <a16:creationId xmlns:a16="http://schemas.microsoft.com/office/drawing/2014/main" id="{C0755E4A-FC59-6A65-2329-88555022AB45}"/>
              </a:ext>
            </a:extLst>
          </p:cNvPr>
          <p:cNvSpPr txBox="1"/>
          <p:nvPr/>
        </p:nvSpPr>
        <p:spPr>
          <a:xfrm>
            <a:off x="5569701" y="4960648"/>
            <a:ext cx="3999088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>
              <a:buFont typeface="Wingdings,Sans-Serif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cs typeface="Arial"/>
              </a:rPr>
              <a:t>Gastos funerarios</a:t>
            </a:r>
            <a:r>
              <a:rPr lang="en-US">
                <a:latin typeface="Verdana"/>
                <a:cs typeface="Arial"/>
              </a:rPr>
              <a:t>​</a:t>
            </a:r>
          </a:p>
          <a:p>
            <a:pPr marL="742950" indent="-285750">
              <a:buFont typeface="Wingdings,Sans-Serif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cs typeface="Arial"/>
              </a:rPr>
              <a:t>Hospitalización</a:t>
            </a:r>
            <a:r>
              <a:rPr lang="en-US">
                <a:latin typeface="Verdana"/>
                <a:cs typeface="Arial"/>
              </a:rPr>
              <a:t>​</a:t>
            </a:r>
          </a:p>
          <a:p>
            <a:pPr marL="742950" indent="-285750">
              <a:buFont typeface="Wingdings,Sans-Serif"/>
              <a:buChar char="ü"/>
            </a:pPr>
            <a:r>
              <a:rPr lang="es-CL">
                <a:solidFill>
                  <a:srgbClr val="21325F"/>
                </a:solidFill>
                <a:latin typeface="Verdana"/>
                <a:cs typeface="Arial"/>
              </a:rPr>
              <a:t>Gastos de trasladado</a:t>
            </a:r>
          </a:p>
        </p:txBody>
      </p:sp>
    </p:spTree>
    <p:extLst>
      <p:ext uri="{BB962C8B-B14F-4D97-AF65-F5344CB8AC3E}">
        <p14:creationId xmlns:p14="http://schemas.microsoft.com/office/powerpoint/2010/main" val="349788288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3DDE1-BDF8-69B9-5B6D-4862F13DB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949" y="1714136"/>
            <a:ext cx="6568898" cy="34370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L" sz="3200">
                <a:latin typeface="Verdana"/>
                <a:ea typeface="Verdana"/>
              </a:rPr>
              <a:t>Sobre el </a:t>
            </a:r>
            <a:r>
              <a:rPr lang="es-CL" sz="3200">
                <a:solidFill>
                  <a:srgbClr val="FFFFFF"/>
                </a:solidFill>
                <a:latin typeface="Verdana"/>
                <a:ea typeface="Verdana"/>
              </a:rPr>
              <a:t>Seguro de Accidentes del Trabajo y Enfermedades Profesionales</a:t>
            </a:r>
            <a:endParaRPr lang="es-CL" sz="320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99FF8F-F811-9FF3-87BF-3A971D75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84848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A68F5E1-DA0A-A101-9206-C4B5297528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/>
              <a:t>02.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90DC9EC-A1FB-2161-2CC9-1F3B2A31A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061" y="863777"/>
            <a:ext cx="10348912" cy="846137"/>
          </a:xfrm>
        </p:spPr>
        <p:txBody>
          <a:bodyPr/>
          <a:lstStyle/>
          <a:p>
            <a:r>
              <a:rPr lang="es-ES" sz="3200" dirty="0">
                <a:latin typeface="Verdana"/>
                <a:ea typeface="Verdana"/>
              </a:rPr>
              <a:t>¿Qué es el Seguro de Accidentes del Trabajo y Enfermedades Profesionales?</a:t>
            </a:r>
            <a:endParaRPr lang="es-ES" sz="3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92B7C5-4C15-C2AD-D3E5-B5F7D8FD6DB1}"/>
              </a:ext>
            </a:extLst>
          </p:cNvPr>
          <p:cNvSpPr txBox="1"/>
          <p:nvPr/>
        </p:nvSpPr>
        <p:spPr>
          <a:xfrm>
            <a:off x="913977" y="2189057"/>
            <a:ext cx="7297279" cy="33665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b="0" i="0" u="none" strike="noStrike">
                <a:effectLst/>
                <a:latin typeface="Verdana"/>
                <a:ea typeface="Verdana"/>
                <a:cs typeface="Arial"/>
              </a:rPr>
              <a:t>Es un seguro social que protege a </a:t>
            </a:r>
            <a:r>
              <a:rPr lang="es-CL" sz="1600">
                <a:latin typeface="Verdana"/>
                <a:ea typeface="Verdana"/>
                <a:cs typeface="Arial"/>
              </a:rPr>
              <a:t>todas y todos</a:t>
            </a:r>
            <a:r>
              <a:rPr lang="es-CL" sz="1600" b="0" i="0" u="none" strike="noStrike">
                <a:effectLst/>
                <a:latin typeface="Verdana"/>
                <a:ea typeface="Verdana"/>
                <a:cs typeface="Arial"/>
              </a:rPr>
              <a:t> los trabajadores dependientes y a los independientes que cotizan, frente a los </a:t>
            </a:r>
            <a:r>
              <a:rPr lang="es-CL" sz="1600" b="1" i="0" u="none" strike="noStrike">
                <a:effectLst/>
                <a:latin typeface="Verdana"/>
                <a:ea typeface="Verdana"/>
                <a:cs typeface="Arial"/>
              </a:rPr>
              <a:t>accidentes que les ocurran a causa o con ocasión del trabajo y a las enfermedades causadas de manera directa por el ejercicio de su trabajo</a:t>
            </a:r>
            <a:r>
              <a:rPr lang="es-CL" sz="1600" b="0" i="0" u="none" strike="noStrike">
                <a:effectLst/>
                <a:latin typeface="Verdana"/>
                <a:ea typeface="Verdana"/>
                <a:cs typeface="Arial"/>
              </a:rPr>
              <a:t>.</a:t>
            </a:r>
            <a:endParaRPr lang="es-ES"/>
          </a:p>
          <a:p>
            <a:pPr>
              <a:lnSpc>
                <a:spcPct val="150000"/>
              </a:lnSpc>
            </a:pPr>
            <a:endParaRPr lang="es-ES_tradnl" sz="1600">
              <a:latin typeface="Verdana"/>
              <a:ea typeface="Verdan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600">
                <a:latin typeface="Verdana"/>
                <a:ea typeface="Verdana"/>
                <a:cs typeface="Arial"/>
              </a:rPr>
              <a:t>Este seguro es administrado, por las mutualidades de empleadores.</a:t>
            </a:r>
          </a:p>
          <a:p>
            <a:pPr>
              <a:lnSpc>
                <a:spcPct val="150000"/>
              </a:lnSpc>
            </a:pPr>
            <a:endParaRPr lang="es-CL" sz="160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s-CL" sz="1600">
                <a:latin typeface="Verdana"/>
                <a:ea typeface="Verdana"/>
                <a:cs typeface="Arial"/>
              </a:rPr>
              <a:t>Y está regulado por la ley 16.744.</a:t>
            </a:r>
          </a:p>
        </p:txBody>
      </p:sp>
      <p:pic>
        <p:nvPicPr>
          <p:cNvPr id="12" name="Gráfico 11" descr="Martillo de juez con relleno sólido">
            <a:extLst>
              <a:ext uri="{FF2B5EF4-FFF2-40B4-BE49-F238E27FC236}">
                <a16:creationId xmlns:a16="http://schemas.microsoft.com/office/drawing/2014/main" id="{C32ECE31-C0AB-059D-7523-4EBEAF83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07022" y="2195690"/>
            <a:ext cx="2988732" cy="290406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7F68BB-88B8-5901-F2F3-81A0323B00A3}"/>
              </a:ext>
            </a:extLst>
          </p:cNvPr>
          <p:cNvSpPr txBox="1"/>
          <p:nvPr/>
        </p:nvSpPr>
        <p:spPr>
          <a:xfrm>
            <a:off x="730956" y="53622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35708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7C121-7BFB-3AC2-AB58-23C59463EE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03.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DA0F0-AE58-1843-6F83-08F41A47D741}"/>
              </a:ext>
            </a:extLst>
          </p:cNvPr>
          <p:cNvSpPr txBox="1"/>
          <p:nvPr/>
        </p:nvSpPr>
        <p:spPr>
          <a:xfrm>
            <a:off x="637301" y="1909048"/>
            <a:ext cx="11207132" cy="26468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000" b="1">
                <a:latin typeface="Verdana"/>
                <a:ea typeface="Verdana"/>
                <a:cs typeface="Arial"/>
              </a:rPr>
              <a:t>Para obtener la cobertura debes contactar a unas de las 03 Mutualidades:</a:t>
            </a:r>
            <a:endParaRPr lang="es-ES" sz="2000">
              <a:latin typeface="Verdana"/>
              <a:ea typeface="Verdana"/>
              <a:cs typeface="Arial"/>
            </a:endParaRPr>
          </a:p>
          <a:p>
            <a:endParaRPr lang="es-ES" sz="1600"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CL">
                <a:latin typeface="Verdana"/>
                <a:ea typeface="Verdana"/>
                <a:cs typeface="Arial"/>
              </a:rPr>
              <a:t>Instituto de Seguridad del Trabajo, </a:t>
            </a:r>
            <a:r>
              <a:rPr lang="es-CL" b="1">
                <a:latin typeface="Verdana"/>
                <a:ea typeface="Verdana"/>
                <a:cs typeface="Arial"/>
              </a:rPr>
              <a:t>IST.</a:t>
            </a:r>
            <a:endParaRPr lang="en-US" b="1"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CL">
                <a:latin typeface="Verdana"/>
                <a:ea typeface="Verdana"/>
                <a:cs typeface="Arial"/>
              </a:rPr>
              <a:t>Asociación Chilena de Seguridad, </a:t>
            </a:r>
            <a:r>
              <a:rPr lang="es-CL" b="1">
                <a:latin typeface="Verdana"/>
                <a:ea typeface="Verdana"/>
                <a:cs typeface="Arial"/>
              </a:rPr>
              <a:t>ACHS</a:t>
            </a:r>
            <a:r>
              <a:rPr lang="es-CL">
                <a:latin typeface="Verdana"/>
                <a:ea typeface="Verdana"/>
                <a:cs typeface="Arial"/>
              </a:rPr>
              <a:t>.</a:t>
            </a:r>
            <a:endParaRPr lang="en-US"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CL">
                <a:latin typeface="Verdana"/>
                <a:ea typeface="Verdana"/>
                <a:cs typeface="Arial"/>
              </a:rPr>
              <a:t>Mutual de Seguridad CChC, </a:t>
            </a:r>
            <a:r>
              <a:rPr lang="es-CL" b="1">
                <a:latin typeface="Verdana"/>
                <a:ea typeface="Verdana"/>
                <a:cs typeface="Arial"/>
              </a:rPr>
              <a:t>MUSEG</a:t>
            </a:r>
            <a:r>
              <a:rPr lang="es-CL">
                <a:latin typeface="Verdana"/>
                <a:ea typeface="Verdana"/>
                <a:cs typeface="Arial"/>
              </a:rPr>
              <a:t>.</a:t>
            </a:r>
          </a:p>
          <a:p>
            <a:r>
              <a:rPr lang="es-ES">
                <a:latin typeface="Verdana"/>
                <a:ea typeface="Verdana"/>
                <a:cs typeface="Arial"/>
              </a:rPr>
              <a:t>Estas son entidades privadas.</a:t>
            </a:r>
            <a:endParaRPr lang="es-E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s-ES">
              <a:latin typeface="Verdana"/>
              <a:ea typeface="Verdana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s-ES">
                <a:latin typeface="Verdana"/>
                <a:ea typeface="Verdana"/>
                <a:cs typeface="Arial"/>
              </a:rPr>
              <a:t>Y también puedes afiliarte y cotizar en el Instituto de Seguridad Laboral, </a:t>
            </a:r>
            <a:r>
              <a:rPr lang="es-ES" b="1">
                <a:latin typeface="Verdana"/>
                <a:ea typeface="Verdana"/>
                <a:cs typeface="Arial"/>
              </a:rPr>
              <a:t>ISL</a:t>
            </a:r>
            <a:r>
              <a:rPr lang="es-ES">
                <a:latin typeface="Verdana"/>
                <a:ea typeface="Verdana"/>
                <a:cs typeface="Arial"/>
              </a:rPr>
              <a:t>. Esta es una entidad pública. </a:t>
            </a:r>
            <a:endParaRPr lang="es-CL">
              <a:latin typeface="Verdana"/>
              <a:ea typeface="Verdana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196590-9CCD-5A5A-C8C1-7AA1A59B521F}"/>
              </a:ext>
            </a:extLst>
          </p:cNvPr>
          <p:cNvSpPr txBox="1"/>
          <p:nvPr/>
        </p:nvSpPr>
        <p:spPr>
          <a:xfrm>
            <a:off x="2057399" y="5119511"/>
            <a:ext cx="81195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latin typeface="Verdana"/>
              </a:rPr>
              <a:t>Al adherirte puedes obtener el certificado de adherencia o afiliación. Luego debes pagar mensualmente las cotizaciones correspondientes para mantener activa la cobertura.</a:t>
            </a:r>
            <a:endParaRPr lang="es-ES"/>
          </a:p>
        </p:txBody>
      </p:sp>
      <p:pic>
        <p:nvPicPr>
          <p:cNvPr id="6" name="Gráfico 5" descr="Luces encendidas con relleno sólido">
            <a:extLst>
              <a:ext uri="{FF2B5EF4-FFF2-40B4-BE49-F238E27FC236}">
                <a16:creationId xmlns:a16="http://schemas.microsoft.com/office/drawing/2014/main" id="{7721C066-130F-BF94-0D09-3BF02F6DD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7354" y="5116689"/>
            <a:ext cx="829734" cy="8297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7F6EC2-631B-F9DA-A0C1-0775095E6ED5}"/>
              </a:ext>
            </a:extLst>
          </p:cNvPr>
          <p:cNvSpPr txBox="1"/>
          <p:nvPr/>
        </p:nvSpPr>
        <p:spPr>
          <a:xfrm>
            <a:off x="801511" y="392289"/>
            <a:ext cx="1058897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3200" b="1" dirty="0">
                <a:latin typeface="Verdana"/>
              </a:rPr>
              <a:t>¿Qué trámites debes realizar para obtener cobertura de este seguro?</a:t>
            </a:r>
            <a:endParaRPr lang="es-ES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6C46B-DB28-FBB4-A3B6-457741ED7D9B}"/>
              </a:ext>
            </a:extLst>
          </p:cNvPr>
          <p:cNvSpPr txBox="1"/>
          <p:nvPr/>
        </p:nvSpPr>
        <p:spPr>
          <a:xfrm>
            <a:off x="730956" y="53622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27269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7C121-7BFB-3AC2-AB58-23C59463EE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04.</a:t>
            </a:r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9B8BE-4560-AE70-4C5E-195F45F56037}"/>
              </a:ext>
            </a:extLst>
          </p:cNvPr>
          <p:cNvSpPr txBox="1"/>
          <p:nvPr/>
        </p:nvSpPr>
        <p:spPr>
          <a:xfrm>
            <a:off x="972200" y="2931444"/>
            <a:ext cx="5276936" cy="2038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1050">
              <a:latin typeface="Verdana"/>
              <a:ea typeface="Verdana"/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s-ES" sz="2000">
                <a:latin typeface="Verdana"/>
                <a:cs typeface="Segoe UI"/>
              </a:rPr>
              <a:t>Para las funciones de colaboradores de CENSO-2024 el costo del seguro en general es de </a:t>
            </a:r>
            <a:r>
              <a:rPr lang="es-ES" sz="2000" b="1">
                <a:latin typeface="Verdana"/>
                <a:cs typeface="Segoe UI"/>
              </a:rPr>
              <a:t>0,93%</a:t>
            </a:r>
            <a:r>
              <a:rPr lang="es-ES" sz="2000">
                <a:latin typeface="Verdana"/>
                <a:cs typeface="Segoe UI"/>
              </a:rPr>
              <a:t> del </a:t>
            </a:r>
            <a:r>
              <a:rPr lang="es-CL" sz="2000" i="0" u="none" strike="noStrike">
                <a:effectLst/>
                <a:latin typeface="Verdana"/>
                <a:ea typeface="Verdana"/>
                <a:cs typeface="arial"/>
              </a:rPr>
              <a:t>monto bruto de los honorarios </a:t>
            </a:r>
            <a:r>
              <a:rPr lang="es-CL" sz="2000" b="0" i="0" u="none" strike="noStrike">
                <a:effectLst/>
                <a:latin typeface="Verdana"/>
                <a:ea typeface="Verdana"/>
                <a:cs typeface="arial"/>
              </a:rPr>
              <a:t>pactados.</a:t>
            </a:r>
            <a:endParaRPr lang="es-ES" sz="2000">
              <a:latin typeface="Verdana"/>
              <a:ea typeface="Verdana"/>
              <a:cs typeface="arial"/>
            </a:endParaRPr>
          </a:p>
        </p:txBody>
      </p:sp>
      <p:pic>
        <p:nvPicPr>
          <p:cNvPr id="7" name="Gráfico 6" descr="Dólar con relleno sólido">
            <a:extLst>
              <a:ext uri="{FF2B5EF4-FFF2-40B4-BE49-F238E27FC236}">
                <a16:creationId xmlns:a16="http://schemas.microsoft.com/office/drawing/2014/main" id="{58CC0651-3B51-ABD4-F6DF-426F3B39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5014" y="687430"/>
            <a:ext cx="3101089" cy="32592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224CD4A-6840-BE7F-242F-820B2A3C56CF}"/>
              </a:ext>
            </a:extLst>
          </p:cNvPr>
          <p:cNvSpPr txBox="1"/>
          <p:nvPr/>
        </p:nvSpPr>
        <p:spPr>
          <a:xfrm>
            <a:off x="975370" y="1458077"/>
            <a:ext cx="717408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 dirty="0">
                <a:latin typeface="Verdana"/>
              </a:rPr>
              <a:t>¿Cuál es el costo de este seguro?</a:t>
            </a:r>
            <a:r>
              <a:rPr lang="es-ES" sz="4000" dirty="0">
                <a:latin typeface="Verdana"/>
              </a:rPr>
              <a:t>​</a:t>
            </a:r>
            <a:endParaRPr lang="es-ES" sz="400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A919F3-845B-1530-F949-5535782DA55E}"/>
              </a:ext>
            </a:extLst>
          </p:cNvPr>
          <p:cNvSpPr txBox="1"/>
          <p:nvPr/>
        </p:nvSpPr>
        <p:spPr>
          <a:xfrm>
            <a:off x="630314" y="125509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  <p:pic>
        <p:nvPicPr>
          <p:cNvPr id="11" name="Gráfico 10" descr="Mano abierta con relleno sólido">
            <a:extLst>
              <a:ext uri="{FF2B5EF4-FFF2-40B4-BE49-F238E27FC236}">
                <a16:creationId xmlns:a16="http://schemas.microsoft.com/office/drawing/2014/main" id="{3EDCF270-FDE5-ACA2-A7D9-5F1332013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970141" y="2655499"/>
            <a:ext cx="4994695" cy="42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87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7C121-7BFB-3AC2-AB58-23C59463EE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05.</a:t>
            </a:r>
            <a:endParaRPr lang="es-ES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8AB2C159-1672-D17A-9B07-339023B18983}"/>
              </a:ext>
            </a:extLst>
          </p:cNvPr>
          <p:cNvSpPr txBox="1">
            <a:spLocks/>
          </p:cNvSpPr>
          <p:nvPr/>
        </p:nvSpPr>
        <p:spPr>
          <a:xfrm>
            <a:off x="620317" y="603019"/>
            <a:ext cx="10940695" cy="131635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ES" sz="2800">
                <a:solidFill>
                  <a:schemeClr val="accent4"/>
                </a:solidFill>
                <a:latin typeface="Verdana"/>
                <a:ea typeface="Verdana"/>
              </a:rPr>
              <a:t>La retención mensual de mi boleta de honorario, ¿cubre el pago del seguro en forma inmediata?</a:t>
            </a:r>
            <a:endParaRPr lang="es-ES">
              <a:solidFill>
                <a:schemeClr val="accent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CD0A7A-5F54-A689-CD00-0A049EB04930}"/>
              </a:ext>
            </a:extLst>
          </p:cNvPr>
          <p:cNvSpPr txBox="1"/>
          <p:nvPr/>
        </p:nvSpPr>
        <p:spPr>
          <a:xfrm>
            <a:off x="618506" y="1922837"/>
            <a:ext cx="10988179" cy="12863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Arial"/>
              </a:rPr>
              <a:t>No, ya que, según la legislación vigente la retención mensual de la boleta de honorarios (13,75%) presta cobertura desde julio del año siguiente , 2025, y se requiere la cobertura para el proceso de recolección censal.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7051882-A7ED-713E-0201-833F4D546DCA}"/>
              </a:ext>
            </a:extLst>
          </p:cNvPr>
          <p:cNvCxnSpPr>
            <a:cxnSpLocks/>
          </p:cNvCxnSpPr>
          <p:nvPr/>
        </p:nvCxnSpPr>
        <p:spPr>
          <a:xfrm>
            <a:off x="837918" y="5577356"/>
            <a:ext cx="10504170" cy="0"/>
          </a:xfrm>
          <a:prstGeom prst="straightConnector1">
            <a:avLst/>
          </a:prstGeom>
          <a:ln w="19050">
            <a:solidFill>
              <a:srgbClr val="C00000"/>
            </a:solidFill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600A6B-C517-6792-CD22-2B36E39E5BC1}"/>
              </a:ext>
            </a:extLst>
          </p:cNvPr>
          <p:cNvSpPr txBox="1"/>
          <p:nvPr/>
        </p:nvSpPr>
        <p:spPr>
          <a:xfrm>
            <a:off x="1414916" y="5011253"/>
            <a:ext cx="256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Impuestos retenidos </a:t>
            </a:r>
          </a:p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Boletas de honorarios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A44F44-0D07-DDF2-0A4B-BA8AF98ACDDC}"/>
              </a:ext>
            </a:extLst>
          </p:cNvPr>
          <p:cNvSpPr txBox="1"/>
          <p:nvPr/>
        </p:nvSpPr>
        <p:spPr>
          <a:xfrm>
            <a:off x="4833970" y="5054137"/>
            <a:ext cx="197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Declaración renta</a:t>
            </a:r>
          </a:p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214629-A9DC-78C3-76B1-F3A9B30C9B85}"/>
              </a:ext>
            </a:extLst>
          </p:cNvPr>
          <p:cNvSpPr txBox="1"/>
          <p:nvPr/>
        </p:nvSpPr>
        <p:spPr>
          <a:xfrm>
            <a:off x="4783172" y="5631959"/>
            <a:ext cx="197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Abril-2025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A4BBF01-1E40-3868-30F7-42E50CCFFE1E}"/>
              </a:ext>
            </a:extLst>
          </p:cNvPr>
          <p:cNvSpPr txBox="1"/>
          <p:nvPr/>
        </p:nvSpPr>
        <p:spPr>
          <a:xfrm>
            <a:off x="958065" y="5631959"/>
            <a:ext cx="31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Enero a Diciembre año 2024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886C370-FDDE-D54A-4BAC-D53B43F692CC}"/>
              </a:ext>
            </a:extLst>
          </p:cNvPr>
          <p:cNvSpPr txBox="1"/>
          <p:nvPr/>
        </p:nvSpPr>
        <p:spPr>
          <a:xfrm>
            <a:off x="7450160" y="5021231"/>
            <a:ext cx="361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 Seguro de Accidente del trabajo y Enfermedades profesionales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88B314-94AD-A169-EB9F-5D06B5D279FB}"/>
              </a:ext>
            </a:extLst>
          </p:cNvPr>
          <p:cNvSpPr txBox="1"/>
          <p:nvPr/>
        </p:nvSpPr>
        <p:spPr>
          <a:xfrm>
            <a:off x="8218422" y="5601257"/>
            <a:ext cx="197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Julio-2025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9D21306-9FAF-7CF1-7249-3F8F9F9BFCE5}"/>
              </a:ext>
            </a:extLst>
          </p:cNvPr>
          <p:cNvSpPr txBox="1"/>
          <p:nvPr/>
        </p:nvSpPr>
        <p:spPr>
          <a:xfrm>
            <a:off x="818880" y="3605527"/>
            <a:ext cx="28031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b="1" u="sng">
                <a:latin typeface="Verdana"/>
                <a:ea typeface="Verdana"/>
                <a:cs typeface="Verdana" panose="020B0604030504040204" pitchFamily="34" charset="0"/>
              </a:rPr>
              <a:t>Ejemplo 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8E4C704-6FB1-EAB7-8CD4-07C1C9B036AD}"/>
              </a:ext>
            </a:extLst>
          </p:cNvPr>
          <p:cNvSpPr/>
          <p:nvPr/>
        </p:nvSpPr>
        <p:spPr>
          <a:xfrm>
            <a:off x="631974" y="3439123"/>
            <a:ext cx="10949751" cy="26846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Gráfico 29" descr="Tax con relleno sólido">
            <a:extLst>
              <a:ext uri="{FF2B5EF4-FFF2-40B4-BE49-F238E27FC236}">
                <a16:creationId xmlns:a16="http://schemas.microsoft.com/office/drawing/2014/main" id="{55C93E49-9C82-1FA8-94E1-817BA7A89B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25994" y="4111054"/>
            <a:ext cx="914400" cy="914400"/>
          </a:xfrm>
          <a:prstGeom prst="rect">
            <a:avLst/>
          </a:prstGeom>
        </p:spPr>
      </p:pic>
      <p:pic>
        <p:nvPicPr>
          <p:cNvPr id="32" name="Gráfico 31" descr="Document con relleno sólido">
            <a:extLst>
              <a:ext uri="{FF2B5EF4-FFF2-40B4-BE49-F238E27FC236}">
                <a16:creationId xmlns:a16="http://schemas.microsoft.com/office/drawing/2014/main" id="{D824A139-3302-F4D9-4504-5FAB0FA79C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89527" y="4184315"/>
            <a:ext cx="914400" cy="914400"/>
          </a:xfrm>
          <a:prstGeom prst="rect">
            <a:avLst/>
          </a:prstGeom>
        </p:spPr>
      </p:pic>
      <p:pic>
        <p:nvPicPr>
          <p:cNvPr id="34" name="Gráfico 33" descr="Sling con relleno sólido">
            <a:extLst>
              <a:ext uri="{FF2B5EF4-FFF2-40B4-BE49-F238E27FC236}">
                <a16:creationId xmlns:a16="http://schemas.microsoft.com/office/drawing/2014/main" id="{CC79A5F8-DB02-C9AE-D993-F9C0AEAEF3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49917" y="4098786"/>
            <a:ext cx="914400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95DF0-F13F-65B4-3CDB-07EF18026451}"/>
              </a:ext>
            </a:extLst>
          </p:cNvPr>
          <p:cNvSpPr txBox="1"/>
          <p:nvPr/>
        </p:nvSpPr>
        <p:spPr>
          <a:xfrm>
            <a:off x="615937" y="82377"/>
            <a:ext cx="7653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Verdana"/>
              </a:rPr>
              <a:t>¿Qué es el Seguro de Accidentes del Trabajo y Enfermedades Profesionales?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74803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40d15e-5e0a-454a-ab34-7f7b359ae4ab">
      <UserInfo>
        <DisplayName>Luis Pablo Molina Arancibia</DisplayName>
        <AccountId>28</AccountId>
        <AccountType/>
      </UserInfo>
      <UserInfo>
        <DisplayName>Marcelo Alejandro Troncoso Ibanez</DisplayName>
        <AccountId>37</AccountId>
        <AccountType/>
      </UserInfo>
      <UserInfo>
        <DisplayName>Williams Alfred Thennet Duque</DisplayName>
        <AccountId>65</AccountId>
        <AccountType/>
      </UserInfo>
      <UserInfo>
        <DisplayName>Tatiana Beatriz Miranda Romero</DisplayName>
        <AccountId>66</AccountId>
        <AccountType/>
      </UserInfo>
      <UserInfo>
        <DisplayName>Luis Ariel Alvarez Gallardo</DisplayName>
        <AccountId>67</AccountId>
        <AccountType/>
      </UserInfo>
      <UserInfo>
        <DisplayName>Jorge Eduardo Mejias Mejias</DisplayName>
        <AccountId>68</AccountId>
        <AccountType/>
      </UserInfo>
      <UserInfo>
        <DisplayName>Raul Enrique Cuevas Silvestre</DisplayName>
        <AccountId>69</AccountId>
        <AccountType/>
      </UserInfo>
      <UserInfo>
        <DisplayName>Francisco Javier Bernales Avila</DisplayName>
        <AccountId>70</AccountId>
        <AccountType/>
      </UserInfo>
      <UserInfo>
        <DisplayName>Natalia Macarena Delgado Martínez</DisplayName>
        <AccountId>71</AccountId>
        <AccountType/>
      </UserInfo>
      <UserInfo>
        <DisplayName>Angelo Rodrigo Levin Huenupi</DisplayName>
        <AccountId>72</AccountId>
        <AccountType/>
      </UserInfo>
      <UserInfo>
        <DisplayName>Fernando Antonio Cayun de la Peña</DisplayName>
        <AccountId>73</AccountId>
        <AccountType/>
      </UserInfo>
      <UserInfo>
        <DisplayName>Javier Jose Vejar Orostica</DisplayName>
        <AccountId>74</AccountId>
        <AccountType/>
      </UserInfo>
      <UserInfo>
        <DisplayName>Camila Paz González Piucol</DisplayName>
        <AccountId>75</AccountId>
        <AccountType/>
      </UserInfo>
      <UserInfo>
        <DisplayName>Patricio Gabriel Herrera Sepulveda</DisplayName>
        <AccountId>76</AccountId>
        <AccountType/>
      </UserInfo>
      <UserInfo>
        <DisplayName>Eduardo Esteban Candia Fernández</DisplayName>
        <AccountId>77</AccountId>
        <AccountType/>
      </UserInfo>
      <UserInfo>
        <DisplayName>Elizabeth Villena Nazer</DisplayName>
        <AccountId>78</AccountId>
        <AccountType/>
      </UserInfo>
      <UserInfo>
        <DisplayName>Ivan Maximiliano Raposo Rico</DisplayName>
        <AccountId>79</AccountId>
        <AccountType/>
      </UserInfo>
      <UserInfo>
        <DisplayName>Mario Andres Rojas Letelier</DisplayName>
        <AccountId>80</AccountId>
        <AccountType/>
      </UserInfo>
      <UserInfo>
        <DisplayName>Daniela Soledad Saavedra Salinas</DisplayName>
        <AccountId>81</AccountId>
        <AccountType/>
      </UserInfo>
      <UserInfo>
        <DisplayName>Juan Carlos Obando Paredes</DisplayName>
        <AccountId>82</AccountId>
        <AccountType/>
      </UserInfo>
      <UserInfo>
        <DisplayName>Cristian Guerrero Núñez</DisplayName>
        <AccountId>83</AccountId>
        <AccountType/>
      </UserInfo>
      <UserInfo>
        <DisplayName>Lídice Andrea Pérez Aguayo</DisplayName>
        <AccountId>84</AccountId>
        <AccountType/>
      </UserInfo>
      <UserInfo>
        <DisplayName>Jose Miguel Torres Rojas</DisplayName>
        <AccountId>85</AccountId>
        <AccountType/>
      </UserInfo>
      <UserInfo>
        <DisplayName>Ximena Andrea Pizarro Medrano</DisplayName>
        <AccountId>86</AccountId>
        <AccountType/>
      </UserInfo>
      <UserInfo>
        <DisplayName>Juan Adolfo Ocares San Martin</DisplayName>
        <AccountId>87</AccountId>
        <AccountType/>
      </UserInfo>
      <UserInfo>
        <DisplayName>Claudio Andres Roman Diaz</DisplayName>
        <AccountId>88</AccountId>
        <AccountType/>
      </UserInfo>
      <UserInfo>
        <DisplayName>Alejandra Sofia Vera Gonzalez</DisplayName>
        <AccountId>89</AccountId>
        <AccountType/>
      </UserInfo>
      <UserInfo>
        <DisplayName>Victor Eduardo Molina Vidal</DisplayName>
        <AccountId>90</AccountId>
        <AccountType/>
      </UserInfo>
      <UserInfo>
        <DisplayName>Magdalena Jacqueline De Mulder Riquelme</DisplayName>
        <AccountId>91</AccountId>
        <AccountType/>
      </UserInfo>
      <UserInfo>
        <DisplayName>Rodrigo Garate Gimenez</DisplayName>
        <AccountId>92</AccountId>
        <AccountType/>
      </UserInfo>
      <UserInfo>
        <DisplayName>Guillermo Ariel Salinas Rojas</DisplayName>
        <AccountId>93</AccountId>
        <AccountType/>
      </UserInfo>
      <UserInfo>
        <DisplayName>Ana Ester Mora Gallardo</DisplayName>
        <AccountId>94</AccountId>
        <AccountType/>
      </UserInfo>
      <UserInfo>
        <DisplayName>Cristian Mauricio Montenegro Gallardo</DisplayName>
        <AccountId>95</AccountId>
        <AccountType/>
      </UserInfo>
      <UserInfo>
        <DisplayName>Teresa Vera Gonzalez</DisplayName>
        <AccountId>96</AccountId>
        <AccountType/>
      </UserInfo>
      <UserInfo>
        <DisplayName>Ivania Jacqueline Lara Zevallos</DisplayName>
        <AccountId>97</AccountId>
        <AccountType/>
      </UserInfo>
      <UserInfo>
        <DisplayName>Victor Manuel Valenzuela Araneda</DisplayName>
        <AccountId>98</AccountId>
        <AccountType/>
      </UserInfo>
      <UserInfo>
        <DisplayName>Alvaro Renato Saez Brito</DisplayName>
        <AccountId>99</AccountId>
        <AccountType/>
      </UserInfo>
      <UserInfo>
        <DisplayName>Enrique Octavio Carvallo Gozalvo</DisplayName>
        <AccountId>100</AccountId>
        <AccountType/>
      </UserInfo>
      <UserInfo>
        <DisplayName>Celeny Francisca Gallardo Martinez</DisplayName>
        <AccountId>101</AccountId>
        <AccountType/>
      </UserInfo>
      <UserInfo>
        <DisplayName>Brenda Veronica Soto San Martín</DisplayName>
        <AccountId>102</AccountId>
        <AccountType/>
      </UserInfo>
      <UserInfo>
        <DisplayName>Sergio Mauricio Hernández Vergara</DisplayName>
        <AccountId>103</AccountId>
        <AccountType/>
      </UserInfo>
      <UserInfo>
        <DisplayName>Nestor Andres Burgoa Machuca</DisplayName>
        <AccountId>104</AccountId>
        <AccountType/>
      </UserInfo>
      <UserInfo>
        <DisplayName>Alvaro Rodrigo Andres Salinas Fernandez</DisplayName>
        <AccountId>105</AccountId>
        <AccountType/>
      </UserInfo>
      <UserInfo>
        <DisplayName>Karen Loreto Bulnes Negrón</DisplayName>
        <AccountId>106</AccountId>
        <AccountType/>
      </UserInfo>
      <UserInfo>
        <DisplayName>Diego Alejandro Gutierrez Villalon</DisplayName>
        <AccountId>107</AccountId>
        <AccountType/>
      </UserInfo>
      <UserInfo>
        <DisplayName>Patricia Soledad Burgos González</DisplayName>
        <AccountId>108</AccountId>
        <AccountType/>
      </UserInfo>
      <UserInfo>
        <DisplayName>Gaston Gilberto Rojas Pacheco</DisplayName>
        <AccountId>109</AccountId>
        <AccountType/>
      </UserInfo>
      <UserInfo>
        <DisplayName>Belén Mical Céspedes Lavados</DisplayName>
        <AccountId>110</AccountId>
        <AccountType/>
      </UserInfo>
      <UserInfo>
        <DisplayName>Carolina Andrea González Lincoqueo</DisplayName>
        <AccountId>111</AccountId>
        <AccountType/>
      </UserInfo>
      <UserInfo>
        <DisplayName>Jose Antonio Aranguiz Valdes</DisplayName>
        <AccountId>112</AccountId>
        <AccountType/>
      </UserInfo>
      <UserInfo>
        <DisplayName>Maria Daniela Santander Miranda</DisplayName>
        <AccountId>113</AccountId>
        <AccountType/>
      </UserInfo>
      <UserInfo>
        <DisplayName>Harale Alejandra Penailillo Grenet</DisplayName>
        <AccountId>121</AccountId>
        <AccountType/>
      </UserInfo>
      <UserInfo>
        <DisplayName>Felipe Suarez Alzamora</DisplayName>
        <AccountId>122</AccountId>
        <AccountType/>
      </UserInfo>
      <UserInfo>
        <DisplayName>Andrés Alejandro Alfaro Carvajal</DisplayName>
        <AccountId>123</AccountId>
        <AccountType/>
      </UserInfo>
      <UserInfo>
        <DisplayName>Daniela Stephanie Villalobos Orellana</DisplayName>
        <AccountId>124</AccountId>
        <AccountType/>
      </UserInfo>
      <UserInfo>
        <DisplayName>Jacqueline Andrea Hernandez Norambuena</DisplayName>
        <AccountId>125</AccountId>
        <AccountType/>
      </UserInfo>
      <UserInfo>
        <DisplayName>Gestor(a) Administrativo(a) Atacama 02</DisplayName>
        <AccountId>126</AccountId>
        <AccountType/>
      </UserInfo>
      <UserInfo>
        <DisplayName>Patricia Soledad Henriquez Varas</DisplayName>
        <AccountId>127</AccountId>
        <AccountType/>
      </UserInfo>
      <UserInfo>
        <DisplayName>Carlos Angel Alberto Gonzalez Ruiz</DisplayName>
        <AccountId>128</AccountId>
        <AccountType/>
      </UserInfo>
      <UserInfo>
        <DisplayName>Aline Solange Mondaca Vasquez</DisplayName>
        <AccountId>129</AccountId>
        <AccountType/>
      </UserInfo>
      <UserInfo>
        <DisplayName>Gabriela Marisol Navea Bugueno</DisplayName>
        <AccountId>130</AccountId>
        <AccountType/>
      </UserInfo>
      <UserInfo>
        <DisplayName>Macarena Fernanda Caldera Maggi</DisplayName>
        <AccountId>131</AccountId>
        <AccountType/>
      </UserInfo>
      <UserInfo>
        <DisplayName>Rodrigo Nicolás Gallardo Martínez</DisplayName>
        <AccountId>132</AccountId>
        <AccountType/>
      </UserInfo>
      <UserInfo>
        <DisplayName>Christian Jose Villarroel Garriga</DisplayName>
        <AccountId>133</AccountId>
        <AccountType/>
      </UserInfo>
      <UserInfo>
        <DisplayName>Rodrigo Alexis Mella Riff</DisplayName>
        <AccountId>134</AccountId>
        <AccountType/>
      </UserInfo>
      <UserInfo>
        <DisplayName>Pablo Alejandro Olivares Araya</DisplayName>
        <AccountId>135</AccountId>
        <AccountType/>
      </UserInfo>
      <UserInfo>
        <DisplayName>Catalina Carvajal Godoy</DisplayName>
        <AccountId>136</AccountId>
        <AccountType/>
      </UserInfo>
      <UserInfo>
        <DisplayName>Felipe Andres Lazo Godoy</DisplayName>
        <AccountId>137</AccountId>
        <AccountType/>
      </UserInfo>
      <UserInfo>
        <DisplayName>Yohana Yarelli Bordones Carrizo</DisplayName>
        <AccountId>138</AccountId>
        <AccountType/>
      </UserInfo>
      <UserInfo>
        <DisplayName>Camila Mariana Contreras Lamas</DisplayName>
        <AccountId>139</AccountId>
        <AccountType/>
      </UserInfo>
      <UserInfo>
        <DisplayName>Katherine Letisia Rodriguez Ceriche</DisplayName>
        <AccountId>140</AccountId>
        <AccountType/>
      </UserInfo>
      <UserInfo>
        <DisplayName>Yarela Adriana Bravo Arriaza</DisplayName>
        <AccountId>141</AccountId>
        <AccountType/>
      </UserInfo>
      <UserInfo>
        <DisplayName>Felipe Orlando Gonzalez Acuna</DisplayName>
        <AccountId>142</AccountId>
        <AccountType/>
      </UserInfo>
      <UserInfo>
        <DisplayName>Gestor(a) Administrativo(a) Atacama 01</DisplayName>
        <AccountId>143</AccountId>
        <AccountType/>
      </UserInfo>
      <UserInfo>
        <DisplayName>Sandra Pamela Yánez Contreras</DisplayName>
        <AccountId>144</AccountId>
        <AccountType/>
      </UserInfo>
      <UserInfo>
        <DisplayName>Yoselyn Fabiola Ramirez Jara</DisplayName>
        <AccountId>145</AccountId>
        <AccountType/>
      </UserInfo>
      <UserInfo>
        <DisplayName>Claudio Eugenio Morales Godoy</DisplayName>
        <AccountId>146</AccountId>
        <AccountType/>
      </UserInfo>
      <UserInfo>
        <DisplayName>Elio Fernando Pasten Rojo</DisplayName>
        <AccountId>147</AccountId>
        <AccountType/>
      </UserInfo>
      <UserInfo>
        <DisplayName>Yeniffer Carolina Villalobos Domínguez</DisplayName>
        <AccountId>148</AccountId>
        <AccountType/>
      </UserInfo>
      <UserInfo>
        <DisplayName>Darwin Manuel Rivera Castillo</DisplayName>
        <AccountId>149</AccountId>
        <AccountType/>
      </UserInfo>
      <UserInfo>
        <DisplayName>Carolina Andrea Echeverria Parra</DisplayName>
        <AccountId>150</AccountId>
        <AccountType/>
      </UserInfo>
      <UserInfo>
        <DisplayName>Claudia Yanett Gonzalez Gonzalez</DisplayName>
        <AccountId>151</AccountId>
        <AccountType/>
      </UserInfo>
      <UserInfo>
        <DisplayName>Rafaela Catalina Torres Arriagada</DisplayName>
        <AccountId>59</AccountId>
        <AccountType/>
      </UserInfo>
      <UserInfo>
        <DisplayName>Barbara Natali Uribe Fuentes</DisplayName>
        <AccountId>152</AccountId>
        <AccountType/>
      </UserInfo>
    </SharedWithUsers>
    <lcf76f155ced4ddcb4097134ff3c332f xmlns="a401ab76-52d2-495c-bf56-d306826f12e5">
      <Terms xmlns="http://schemas.microsoft.com/office/infopath/2007/PartnerControls"/>
    </lcf76f155ced4ddcb4097134ff3c332f>
    <TaxCatchAll xmlns="6440d15e-5e0a-454a-ab34-7f7b359ae4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29435DA3277347BF832BA7B3D1EB95" ma:contentTypeVersion="14" ma:contentTypeDescription="Crear nuevo documento." ma:contentTypeScope="" ma:versionID="a5157bcd28a8e170f525373b7fb65217">
  <xsd:schema xmlns:xsd="http://www.w3.org/2001/XMLSchema" xmlns:xs="http://www.w3.org/2001/XMLSchema" xmlns:p="http://schemas.microsoft.com/office/2006/metadata/properties" xmlns:ns2="a401ab76-52d2-495c-bf56-d306826f12e5" xmlns:ns3="6440d15e-5e0a-454a-ab34-7f7b359ae4ab" targetNamespace="http://schemas.microsoft.com/office/2006/metadata/properties" ma:root="true" ma:fieldsID="4c06a4cb1b646efd9e3cdbaba01a678a" ns2:_="" ns3:_="">
    <xsd:import namespace="a401ab76-52d2-495c-bf56-d306826f12e5"/>
    <xsd:import namespace="6440d15e-5e0a-454a-ab34-7f7b359ae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1ab76-52d2-495c-bf56-d306826f1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0d15e-5e0a-454a-ab34-7f7b359ae4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7b42cb2-0578-4154-aa7b-b35136eeb5bf}" ma:internalName="TaxCatchAll" ma:showField="CatchAllData" ma:web="6440d15e-5e0a-454a-ab34-7f7b359ae4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6440d15e-5e0a-454a-ab34-7f7b359ae4ab"/>
    <ds:schemaRef ds:uri="a401ab76-52d2-495c-bf56-d306826f12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8D503-87BB-4344-A5FA-BE39F2FA406B}">
  <ds:schemaRefs>
    <ds:schemaRef ds:uri="6440d15e-5e0a-454a-ab34-7f7b359ae4ab"/>
    <ds:schemaRef ds:uri="a401ab76-52d2-495c-bf56-d306826f1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1627</Words>
  <Application>Microsoft Office PowerPoint</Application>
  <PresentationFormat>Panorámica</PresentationFormat>
  <Paragraphs>150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Arial</vt:lpstr>
      <vt:lpstr>Arial</vt:lpstr>
      <vt:lpstr>Arial,Sans-Serif</vt:lpstr>
      <vt:lpstr>Avenir Next Demi Bold</vt:lpstr>
      <vt:lpstr>Calibri</vt:lpstr>
      <vt:lpstr>Helvetica</vt:lpstr>
      <vt:lpstr>Open Sans</vt:lpstr>
      <vt:lpstr>Segoe UI</vt:lpstr>
      <vt:lpstr>Times New Roman</vt:lpstr>
      <vt:lpstr>Verdana</vt:lpstr>
      <vt:lpstr>Wingdings</vt:lpstr>
      <vt:lpstr>Wingdings,Sans-Serif</vt:lpstr>
      <vt:lpstr>Tema de Office</vt:lpstr>
      <vt:lpstr>Presentación de PowerPoint</vt:lpstr>
      <vt:lpstr>Presentación</vt:lpstr>
      <vt:lpstr>Contenidos</vt:lpstr>
      <vt:lpstr>Antes de empezar...</vt:lpstr>
      <vt:lpstr>01.</vt:lpstr>
      <vt:lpstr>¿Qué es el Seguro de Accidentes del Trabajo y Enfermedades Profesionales?</vt:lpstr>
      <vt:lpstr>Presentación de PowerPoint</vt:lpstr>
      <vt:lpstr>Presentación de PowerPoint</vt:lpstr>
      <vt:lpstr>Presentación de PowerPoint</vt:lpstr>
      <vt:lpstr>02.</vt:lpstr>
      <vt:lpstr>Presentación de PowerPoint</vt:lpstr>
      <vt:lpstr>Presentación de PowerPoint</vt:lpstr>
      <vt:lpstr>Presentación de PowerPoint</vt:lpstr>
      <vt:lpstr>Presentación de PowerPoint</vt:lpstr>
      <vt:lpstr>03.</vt:lpstr>
      <vt:lpstr>Si te ocurre un accidente del trabajo o una enfermedad profesional debes:</vt:lpstr>
      <vt:lpstr>Presentación de PowerPoint</vt:lpstr>
      <vt:lpstr>Presentación de PowerPoint</vt:lpstr>
      <vt:lpstr>04.</vt:lpstr>
      <vt:lpstr>Presentación de PowerPoint</vt:lpstr>
      <vt:lpstr>Prestaciones preventivas</vt:lpstr>
      <vt:lpstr>Prestaciones médicas</vt:lpstr>
      <vt:lpstr>Prestaciones económicas</vt:lpstr>
      <vt:lpstr>Finalmente...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Javiera Alejandra Diaz Calderon</cp:lastModifiedBy>
  <cp:revision>637</cp:revision>
  <dcterms:created xsi:type="dcterms:W3CDTF">2021-02-12T20:31:37Z</dcterms:created>
  <dcterms:modified xsi:type="dcterms:W3CDTF">2024-05-13T16:05:35Z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0x0101007B29435DA3277347BF832BA7B3D1EB95</vt:lpwstr>
  </property>
  <property fmtid="{D5CDD505-2E9C-101B-9397-08002B2CF9AE}" pid="3" name="MediaServiceImageTags">
    <vt:lpwstr/>
  </property>
</Properties>
</file>