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31"/>
  </p:notesMasterIdLst>
  <p:handoutMasterIdLst>
    <p:handoutMasterId r:id="rId32"/>
  </p:handoutMasterIdLst>
  <p:sldIdLst>
    <p:sldId id="1195" r:id="rId5"/>
    <p:sldId id="1212" r:id="rId6"/>
    <p:sldId id="1200" r:id="rId7"/>
    <p:sldId id="1215" r:id="rId8"/>
    <p:sldId id="1224" r:id="rId9"/>
    <p:sldId id="1218" r:id="rId10"/>
    <p:sldId id="1230" r:id="rId11"/>
    <p:sldId id="1201" r:id="rId12"/>
    <p:sldId id="1229" r:id="rId13"/>
    <p:sldId id="1225" r:id="rId14"/>
    <p:sldId id="1213" r:id="rId15"/>
    <p:sldId id="1226" r:id="rId16"/>
    <p:sldId id="1231" r:id="rId17"/>
    <p:sldId id="1227" r:id="rId18"/>
    <p:sldId id="1232" r:id="rId19"/>
    <p:sldId id="1228" r:id="rId20"/>
    <p:sldId id="1233" r:id="rId21"/>
    <p:sldId id="1219" r:id="rId22"/>
    <p:sldId id="1216" r:id="rId23"/>
    <p:sldId id="1221" r:id="rId24"/>
    <p:sldId id="1235" r:id="rId25"/>
    <p:sldId id="1211" r:id="rId26"/>
    <p:sldId id="1222" r:id="rId27"/>
    <p:sldId id="1234" r:id="rId28"/>
    <p:sldId id="1217" r:id="rId29"/>
    <p:sldId id="1194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37F"/>
    <a:srgbClr val="EE7D00"/>
    <a:srgbClr val="009EE5"/>
    <a:srgbClr val="E6007E"/>
    <a:srgbClr val="F59C00"/>
    <a:srgbClr val="E6017F"/>
    <a:srgbClr val="F8A64D"/>
    <a:srgbClr val="663C77"/>
    <a:srgbClr val="2C427E"/>
    <a:srgbClr val="1E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2" autoAdjust="0"/>
    <p:restoredTop sz="94675"/>
  </p:normalViewPr>
  <p:slideViewPr>
    <p:cSldViewPr snapToGrid="0">
      <p:cViewPr varScale="1">
        <p:scale>
          <a:sx n="109" d="100"/>
          <a:sy n="109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6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21-02-2024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21-02-2024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4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86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92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218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Bienes de Consumo: </a:t>
            </a:r>
            <a:r>
              <a:rPr lang="es-CL" dirty="0" err="1"/>
              <a:t>Sticker</a:t>
            </a:r>
            <a:r>
              <a:rPr lang="es-CL" dirty="0"/>
              <a:t> de Vivienda Censada, Cuadernos, </a:t>
            </a:r>
            <a:r>
              <a:rPr lang="es-CL" dirty="0" err="1"/>
              <a:t>Lapices</a:t>
            </a:r>
            <a:r>
              <a:rPr lang="es-CL" dirty="0"/>
              <a:t>, etc.</a:t>
            </a:r>
          </a:p>
          <a:p>
            <a:r>
              <a:rPr lang="es-CL" dirty="0"/>
              <a:t>Bienes de Consumo Sensible: Cuestionarios, Libretas Morador Ausente, Credenciales de Censista</a:t>
            </a:r>
          </a:p>
          <a:p>
            <a:r>
              <a:rPr lang="es-CL" dirty="0"/>
              <a:t>Bienes de Uso: DMC (Celulares, Baterías), </a:t>
            </a:r>
            <a:r>
              <a:rPr lang="es-CL" dirty="0" err="1"/>
              <a:t>NoteBooks</a:t>
            </a:r>
            <a:r>
              <a:rPr lang="es-CL" dirty="0"/>
              <a:t>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731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Bienes de Consumo: </a:t>
            </a:r>
            <a:r>
              <a:rPr lang="es-CL" dirty="0" err="1"/>
              <a:t>Sticker</a:t>
            </a:r>
            <a:r>
              <a:rPr lang="es-CL" dirty="0"/>
              <a:t> de Vivienda Censada, Cuadernos, </a:t>
            </a:r>
            <a:r>
              <a:rPr lang="es-CL" dirty="0" err="1"/>
              <a:t>Lapices</a:t>
            </a:r>
            <a:r>
              <a:rPr lang="es-CL" dirty="0"/>
              <a:t>, etc.</a:t>
            </a:r>
          </a:p>
          <a:p>
            <a:r>
              <a:rPr lang="es-CL" dirty="0"/>
              <a:t>Bienes de Consumo Sensible: Cuestionarios, Libretas Morador Ausente, Credenciales de Censista</a:t>
            </a:r>
          </a:p>
          <a:p>
            <a:r>
              <a:rPr lang="es-CL" dirty="0"/>
              <a:t>Bienes de Uso: DMC (Celulares, Baterías), </a:t>
            </a:r>
            <a:r>
              <a:rPr lang="es-CL" dirty="0" err="1"/>
              <a:t>NoteBooks</a:t>
            </a:r>
            <a:r>
              <a:rPr lang="es-CL" dirty="0"/>
              <a:t>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68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9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Bienes de Consumo: </a:t>
            </a:r>
            <a:r>
              <a:rPr lang="es-CL" dirty="0" err="1"/>
              <a:t>Sticker</a:t>
            </a:r>
            <a:r>
              <a:rPr lang="es-CL" dirty="0"/>
              <a:t> de Vivienda Censada, Cuadernos, </a:t>
            </a:r>
            <a:r>
              <a:rPr lang="es-CL" dirty="0" err="1"/>
              <a:t>Lapices</a:t>
            </a:r>
            <a:r>
              <a:rPr lang="es-CL" dirty="0"/>
              <a:t>, etc.</a:t>
            </a:r>
          </a:p>
          <a:p>
            <a:r>
              <a:rPr lang="es-CL" dirty="0"/>
              <a:t>Bienes de Consumo Sensible: Cuestionarios, Libretas Morador Ausente, Credenciales de Censista</a:t>
            </a:r>
          </a:p>
          <a:p>
            <a:r>
              <a:rPr lang="es-CL" dirty="0"/>
              <a:t>Bienes de Uso: DMC (Celulares, Baterías), </a:t>
            </a:r>
            <a:r>
              <a:rPr lang="es-CL" dirty="0" err="1"/>
              <a:t>NoteBooks</a:t>
            </a:r>
            <a:r>
              <a:rPr lang="es-CL" dirty="0"/>
              <a:t>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80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453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8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09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145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87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 dirty="0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 presentación</a:t>
            </a:r>
            <a:endParaRPr lang="es-CL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¿Alguna pregunta </a:t>
            </a:r>
            <a:br>
              <a:rPr lang="es-MX" dirty="0"/>
            </a:br>
            <a:r>
              <a:rPr lang="es-MX" dirty="0"/>
              <a:t>o comentario?</a:t>
            </a:r>
            <a:endParaRPr lang="es-CL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¡Muchas gracias!</a:t>
            </a:r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Introducción general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capítulo</a:t>
            </a:r>
            <a:endParaRPr lang="es-CL" dirty="0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01.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04.</a:t>
            </a:r>
            <a:endParaRPr lang="es-CL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06.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Contenidos</a:t>
            </a:r>
            <a:endParaRPr lang="es-CL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del capítulo</a:t>
            </a:r>
            <a:endParaRPr lang="es-CL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00.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 dirty="0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21-02-2024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2024</a:t>
            </a:r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1B71B56-54FB-AFF1-6323-D0430CB6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97" y="2569539"/>
            <a:ext cx="7777262" cy="1718922"/>
          </a:xfrm>
        </p:spPr>
        <p:txBody>
          <a:bodyPr/>
          <a:lstStyle/>
          <a:p>
            <a:r>
              <a:rPr lang="es-ES" dirty="0"/>
              <a:t>Sistema de Trazabilidad de Bienes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C4220E0-AD2E-03A3-B6B9-33116F9E6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397" y="4486867"/>
            <a:ext cx="7777262" cy="483181"/>
          </a:xfrm>
        </p:spPr>
        <p:txBody>
          <a:bodyPr>
            <a:normAutofit/>
          </a:bodyPr>
          <a:lstStyle/>
          <a:p>
            <a:r>
              <a:rPr lang="es-ES" dirty="0"/>
              <a:t>Taller de uso de la herramienta de trazabilidad 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AD607A41-780A-4DA5-A64F-034D6CD929AB}"/>
              </a:ext>
            </a:extLst>
          </p:cNvPr>
          <p:cNvSpPr txBox="1">
            <a:spLocks/>
          </p:cNvSpPr>
          <p:nvPr/>
        </p:nvSpPr>
        <p:spPr>
          <a:xfrm>
            <a:off x="4425130" y="6080306"/>
            <a:ext cx="6861796" cy="384411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Departamento de Implementación y Mejora de Operaciones Estadísticas </a:t>
            </a: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 de recepción de bienes.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6000" dirty="0">
                <a:latin typeface="Verdana"/>
                <a:ea typeface="Verdana"/>
              </a:rPr>
              <a:t>03.1</a:t>
            </a:r>
          </a:p>
        </p:txBody>
      </p:sp>
    </p:spTree>
    <p:extLst>
      <p:ext uri="{BB962C8B-B14F-4D97-AF65-F5344CB8AC3E}">
        <p14:creationId xmlns:p14="http://schemas.microsoft.com/office/powerpoint/2010/main" val="189792057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092" y="834707"/>
            <a:ext cx="10888408" cy="800649"/>
          </a:xfrm>
        </p:spPr>
        <p:txBody>
          <a:bodyPr/>
          <a:lstStyle/>
          <a:p>
            <a:r>
              <a:rPr lang="es-CL" dirty="0"/>
              <a:t>Recepción de bienes en local censal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1796" y="1705982"/>
            <a:ext cx="10888408" cy="1723018"/>
          </a:xfrm>
        </p:spPr>
        <p:txBody>
          <a:bodyPr/>
          <a:lstStyle/>
          <a:p>
            <a:r>
              <a:rPr lang="es-CL" dirty="0"/>
              <a:t>Este módulo tiene por finalidad </a:t>
            </a:r>
            <a:r>
              <a:rPr lang="es-CL" b="1" dirty="0"/>
              <a:t>registrar la recepción de bienes </a:t>
            </a:r>
            <a:r>
              <a:rPr lang="es-CL" dirty="0"/>
              <a:t>en el local censal, cuando este haya recibido una asignación desde la bodega regional. </a:t>
            </a:r>
          </a:p>
          <a:p>
            <a:r>
              <a:rPr lang="es-CL" dirty="0"/>
              <a:t>El flujo de este módulo considera: </a:t>
            </a:r>
          </a:p>
          <a:p>
            <a:pPr algn="ctr"/>
            <a:endParaRPr lang="es-CL" dirty="0"/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Módulos de movilidad de bienes – Recepción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 dirty="0"/>
              <a:t>03.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DA8738-650A-4741-81D6-A688687A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66B8EEB-76CB-46E6-BE90-1B15C00B1A8B}"/>
              </a:ext>
            </a:extLst>
          </p:cNvPr>
          <p:cNvSpPr/>
          <p:nvPr/>
        </p:nvSpPr>
        <p:spPr>
          <a:xfrm>
            <a:off x="9738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E45599CE-D146-445E-9662-21E0A9A6DE81}"/>
              </a:ext>
            </a:extLst>
          </p:cNvPr>
          <p:cNvSpPr txBox="1">
            <a:spLocks/>
          </p:cNvSpPr>
          <p:nvPr/>
        </p:nvSpPr>
        <p:spPr>
          <a:xfrm>
            <a:off x="383979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IDENTIFICAR ORIGEN DE LOS BIENES ASIGNADOS AL LOCAL (POR DEFECTO LA BODEGA REGIONAL)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547EE0-30AB-4153-A725-9A395D8E6C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779" y="3498572"/>
            <a:ext cx="534539" cy="5345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095E03-F6B7-432D-B012-D448871A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92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C6FA526E-0FEB-41A8-A5C8-452A4559DBE6}"/>
              </a:ext>
            </a:extLst>
          </p:cNvPr>
          <p:cNvSpPr/>
          <p:nvPr/>
        </p:nvSpPr>
        <p:spPr>
          <a:xfrm>
            <a:off x="352615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77BF88B5-F49C-488C-AD50-A03AD8F41537}"/>
              </a:ext>
            </a:extLst>
          </p:cNvPr>
          <p:cNvSpPr txBox="1">
            <a:spLocks/>
          </p:cNvSpPr>
          <p:nvPr/>
        </p:nvSpPr>
        <p:spPr>
          <a:xfrm>
            <a:off x="2936295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SELECCIONAR EL LOCAL QUE RECEPCIONA LOS BIENES (POR DEFECTO)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A32EFF0-E119-4EAF-86E4-B643456D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8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604AABA7-0B54-45A8-A3EA-FABB6C70D672}"/>
              </a:ext>
            </a:extLst>
          </p:cNvPr>
          <p:cNvSpPr/>
          <p:nvPr/>
        </p:nvSpPr>
        <p:spPr>
          <a:xfrm>
            <a:off x="58227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Marcador de texto 1">
            <a:extLst>
              <a:ext uri="{FF2B5EF4-FFF2-40B4-BE49-F238E27FC236}">
                <a16:creationId xmlns:a16="http://schemas.microsoft.com/office/drawing/2014/main" id="{B0C79FCF-3AAF-4220-A396-2EA4CA9BDDF9}"/>
              </a:ext>
            </a:extLst>
          </p:cNvPr>
          <p:cNvSpPr txBox="1">
            <a:spLocks/>
          </p:cNvSpPr>
          <p:nvPr/>
        </p:nvSpPr>
        <p:spPr>
          <a:xfrm>
            <a:off x="5232879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SELECCIÓN DE BIENES SEGÚN LA GRILLA DE ÍTEMS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C00AB22-D2D4-48B7-8EEF-C2914DFD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282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A45F7D1F-7D84-4581-9710-244F03577216}"/>
              </a:ext>
            </a:extLst>
          </p:cNvPr>
          <p:cNvSpPr/>
          <p:nvPr/>
        </p:nvSpPr>
        <p:spPr>
          <a:xfrm>
            <a:off x="831314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B8BFF175-496C-49BA-AA0A-7CEF7C5F2775}"/>
              </a:ext>
            </a:extLst>
          </p:cNvPr>
          <p:cNvSpPr txBox="1">
            <a:spLocks/>
          </p:cNvSpPr>
          <p:nvPr/>
        </p:nvSpPr>
        <p:spPr>
          <a:xfrm>
            <a:off x="7723285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CONFIRMACIÓN DE BIENES RECEPCIONADOS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AA5814C-2B16-4531-BF4D-52F1A0E8EF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438" y="3465419"/>
            <a:ext cx="534539" cy="5345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D359E33-E03A-44AB-A845-5AEECB3986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4373" y="3465419"/>
            <a:ext cx="534539" cy="5345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1933BB7-51A6-4844-85BC-1545A92C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821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55D92096-65F4-44BB-8142-FC80F0B5CC78}"/>
              </a:ext>
            </a:extLst>
          </p:cNvPr>
          <p:cNvSpPr/>
          <p:nvPr/>
        </p:nvSpPr>
        <p:spPr>
          <a:xfrm>
            <a:off x="10486687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93110246-16CB-406F-BF5B-A8B64D822872}"/>
              </a:ext>
            </a:extLst>
          </p:cNvPr>
          <p:cNvSpPr txBox="1">
            <a:spLocks/>
          </p:cNvSpPr>
          <p:nvPr/>
        </p:nvSpPr>
        <p:spPr>
          <a:xfrm>
            <a:off x="9902802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REGISTRO DE DOCUMENTOS COMPLEMENTARIOS A LA RECEPCIÓN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04ED6B-2343-40B3-AF8A-AF16356AAC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5575" y="3465419"/>
            <a:ext cx="534539" cy="5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221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8" y="2702676"/>
            <a:ext cx="7030493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 de asignación de bienes.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6000" dirty="0">
                <a:latin typeface="Verdana"/>
                <a:ea typeface="Verdana"/>
              </a:rPr>
              <a:t>03.2</a:t>
            </a:r>
          </a:p>
        </p:txBody>
      </p:sp>
    </p:spTree>
    <p:extLst>
      <p:ext uri="{BB962C8B-B14F-4D97-AF65-F5344CB8AC3E}">
        <p14:creationId xmlns:p14="http://schemas.microsoft.com/office/powerpoint/2010/main" val="228534399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0BD050CA-FBF5-4A06-A947-4B4DC17F3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172" y="3410592"/>
            <a:ext cx="1449040" cy="71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092" y="834707"/>
            <a:ext cx="10888408" cy="800649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Asignación de bienes a personas coordinadoras de grupo y censistas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1796" y="1705982"/>
            <a:ext cx="10888408" cy="1723018"/>
          </a:xfrm>
        </p:spPr>
        <p:txBody>
          <a:bodyPr/>
          <a:lstStyle/>
          <a:p>
            <a:r>
              <a:rPr lang="es-CL" dirty="0"/>
              <a:t>Este módulo tiene por finalidad </a:t>
            </a:r>
            <a:r>
              <a:rPr lang="es-CL" b="1" dirty="0"/>
              <a:t>asignar bienes </a:t>
            </a:r>
            <a:r>
              <a:rPr lang="es-CL" dirty="0"/>
              <a:t>desde el local censal hacia una persona </a:t>
            </a:r>
            <a:r>
              <a:rPr lang="es-CL" b="1" dirty="0"/>
              <a:t>coordinadora de grupo o censista. </a:t>
            </a:r>
            <a:r>
              <a:rPr lang="es-CL" dirty="0"/>
              <a:t>El flujo de este módulo considera: </a:t>
            </a:r>
          </a:p>
          <a:p>
            <a:pPr algn="ctr"/>
            <a:endParaRPr lang="es-CL" dirty="0"/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Módulos de movilidad de bienes – Asignación de bienes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 dirty="0"/>
              <a:t>03.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0D9CBC9-BEBF-4703-9764-7A3D2A6F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D128BC7B-65AA-4531-BD17-ECB866A0F171}"/>
              </a:ext>
            </a:extLst>
          </p:cNvPr>
          <p:cNvSpPr/>
          <p:nvPr/>
        </p:nvSpPr>
        <p:spPr>
          <a:xfrm>
            <a:off x="9738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Marcador de texto 1">
            <a:extLst>
              <a:ext uri="{FF2B5EF4-FFF2-40B4-BE49-F238E27FC236}">
                <a16:creationId xmlns:a16="http://schemas.microsoft.com/office/drawing/2014/main" id="{66B3153A-3B17-48F1-994D-40E4AC699701}"/>
              </a:ext>
            </a:extLst>
          </p:cNvPr>
          <p:cNvSpPr txBox="1">
            <a:spLocks/>
          </p:cNvSpPr>
          <p:nvPr/>
        </p:nvSpPr>
        <p:spPr>
          <a:xfrm>
            <a:off x="197579" y="4636892"/>
            <a:ext cx="2167987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IDENTIFICAR ORIGEN DE LOS BIENES</a:t>
            </a:r>
          </a:p>
          <a:p>
            <a:pPr algn="ctr"/>
            <a:r>
              <a:rPr lang="es-CL" sz="900" b="1" dirty="0">
                <a:solidFill>
                  <a:schemeClr val="tx1"/>
                </a:solidFill>
              </a:rPr>
              <a:t> (POR DEFECTO EL LOCAL CENSAL)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9594A1E-DB64-466F-8A8B-5FB9ECF730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779" y="3498572"/>
            <a:ext cx="534539" cy="53453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52A4C28-573C-41AE-9E1C-4FA4D907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92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23B78C54-97BB-4D45-A0BE-665F2E2F5CB0}"/>
              </a:ext>
            </a:extLst>
          </p:cNvPr>
          <p:cNvSpPr/>
          <p:nvPr/>
        </p:nvSpPr>
        <p:spPr>
          <a:xfrm>
            <a:off x="352615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1" name="Marcador de texto 1">
            <a:extLst>
              <a:ext uri="{FF2B5EF4-FFF2-40B4-BE49-F238E27FC236}">
                <a16:creationId xmlns:a16="http://schemas.microsoft.com/office/drawing/2014/main" id="{5761603D-C8E7-4D94-964C-C67E9C27C7DC}"/>
              </a:ext>
            </a:extLst>
          </p:cNvPr>
          <p:cNvSpPr txBox="1">
            <a:spLocks/>
          </p:cNvSpPr>
          <p:nvPr/>
        </p:nvSpPr>
        <p:spPr>
          <a:xfrm>
            <a:off x="2936295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SELECCIONAR A LA PERSONA A LA QUE SE LE ASIGNARÁN BIENES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5A377074-87CA-4262-AEC7-81060A3C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8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36324427-E00F-4770-A99C-77B176BBFB6B}"/>
              </a:ext>
            </a:extLst>
          </p:cNvPr>
          <p:cNvSpPr/>
          <p:nvPr/>
        </p:nvSpPr>
        <p:spPr>
          <a:xfrm>
            <a:off x="58227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4" name="Marcador de texto 1">
            <a:extLst>
              <a:ext uri="{FF2B5EF4-FFF2-40B4-BE49-F238E27FC236}">
                <a16:creationId xmlns:a16="http://schemas.microsoft.com/office/drawing/2014/main" id="{A439507C-AF8A-48EC-8831-C9C9B131FA38}"/>
              </a:ext>
            </a:extLst>
          </p:cNvPr>
          <p:cNvSpPr txBox="1">
            <a:spLocks/>
          </p:cNvSpPr>
          <p:nvPr/>
        </p:nvSpPr>
        <p:spPr>
          <a:xfrm>
            <a:off x="5232879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SELECCIÓN DE BIENES POR ASIGNAR A LA PERSONA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0A2B6DA-DC59-4075-84F7-37E6E4E9C005}"/>
              </a:ext>
            </a:extLst>
          </p:cNvPr>
          <p:cNvSpPr/>
          <p:nvPr/>
        </p:nvSpPr>
        <p:spPr>
          <a:xfrm>
            <a:off x="831314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7" name="Marcador de texto 1">
            <a:extLst>
              <a:ext uri="{FF2B5EF4-FFF2-40B4-BE49-F238E27FC236}">
                <a16:creationId xmlns:a16="http://schemas.microsoft.com/office/drawing/2014/main" id="{06DE78C3-1FB4-4A25-BFC8-EC6E35E1BDEA}"/>
              </a:ext>
            </a:extLst>
          </p:cNvPr>
          <p:cNvSpPr txBox="1">
            <a:spLocks/>
          </p:cNvSpPr>
          <p:nvPr/>
        </p:nvSpPr>
        <p:spPr>
          <a:xfrm>
            <a:off x="7815664" y="4645750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CONFIRMACIÓN DE BIENES ASIGNADOS A LA PERSONA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96DE3A3-E9E5-4162-92E9-1B35451D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438" y="3465419"/>
            <a:ext cx="534539" cy="53453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5C3DB27-C1C7-433D-B9CD-D4D58240E9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4373" y="3465419"/>
            <a:ext cx="534539" cy="53453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09BBAD5-9D54-4D95-82AC-959E6C8E6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821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BC777F2F-14E4-4181-828B-7355094BD1F8}"/>
              </a:ext>
            </a:extLst>
          </p:cNvPr>
          <p:cNvSpPr/>
          <p:nvPr/>
        </p:nvSpPr>
        <p:spPr>
          <a:xfrm>
            <a:off x="10486687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2" name="Marcador de texto 1">
            <a:extLst>
              <a:ext uri="{FF2B5EF4-FFF2-40B4-BE49-F238E27FC236}">
                <a16:creationId xmlns:a16="http://schemas.microsoft.com/office/drawing/2014/main" id="{23E0D74E-5618-4A29-A015-73F00D133FC4}"/>
              </a:ext>
            </a:extLst>
          </p:cNvPr>
          <p:cNvSpPr txBox="1">
            <a:spLocks/>
          </p:cNvSpPr>
          <p:nvPr/>
        </p:nvSpPr>
        <p:spPr>
          <a:xfrm>
            <a:off x="9902802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REGISTRO DE DOCUMENTOS COMPLEMENTARIOS A LA ASIGNACIÓN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B4084EFB-DFF1-4A08-BC3C-8E3D028B85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047" y="3465419"/>
            <a:ext cx="534539" cy="5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8640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8" y="2702676"/>
            <a:ext cx="7065663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 de devolución de bienes.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6000" dirty="0">
                <a:latin typeface="Verdana"/>
                <a:ea typeface="Verdana"/>
              </a:rPr>
              <a:t>03.3</a:t>
            </a:r>
          </a:p>
        </p:txBody>
      </p:sp>
    </p:spTree>
    <p:extLst>
      <p:ext uri="{BB962C8B-B14F-4D97-AF65-F5344CB8AC3E}">
        <p14:creationId xmlns:p14="http://schemas.microsoft.com/office/powerpoint/2010/main" val="410254963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5D2AF77C-B7BB-4AA9-9C2D-2BADF7D7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755" y="3299007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092" y="834707"/>
            <a:ext cx="10888408" cy="800649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Devolución de bienes por parte de una persona hacia el local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1796" y="1705982"/>
            <a:ext cx="10888408" cy="1723018"/>
          </a:xfrm>
        </p:spPr>
        <p:txBody>
          <a:bodyPr/>
          <a:lstStyle/>
          <a:p>
            <a:r>
              <a:rPr lang="es-CL" dirty="0"/>
              <a:t>Este módulo tiene por finalidad </a:t>
            </a:r>
            <a:r>
              <a:rPr lang="es-CL" b="1" dirty="0"/>
              <a:t>registrar la devolución de bienes </a:t>
            </a:r>
            <a:r>
              <a:rPr lang="es-CL" dirty="0"/>
              <a:t> por parte de una persona censista o encargada de grupo en el local censal. El flujo de este módulo considera: </a:t>
            </a:r>
          </a:p>
          <a:p>
            <a:pPr algn="ctr"/>
            <a:endParaRPr lang="es-CL" dirty="0"/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Módulos de movilidad de bienes – Devolución de bienes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 dirty="0"/>
              <a:t>03.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616A78-7D85-48ED-8242-BDDA2921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2" y="3375725"/>
            <a:ext cx="1449040" cy="71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54B1E28-A370-4D15-AB9C-996B5AD1BC8B}"/>
              </a:ext>
            </a:extLst>
          </p:cNvPr>
          <p:cNvSpPr/>
          <p:nvPr/>
        </p:nvSpPr>
        <p:spPr>
          <a:xfrm>
            <a:off x="9738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2744FC64-C5F1-47A6-A638-75186F082748}"/>
              </a:ext>
            </a:extLst>
          </p:cNvPr>
          <p:cNvSpPr txBox="1">
            <a:spLocks/>
          </p:cNvSpPr>
          <p:nvPr/>
        </p:nvSpPr>
        <p:spPr>
          <a:xfrm>
            <a:off x="197579" y="4654476"/>
            <a:ext cx="2167987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IDENTIFICAR ORIGEN DE LOS BIENES, EL QUE SERÁ UNA PERSONA CENSISTA O CORDINADORA DE GRUPO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E9C2AB0-4E57-412A-B796-BE6E863A74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779" y="3498572"/>
            <a:ext cx="534539" cy="5345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1714CF6-B81E-4481-8215-FA8E02D7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92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E97745E6-9056-426D-9EC2-07EF85B67173}"/>
              </a:ext>
            </a:extLst>
          </p:cNvPr>
          <p:cNvSpPr/>
          <p:nvPr/>
        </p:nvSpPr>
        <p:spPr>
          <a:xfrm>
            <a:off x="352615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E9160DDA-19A5-41B5-857B-F656B707EFA1}"/>
              </a:ext>
            </a:extLst>
          </p:cNvPr>
          <p:cNvSpPr txBox="1">
            <a:spLocks/>
          </p:cNvSpPr>
          <p:nvPr/>
        </p:nvSpPr>
        <p:spPr>
          <a:xfrm>
            <a:off x="2936295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SELECCIONAR EL LOCAL QUE RECIBE LOS BIENES DEVUELTOS (POR DEFECTO)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79BACB4-7CDF-448C-ADE5-FC47DBB7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8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DF94366E-A816-4B37-BCE7-A621666E4D02}"/>
              </a:ext>
            </a:extLst>
          </p:cNvPr>
          <p:cNvSpPr/>
          <p:nvPr/>
        </p:nvSpPr>
        <p:spPr>
          <a:xfrm>
            <a:off x="58227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Marcador de texto 1">
            <a:extLst>
              <a:ext uri="{FF2B5EF4-FFF2-40B4-BE49-F238E27FC236}">
                <a16:creationId xmlns:a16="http://schemas.microsoft.com/office/drawing/2014/main" id="{B04454DA-0109-4033-8973-D6FE9A2CADD7}"/>
              </a:ext>
            </a:extLst>
          </p:cNvPr>
          <p:cNvSpPr txBox="1">
            <a:spLocks/>
          </p:cNvSpPr>
          <p:nvPr/>
        </p:nvSpPr>
        <p:spPr>
          <a:xfrm>
            <a:off x="5232879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SELECCIÓN DE BIENES QUE SERÁN DEVUELTOS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3A14BDC-176F-4A84-B1EF-5EF13448F99A}"/>
              </a:ext>
            </a:extLst>
          </p:cNvPr>
          <p:cNvSpPr/>
          <p:nvPr/>
        </p:nvSpPr>
        <p:spPr>
          <a:xfrm>
            <a:off x="831314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Marcador de texto 1">
            <a:extLst>
              <a:ext uri="{FF2B5EF4-FFF2-40B4-BE49-F238E27FC236}">
                <a16:creationId xmlns:a16="http://schemas.microsoft.com/office/drawing/2014/main" id="{5A1C0304-CF51-4BC9-87E5-EFDD5AB0A941}"/>
              </a:ext>
            </a:extLst>
          </p:cNvPr>
          <p:cNvSpPr txBox="1">
            <a:spLocks/>
          </p:cNvSpPr>
          <p:nvPr/>
        </p:nvSpPr>
        <p:spPr>
          <a:xfrm>
            <a:off x="7815664" y="4645750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CONFIRMACIÓN DE BIENES DEVUELTOS AL LOCAL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E98252C-E511-4945-B48D-71AF171F35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438" y="3465419"/>
            <a:ext cx="534539" cy="53453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569F315-A143-4A94-825D-F820B793FC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4373" y="3465419"/>
            <a:ext cx="534539" cy="5345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1B8B161-1A98-4BE2-87D3-8DF3D36D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821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DCF55827-9AE5-47BF-A647-29D946FC91F6}"/>
              </a:ext>
            </a:extLst>
          </p:cNvPr>
          <p:cNvSpPr/>
          <p:nvPr/>
        </p:nvSpPr>
        <p:spPr>
          <a:xfrm>
            <a:off x="10486687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8184D443-BF38-40AA-92A1-136DA5239ABE}"/>
              </a:ext>
            </a:extLst>
          </p:cNvPr>
          <p:cNvSpPr txBox="1">
            <a:spLocks/>
          </p:cNvSpPr>
          <p:nvPr/>
        </p:nvSpPr>
        <p:spPr>
          <a:xfrm>
            <a:off x="9902802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REGISTRO DE DOCUMENTOS COMPLEMENTARIOS A LA DEVOLUCIÓN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001E448-3F85-4E83-8B88-4ED1F78C3B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047" y="3465419"/>
            <a:ext cx="534539" cy="5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8786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 de reversa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6000" dirty="0">
                <a:latin typeface="Verdana"/>
                <a:ea typeface="Verdana"/>
              </a:rPr>
              <a:t>03.4</a:t>
            </a:r>
          </a:p>
        </p:txBody>
      </p:sp>
    </p:spTree>
    <p:extLst>
      <p:ext uri="{BB962C8B-B14F-4D97-AF65-F5344CB8AC3E}">
        <p14:creationId xmlns:p14="http://schemas.microsoft.com/office/powerpoint/2010/main" val="60585687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CA41FA89-3772-43EB-BF7D-86DB8ACA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755" y="3299007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092" y="834707"/>
            <a:ext cx="10888408" cy="800649"/>
          </a:xfrm>
        </p:spPr>
        <p:txBody>
          <a:bodyPr>
            <a:normAutofit fontScale="92500"/>
          </a:bodyPr>
          <a:lstStyle/>
          <a:p>
            <a:r>
              <a:rPr lang="es-CL" dirty="0"/>
              <a:t>Reversa de bienes hacia la bodega regional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1796" y="1705982"/>
            <a:ext cx="10888408" cy="1723018"/>
          </a:xfrm>
        </p:spPr>
        <p:txBody>
          <a:bodyPr/>
          <a:lstStyle/>
          <a:p>
            <a:r>
              <a:rPr lang="es-CL" dirty="0"/>
              <a:t>Este módulo tiene por finalidad r</a:t>
            </a:r>
            <a:r>
              <a:rPr lang="es-CL" b="1" dirty="0"/>
              <a:t>eversar la recepción de bienes </a:t>
            </a:r>
            <a:r>
              <a:rPr lang="es-CL" dirty="0"/>
              <a:t>en el local censal, disponiendo estos nuevamente en la bodega regional. El flujo de este módulo considera: </a:t>
            </a:r>
          </a:p>
          <a:p>
            <a:pPr algn="ctr"/>
            <a:endParaRPr lang="es-CL" dirty="0"/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Módulos de movilidad de bienes – Reversa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 dirty="0"/>
              <a:t>03.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2097C-6882-4280-AB8E-FE3915C2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47" y="3305908"/>
            <a:ext cx="926681" cy="932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980C83-B0E0-4B59-A5C2-D4191C6C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A52105D-E097-4CC6-9BF1-6AF66D0ECFB9}"/>
              </a:ext>
            </a:extLst>
          </p:cNvPr>
          <p:cNvSpPr/>
          <p:nvPr/>
        </p:nvSpPr>
        <p:spPr>
          <a:xfrm>
            <a:off x="9738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0EA28D1C-70E2-46D7-B648-E371281EEE9A}"/>
              </a:ext>
            </a:extLst>
          </p:cNvPr>
          <p:cNvSpPr txBox="1">
            <a:spLocks/>
          </p:cNvSpPr>
          <p:nvPr/>
        </p:nvSpPr>
        <p:spPr>
          <a:xfrm>
            <a:off x="197579" y="4636892"/>
            <a:ext cx="2167987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IDENTIFICAR ORIGEN DE LOS BIENES</a:t>
            </a:r>
          </a:p>
          <a:p>
            <a:pPr algn="ctr"/>
            <a:r>
              <a:rPr lang="es-CL" sz="900" b="1" dirty="0">
                <a:solidFill>
                  <a:schemeClr val="tx1"/>
                </a:solidFill>
              </a:rPr>
              <a:t> (POR DEFECTO EL LOCAL CENSAL)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45DD01D-DEE0-429F-840E-D888494A3B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779" y="3498572"/>
            <a:ext cx="534539" cy="534539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846E722E-948F-4BD1-81B1-3ED14A760448}"/>
              </a:ext>
            </a:extLst>
          </p:cNvPr>
          <p:cNvSpPr/>
          <p:nvPr/>
        </p:nvSpPr>
        <p:spPr>
          <a:xfrm>
            <a:off x="352615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C079ADF4-04BE-4BBB-BECE-99CFDD78D374}"/>
              </a:ext>
            </a:extLst>
          </p:cNvPr>
          <p:cNvSpPr txBox="1">
            <a:spLocks/>
          </p:cNvSpPr>
          <p:nvPr/>
        </p:nvSpPr>
        <p:spPr>
          <a:xfrm>
            <a:off x="2936295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SELECCIONAR LA BODEGA REGIONAL DE DESTINO </a:t>
            </a:r>
          </a:p>
          <a:p>
            <a:pPr algn="ctr"/>
            <a:r>
              <a:rPr lang="es-CL" sz="900" b="1" dirty="0">
                <a:solidFill>
                  <a:schemeClr val="tx1"/>
                </a:solidFill>
              </a:rPr>
              <a:t>(POR DEFECTO)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860EF09-0DD9-4773-B810-8DC24D6D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876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4648DF66-2124-42F3-84AA-A37FBFD0FEE2}"/>
              </a:ext>
            </a:extLst>
          </p:cNvPr>
          <p:cNvSpPr/>
          <p:nvPr/>
        </p:nvSpPr>
        <p:spPr>
          <a:xfrm>
            <a:off x="5822742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7D630B89-0EE0-462F-90E1-92099136A36C}"/>
              </a:ext>
            </a:extLst>
          </p:cNvPr>
          <p:cNvSpPr txBox="1">
            <a:spLocks/>
          </p:cNvSpPr>
          <p:nvPr/>
        </p:nvSpPr>
        <p:spPr>
          <a:xfrm>
            <a:off x="5232879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SELECCIÓN DE BIENES QUE SERÁN DEVUELTOS A LA BODEGA REGIONAL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FADAC13-E4CD-4166-A9AA-6C42D3CA3CAE}"/>
              </a:ext>
            </a:extLst>
          </p:cNvPr>
          <p:cNvSpPr/>
          <p:nvPr/>
        </p:nvSpPr>
        <p:spPr>
          <a:xfrm>
            <a:off x="8313148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341087CE-FFF4-4EAC-8695-E1F57CA461DC}"/>
              </a:ext>
            </a:extLst>
          </p:cNvPr>
          <p:cNvSpPr txBox="1">
            <a:spLocks/>
          </p:cNvSpPr>
          <p:nvPr/>
        </p:nvSpPr>
        <p:spPr>
          <a:xfrm>
            <a:off x="7815664" y="4645750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CONFIRMACIÓN DE BIENES REVERSADOS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CF22CB-CEFB-4CA1-95BD-93D30E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438" y="3465419"/>
            <a:ext cx="534539" cy="5345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AFA9FEA-E6EC-4290-BEE7-041CC2B950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4373" y="3465419"/>
            <a:ext cx="534539" cy="5345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61BDC00-8E83-4D2E-8223-666D2741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821" y="3305908"/>
            <a:ext cx="858248" cy="8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45076D94-0673-4D88-87C2-4F00DABE3590}"/>
              </a:ext>
            </a:extLst>
          </p:cNvPr>
          <p:cNvSpPr/>
          <p:nvPr/>
        </p:nvSpPr>
        <p:spPr>
          <a:xfrm>
            <a:off x="10486687" y="4032946"/>
            <a:ext cx="615462" cy="620928"/>
          </a:xfrm>
          <a:prstGeom prst="ellipse">
            <a:avLst/>
          </a:prstGeom>
          <a:solidFill>
            <a:srgbClr val="E601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B2114011-59D9-40BB-AA2E-D31C0184FFB9}"/>
              </a:ext>
            </a:extLst>
          </p:cNvPr>
          <p:cNvSpPr txBox="1">
            <a:spLocks/>
          </p:cNvSpPr>
          <p:nvPr/>
        </p:nvSpPr>
        <p:spPr>
          <a:xfrm>
            <a:off x="9902802" y="4654522"/>
            <a:ext cx="1894761" cy="6209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 dirty="0">
                <a:solidFill>
                  <a:schemeClr val="tx1"/>
                </a:solidFill>
              </a:rPr>
              <a:t>REGISTRO DE DOCUMENTOS COMPLEMENTARIOS A LA REVERSA DE BIENES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D6E6901-A730-417A-9622-06D665D3CD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047" y="3465419"/>
            <a:ext cx="534539" cy="5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657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04.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4B9B5A2-B44E-4D99-86E9-555E43595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MÓDULOS DE GESTIÓN</a:t>
            </a:r>
          </a:p>
        </p:txBody>
      </p:sp>
    </p:spTree>
    <p:extLst>
      <p:ext uri="{BB962C8B-B14F-4D97-AF65-F5344CB8AC3E}">
        <p14:creationId xmlns:p14="http://schemas.microsoft.com/office/powerpoint/2010/main" val="336752077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CF42129-6D98-EE46-9943-139EBC11EFF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724" y="1897592"/>
            <a:ext cx="11158591" cy="1285745"/>
          </a:xfrm>
        </p:spPr>
        <p:txBody>
          <a:bodyPr>
            <a:normAutofit/>
          </a:bodyPr>
          <a:lstStyle/>
          <a:p>
            <a:r>
              <a:rPr lang="es-CL" sz="1400" dirty="0"/>
              <a:t>Para crear un usuario será necesario identificar: Rut, Nombre, Apellido Paterno, Apellido Materno y Cargo. Esta persona por defecto quedará asignada al local censal en el cuál está siendo creada.</a:t>
            </a:r>
          </a:p>
          <a:p>
            <a:r>
              <a:rPr lang="es-CL" sz="1400" dirty="0"/>
              <a:t>Para buscar o eliminar usuarios existentes, solo bastará el Rut de la persona.</a:t>
            </a:r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E5AF17-A512-4B45-AE5A-9481EFDE6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724" y="734676"/>
            <a:ext cx="4021410" cy="1683002"/>
          </a:xfrm>
        </p:spPr>
        <p:txBody>
          <a:bodyPr>
            <a:normAutofit/>
          </a:bodyPr>
          <a:lstStyle/>
          <a:p>
            <a:r>
              <a:rPr lang="es-CL" dirty="0"/>
              <a:t>GESTIÓN DE PERSONAS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C098F0-2E9B-C240-9945-AD52B4059A5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25815" y="786653"/>
            <a:ext cx="6919587" cy="1876598"/>
          </a:xfrm>
        </p:spPr>
        <p:txBody>
          <a:bodyPr>
            <a:normAutofit/>
          </a:bodyPr>
          <a:lstStyle/>
          <a:p>
            <a:pPr algn="just"/>
            <a:r>
              <a:rPr lang="es-CL" sz="1400" dirty="0"/>
              <a:t>Este módulo tiene por finalidad la actualización de la dotación del local, permitiendo incorporar nuevas personas coordinadoras de grupo y censistas. El módulo además permitirá eliminar a usuarios que ya no se encuentren operativos en el local censal o en la operación censal.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070BF2-CB63-0C4A-8C6E-4EE72780F08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/>
              <a:t>04.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E110259-C16B-7246-A31C-30A7467DA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MODULOS DE GESTIÓN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C41CDDA-2A17-4E37-9212-35AE197578A4}"/>
              </a:ext>
            </a:extLst>
          </p:cNvPr>
          <p:cNvGrpSpPr/>
          <p:nvPr/>
        </p:nvGrpSpPr>
        <p:grpSpPr>
          <a:xfrm>
            <a:off x="685799" y="2738895"/>
            <a:ext cx="10219509" cy="1084574"/>
            <a:chOff x="538754" y="4795968"/>
            <a:chExt cx="10653854" cy="1131985"/>
          </a:xfrm>
        </p:grpSpPr>
        <p:sp>
          <p:nvSpPr>
            <p:cNvPr id="12" name="Marcador de texto 1">
              <a:extLst>
                <a:ext uri="{FF2B5EF4-FFF2-40B4-BE49-F238E27FC236}">
                  <a16:creationId xmlns:a16="http://schemas.microsoft.com/office/drawing/2014/main" id="{2393609D-8711-473E-908B-44DA265924D1}"/>
                </a:ext>
              </a:extLst>
            </p:cNvPr>
            <p:cNvSpPr txBox="1">
              <a:spLocks/>
            </p:cNvSpPr>
            <p:nvPr/>
          </p:nvSpPr>
          <p:spPr>
            <a:xfrm>
              <a:off x="906853" y="5307025"/>
              <a:ext cx="10285755" cy="620928"/>
            </a:xfrm>
            <a:prstGeom prst="rect">
              <a:avLst/>
            </a:prstGeom>
            <a:ln>
              <a:noFill/>
            </a:ln>
          </p:spPr>
          <p:txBody>
            <a:bodyPr vert="horz" lIns="0" tIns="45720" rIns="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dirty="0"/>
                <a:t> Para mover una persona entre dos locales de la misma comuna o región e incluso dentro del país, deberá ser eliminado del local actual y creado en el local de destino. </a:t>
              </a:r>
            </a:p>
            <a:p>
              <a:endParaRPr lang="es-CL" dirty="0"/>
            </a:p>
            <a:p>
              <a:endParaRPr lang="es-CL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590E0D4-D660-432A-9896-19AAD027F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41652" b="-1618"/>
            <a:stretch/>
          </p:blipFill>
          <p:spPr>
            <a:xfrm>
              <a:off x="1109076" y="4883594"/>
              <a:ext cx="1845139" cy="474690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F367407-F135-4646-B108-C9DEAA1889FD}"/>
                </a:ext>
              </a:extLst>
            </p:cNvPr>
            <p:cNvSpPr/>
            <p:nvPr/>
          </p:nvSpPr>
          <p:spPr>
            <a:xfrm>
              <a:off x="538754" y="4795968"/>
              <a:ext cx="615462" cy="620928"/>
            </a:xfrm>
            <a:prstGeom prst="ellipse">
              <a:avLst/>
            </a:prstGeom>
            <a:solidFill>
              <a:srgbClr val="E6007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</a:p>
          </p:txBody>
        </p:sp>
        <p:sp>
          <p:nvSpPr>
            <p:cNvPr id="11" name="Marcador de texto 1">
              <a:extLst>
                <a:ext uri="{FF2B5EF4-FFF2-40B4-BE49-F238E27FC236}">
                  <a16:creationId xmlns:a16="http://schemas.microsoft.com/office/drawing/2014/main" id="{0F04A616-CDA6-4020-A1F7-67C77E1B648A}"/>
                </a:ext>
              </a:extLst>
            </p:cNvPr>
            <p:cNvSpPr txBox="1">
              <a:spLocks/>
            </p:cNvSpPr>
            <p:nvPr/>
          </p:nvSpPr>
          <p:spPr>
            <a:xfrm>
              <a:off x="1640669" y="4876033"/>
              <a:ext cx="5692058" cy="482251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400" dirty="0"/>
                <a:t>IMPORTANTE</a:t>
              </a:r>
            </a:p>
          </p:txBody>
        </p:sp>
      </p:grp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287C857A-8477-4EE2-BC73-157EB3BB2483}"/>
              </a:ext>
            </a:extLst>
          </p:cNvPr>
          <p:cNvSpPr txBox="1">
            <a:spLocks/>
          </p:cNvSpPr>
          <p:nvPr/>
        </p:nvSpPr>
        <p:spPr>
          <a:xfrm>
            <a:off x="7785608" y="4706942"/>
            <a:ext cx="4021410" cy="16830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GESTIÓN DE ÍTEMS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8A5489C8-9831-4ABB-A54E-BD76F1E014E3}"/>
              </a:ext>
            </a:extLst>
          </p:cNvPr>
          <p:cNvSpPr txBox="1">
            <a:spLocks/>
          </p:cNvSpPr>
          <p:nvPr/>
        </p:nvSpPr>
        <p:spPr>
          <a:xfrm>
            <a:off x="685799" y="4492132"/>
            <a:ext cx="6919587" cy="1876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dirty="0"/>
              <a:t>Este módulo tiene por finalidad la actualización directa del stock disponible en el local, así como también conocer la ubicación de un bien de uso en específico. </a:t>
            </a:r>
          </a:p>
          <a:p>
            <a:pPr algn="just"/>
            <a:r>
              <a:rPr lang="es-CL" sz="1400" dirty="0"/>
              <a:t>Para la actualización directa de stock, deberá seleccionarse el ítem que desea ser actualizado y la cantidad que desea adicionarse al stock disponible</a:t>
            </a:r>
          </a:p>
          <a:p>
            <a:pPr algn="just"/>
            <a:r>
              <a:rPr lang="es-CL" sz="1400" dirty="0"/>
              <a:t>Mientras que para la búsqueda de un bien de uso, se deberá conocer el CGU (código de inventario), asociado al bien.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B25A304-756C-4D68-876B-B46A8376A2BA}"/>
              </a:ext>
            </a:extLst>
          </p:cNvPr>
          <p:cNvCxnSpPr/>
          <p:nvPr/>
        </p:nvCxnSpPr>
        <p:spPr>
          <a:xfrm>
            <a:off x="2810889" y="4097215"/>
            <a:ext cx="67700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5766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397DC4-D5A1-DE4C-88C4-5F7E45F69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328986"/>
            <a:ext cx="5692058" cy="482251"/>
          </a:xfrm>
        </p:spPr>
        <p:txBody>
          <a:bodyPr>
            <a:normAutofit/>
          </a:bodyPr>
          <a:lstStyle/>
          <a:p>
            <a:r>
              <a:rPr lang="es-CL" sz="1400" dirty="0"/>
              <a:t>FLUJO DE ASIGNACIÓN DE BIENES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EC21A0F-F7F6-D84E-B46A-D9B94067F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3537" y="2084611"/>
            <a:ext cx="5692057" cy="482400"/>
          </a:xfrm>
        </p:spPr>
        <p:txBody>
          <a:bodyPr>
            <a:normAutofit/>
          </a:bodyPr>
          <a:lstStyle/>
          <a:p>
            <a:r>
              <a:rPr lang="es-CL" sz="1400" dirty="0"/>
              <a:t>ESTRUCTURA DEL SISTEMA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42496" y="1328837"/>
            <a:ext cx="1053503" cy="482400"/>
          </a:xfrm>
        </p:spPr>
        <p:txBody>
          <a:bodyPr/>
          <a:lstStyle/>
          <a:p>
            <a:r>
              <a:rPr lang="es-CL" dirty="0"/>
              <a:t>01.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21F73AD-1818-4E49-B7E4-B7DD912BD06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042496" y="2108445"/>
            <a:ext cx="1053503" cy="482400"/>
          </a:xfrm>
        </p:spPr>
        <p:txBody>
          <a:bodyPr/>
          <a:lstStyle/>
          <a:p>
            <a:r>
              <a:rPr lang="es-CL" dirty="0"/>
              <a:t>02.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678B7C6-CA3F-944B-A2AE-424CBADD64E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042497" y="2885808"/>
            <a:ext cx="1053503" cy="482400"/>
          </a:xfrm>
        </p:spPr>
        <p:txBody>
          <a:bodyPr/>
          <a:lstStyle/>
          <a:p>
            <a:r>
              <a:rPr lang="es-CL" dirty="0"/>
              <a:t>03.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5B73D-E44F-CC47-B699-F2195AD3B2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042499" y="3665317"/>
            <a:ext cx="1053503" cy="482400"/>
          </a:xfrm>
        </p:spPr>
        <p:txBody>
          <a:bodyPr/>
          <a:lstStyle/>
          <a:p>
            <a:r>
              <a:rPr lang="es-CL" dirty="0"/>
              <a:t>04.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F73864B-137D-104B-B650-C2CA47B404C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042497" y="4441355"/>
            <a:ext cx="1053503" cy="482400"/>
          </a:xfrm>
        </p:spPr>
        <p:txBody>
          <a:bodyPr/>
          <a:lstStyle/>
          <a:p>
            <a:r>
              <a:rPr lang="es-CL" dirty="0"/>
              <a:t>05.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 dirty="0"/>
              <a:t>Contenidos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BFCF853-1D99-40C7-8762-367904E1A3C1}"/>
              </a:ext>
            </a:extLst>
          </p:cNvPr>
          <p:cNvSpPr txBox="1">
            <a:spLocks/>
          </p:cNvSpPr>
          <p:nvPr/>
        </p:nvSpPr>
        <p:spPr>
          <a:xfrm>
            <a:off x="6093538" y="3646149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MÓDULOS DE GESTIÓN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0119291E-E152-4A83-BC77-969BC557BF30}"/>
              </a:ext>
            </a:extLst>
          </p:cNvPr>
          <p:cNvSpPr txBox="1">
            <a:spLocks/>
          </p:cNvSpPr>
          <p:nvPr/>
        </p:nvSpPr>
        <p:spPr>
          <a:xfrm>
            <a:off x="6093537" y="4432639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MÓDULO DE INDICADORES</a:t>
            </a:r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55872BBB-E49C-4C42-A603-99EA769FED2C}"/>
              </a:ext>
            </a:extLst>
          </p:cNvPr>
          <p:cNvSpPr txBox="1">
            <a:spLocks/>
          </p:cNvSpPr>
          <p:nvPr/>
        </p:nvSpPr>
        <p:spPr>
          <a:xfrm>
            <a:off x="6093538" y="5204431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/>
              <a:t>ACTIVIDAD</a:t>
            </a:r>
            <a:endParaRPr lang="es-CL" sz="1400" dirty="0"/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CD1F0164-2B7D-4AD6-BE57-0829D354A2C6}"/>
              </a:ext>
            </a:extLst>
          </p:cNvPr>
          <p:cNvSpPr txBox="1">
            <a:spLocks/>
          </p:cNvSpPr>
          <p:nvPr/>
        </p:nvSpPr>
        <p:spPr>
          <a:xfrm>
            <a:off x="5042497" y="5210412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06.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785B108-B068-4271-99B5-3CD18D67C0F7}"/>
              </a:ext>
            </a:extLst>
          </p:cNvPr>
          <p:cNvSpPr/>
          <p:nvPr/>
        </p:nvSpPr>
        <p:spPr>
          <a:xfrm>
            <a:off x="6033320" y="2961167"/>
            <a:ext cx="366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MÓDULOS DE MOVILIDAD DE BIENES</a:t>
            </a:r>
          </a:p>
        </p:txBody>
      </p:sp>
    </p:spTree>
    <p:extLst>
      <p:ext uri="{BB962C8B-B14F-4D97-AF65-F5344CB8AC3E}">
        <p14:creationId xmlns:p14="http://schemas.microsoft.com/office/powerpoint/2010/main" val="4034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 INDICADORES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05.</a:t>
            </a:r>
          </a:p>
        </p:txBody>
      </p:sp>
    </p:spTree>
    <p:extLst>
      <p:ext uri="{BB962C8B-B14F-4D97-AF65-F5344CB8AC3E}">
        <p14:creationId xmlns:p14="http://schemas.microsoft.com/office/powerpoint/2010/main" val="280382881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INDICADORES DE INVENTARIO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1724" y="2519374"/>
            <a:ext cx="10888408" cy="3494564"/>
          </a:xfrm>
        </p:spPr>
        <p:txBody>
          <a:bodyPr/>
          <a:lstStyle/>
          <a:p>
            <a:r>
              <a:rPr lang="es-CL" dirty="0"/>
              <a:t>En este módulo, se podrá llevar a cabo el seguimiento de los bienes asignados. Este seguimiento podrá ser hecho a través de dos visiones:</a:t>
            </a:r>
          </a:p>
          <a:p>
            <a:r>
              <a:rPr lang="es-CL" dirty="0"/>
              <a:t>• Inventario disponible y transacciones: Esta forma de seguimiento tomará como referencia el local censal en su totalidad, o bien, una de las personas receptora de bienes (a través de su </a:t>
            </a:r>
            <a:r>
              <a:rPr lang="es-CL" dirty="0" err="1"/>
              <a:t>rut</a:t>
            </a:r>
            <a:r>
              <a:rPr lang="es-CL" dirty="0"/>
              <a:t>).</a:t>
            </a:r>
          </a:p>
          <a:p>
            <a:endParaRPr lang="es-CL" dirty="0"/>
          </a:p>
          <a:p>
            <a:r>
              <a:rPr lang="es-CL" dirty="0"/>
              <a:t>• Historial de bien de uso: A través del código CGU de un bien de uso, se podrá hacer seguimiento a los movimientos que este bien ha tenido dentro del local censal. </a:t>
            </a: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INDICADORES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/>
              <a:t>05.</a:t>
            </a:r>
          </a:p>
        </p:txBody>
      </p:sp>
    </p:spTree>
    <p:extLst>
      <p:ext uri="{BB962C8B-B14F-4D97-AF65-F5344CB8AC3E}">
        <p14:creationId xmlns:p14="http://schemas.microsoft.com/office/powerpoint/2010/main" val="379818891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ACTIVIDAD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06.</a:t>
            </a:r>
          </a:p>
        </p:txBody>
      </p:sp>
    </p:spTree>
    <p:extLst>
      <p:ext uri="{BB962C8B-B14F-4D97-AF65-F5344CB8AC3E}">
        <p14:creationId xmlns:p14="http://schemas.microsoft.com/office/powerpoint/2010/main" val="136775291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1D7BCB0-BCCC-BA42-A2B9-5621B5841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722" y="1172671"/>
            <a:ext cx="4802915" cy="1845427"/>
          </a:xfrm>
        </p:spPr>
        <p:txBody>
          <a:bodyPr/>
          <a:lstStyle/>
          <a:p>
            <a:r>
              <a:rPr lang="es-CL" dirty="0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C633F-E6D2-034A-83EA-621EDA6E159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6669" y="2325003"/>
            <a:ext cx="9700809" cy="2197997"/>
          </a:xfrm>
        </p:spPr>
        <p:txBody>
          <a:bodyPr>
            <a:normAutofit/>
          </a:bodyPr>
          <a:lstStyle/>
          <a:p>
            <a:r>
              <a:rPr lang="es-CL" sz="1400" dirty="0"/>
              <a:t>• Cada gestora y gestor administrativo deberá ingresas con sus credenciales: </a:t>
            </a:r>
          </a:p>
          <a:p>
            <a:r>
              <a:rPr lang="es-CL" sz="1400" dirty="0"/>
              <a:t>	- Usuario: Primera letra del nombre + apellido paterno.  (</a:t>
            </a:r>
            <a:r>
              <a:rPr lang="es-CL" sz="1400" dirty="0" err="1"/>
              <a:t>ej</a:t>
            </a:r>
            <a:r>
              <a:rPr lang="es-CL" sz="1400" dirty="0"/>
              <a:t>: Nicolás Fuentes, </a:t>
            </a:r>
            <a:r>
              <a:rPr lang="es-CL" sz="1400" dirty="0" err="1"/>
              <a:t>user</a:t>
            </a:r>
            <a:r>
              <a:rPr lang="es-CL" sz="1400" dirty="0"/>
              <a:t>: </a:t>
            </a:r>
            <a:r>
              <a:rPr lang="es-CL" sz="1400" dirty="0" err="1"/>
              <a:t>nfuentes</a:t>
            </a:r>
            <a:r>
              <a:rPr lang="es-CL" sz="1400" dirty="0"/>
              <a:t>)</a:t>
            </a:r>
          </a:p>
          <a:p>
            <a:r>
              <a:rPr lang="es-CL" sz="1400" dirty="0"/>
              <a:t>	- Contraseña: Rut sin puntos, guion ni dígito verificador. (ej:18.641.155 – k, pass:18641155)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8B6401-54FC-AC41-B031-9363621654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/>
              <a:t>06.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CFCA65E-B29F-4A62-8632-AB7199C38054}"/>
              </a:ext>
            </a:extLst>
          </p:cNvPr>
          <p:cNvSpPr txBox="1">
            <a:spLocks/>
          </p:cNvSpPr>
          <p:nvPr/>
        </p:nvSpPr>
        <p:spPr>
          <a:xfrm>
            <a:off x="977065" y="3653658"/>
            <a:ext cx="9013101" cy="20216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• Deberán probar los módulos de: </a:t>
            </a:r>
          </a:p>
          <a:p>
            <a:r>
              <a:rPr lang="es-CL" sz="1400" dirty="0"/>
              <a:t>	- Asignación de bienes: Asignar bienes de uso y de consumo sensible.</a:t>
            </a:r>
          </a:p>
          <a:p>
            <a:r>
              <a:rPr lang="es-CL" sz="1400" dirty="0"/>
              <a:t>	- Devolución de bienes: Devolver bienes al local. </a:t>
            </a:r>
          </a:p>
          <a:p>
            <a:r>
              <a:rPr lang="es-CL" sz="1400" dirty="0"/>
              <a:t>	- Gestión de Personas: Crear persona en el local y luego eliminarla. </a:t>
            </a:r>
          </a:p>
          <a:p>
            <a:r>
              <a:rPr lang="es-CL" sz="1400" dirty="0"/>
              <a:t>	- Indicadores: Descargar una planilla de la prueba.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E7C58C-A80F-4B71-A720-F2422E70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917" y="-4998"/>
            <a:ext cx="2665529" cy="6858000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E714B19D-86D1-4F2D-B060-FACFBAB442F9}"/>
              </a:ext>
            </a:extLst>
          </p:cNvPr>
          <p:cNvSpPr txBox="1">
            <a:spLocks/>
          </p:cNvSpPr>
          <p:nvPr/>
        </p:nvSpPr>
        <p:spPr>
          <a:xfrm>
            <a:off x="6795247" y="5783513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4000" dirty="0">
                <a:solidFill>
                  <a:schemeClr val="bg1"/>
                </a:solidFill>
              </a:rPr>
              <a:t>¡Éxito!</a:t>
            </a:r>
          </a:p>
        </p:txBody>
      </p:sp>
    </p:spTree>
    <p:extLst>
      <p:ext uri="{BB962C8B-B14F-4D97-AF65-F5344CB8AC3E}">
        <p14:creationId xmlns:p14="http://schemas.microsoft.com/office/powerpoint/2010/main" val="172555466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FLUJO DE ASIGNACIÓN DE BIENES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10796039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1D7BCB0-BCCC-BA42-A2B9-5621B5841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723" y="1172671"/>
            <a:ext cx="4233515" cy="1845427"/>
          </a:xfrm>
        </p:spPr>
        <p:txBody>
          <a:bodyPr/>
          <a:lstStyle/>
          <a:p>
            <a:r>
              <a:rPr lang="es-CL" dirty="0"/>
              <a:t>ASIGNACIÓN DE BIENES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C633F-E6D2-034A-83EA-621EDA6E159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723" y="2696152"/>
            <a:ext cx="4802915" cy="3713440"/>
          </a:xfrm>
        </p:spPr>
        <p:txBody>
          <a:bodyPr>
            <a:normAutofit/>
          </a:bodyPr>
          <a:lstStyle/>
          <a:p>
            <a:r>
              <a:rPr lang="es-CL" dirty="0"/>
              <a:t>El proceso de asignación de bienes tiene por fin realizar el seguimiento del origen y destino de distintos tipos de bienes, entre los que identificamos: </a:t>
            </a:r>
          </a:p>
          <a:p>
            <a:r>
              <a:rPr lang="es-CL" dirty="0"/>
              <a:t>• Bienes de Consumo.</a:t>
            </a:r>
          </a:p>
          <a:p>
            <a:r>
              <a:rPr lang="es-CL" dirty="0"/>
              <a:t>• Bienes de Consumo Sensible.</a:t>
            </a:r>
          </a:p>
          <a:p>
            <a:r>
              <a:rPr lang="es-CL" dirty="0"/>
              <a:t>• Bienes de Uso.</a:t>
            </a:r>
          </a:p>
          <a:p>
            <a:r>
              <a:rPr lang="es-CL" dirty="0"/>
              <a:t>Además el proceso de asignación maneja un flujo de cascada, es decir, depende en gran parte de sus etapas de un proceso de asignación anterior.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8B6401-54FC-AC41-B031-9363621654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/>
              <a:t>01.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FLUJO DE ASIGNACIÓN DE BIENES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BAB76A3-455D-4E05-B49B-B9B79D96A096}"/>
              </a:ext>
            </a:extLst>
          </p:cNvPr>
          <p:cNvGrpSpPr/>
          <p:nvPr/>
        </p:nvGrpSpPr>
        <p:grpSpPr>
          <a:xfrm>
            <a:off x="6886009" y="156647"/>
            <a:ext cx="5206619" cy="6251515"/>
            <a:chOff x="6886009" y="156647"/>
            <a:chExt cx="5206619" cy="6251515"/>
          </a:xfrm>
        </p:grpSpPr>
        <p:sp>
          <p:nvSpPr>
            <p:cNvPr id="30" name="Marcador de texto 1">
              <a:extLst>
                <a:ext uri="{FF2B5EF4-FFF2-40B4-BE49-F238E27FC236}">
                  <a16:creationId xmlns:a16="http://schemas.microsoft.com/office/drawing/2014/main" id="{BEACCDBB-5444-4C66-828F-8971FACFAAE5}"/>
                </a:ext>
              </a:extLst>
            </p:cNvPr>
            <p:cNvSpPr txBox="1">
              <a:spLocks/>
            </p:cNvSpPr>
            <p:nvPr/>
          </p:nvSpPr>
          <p:spPr>
            <a:xfrm>
              <a:off x="8225559" y="5832104"/>
              <a:ext cx="3867069" cy="57605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05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COORDINADOR DE GRUPO/CENSISTA</a:t>
              </a:r>
            </a:p>
          </p:txBody>
        </p: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FB73F6EB-392F-47A0-A6DF-8CFAD56A53B5}"/>
                </a:ext>
              </a:extLst>
            </p:cNvPr>
            <p:cNvGrpSpPr/>
            <p:nvPr/>
          </p:nvGrpSpPr>
          <p:grpSpPr>
            <a:xfrm>
              <a:off x="6886009" y="156647"/>
              <a:ext cx="4489697" cy="5815501"/>
              <a:chOff x="6886009" y="156647"/>
              <a:chExt cx="4489697" cy="5815501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6CD6CB6-DB2A-43E6-AC39-891B1FE38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7405" y="1644681"/>
                <a:ext cx="1346764" cy="13556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0EEB2DF2-9F18-44D2-A549-C6DA6B142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9901" y="245356"/>
                <a:ext cx="1350449" cy="13556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B76DE724-941F-4D3B-B3C0-8886A1F09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9901" y="3165066"/>
                <a:ext cx="1346764" cy="13556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3818C970-53D3-4E73-9F8A-9A73DF8B8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7427" y="4970255"/>
                <a:ext cx="2043335" cy="10018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Marcador de texto 1">
                <a:extLst>
                  <a:ext uri="{FF2B5EF4-FFF2-40B4-BE49-F238E27FC236}">
                    <a16:creationId xmlns:a16="http://schemas.microsoft.com/office/drawing/2014/main" id="{AACE9443-6975-4784-95E0-CAF8A2273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9901" y="1543122"/>
                <a:ext cx="1777526" cy="482251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" b="0" i="0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L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BODEGA CENTRAL</a:t>
                </a:r>
              </a:p>
            </p:txBody>
          </p:sp>
          <p:sp>
            <p:nvSpPr>
              <p:cNvPr id="26" name="Marcador de texto 1">
                <a:extLst>
                  <a:ext uri="{FF2B5EF4-FFF2-40B4-BE49-F238E27FC236}">
                    <a16:creationId xmlns:a16="http://schemas.microsoft.com/office/drawing/2014/main" id="{B09A8781-9922-48D5-8060-F282FAB84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55232" y="2874962"/>
                <a:ext cx="2207721" cy="576058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" b="0" i="0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L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BODEGA REGIONAL</a:t>
                </a:r>
              </a:p>
            </p:txBody>
          </p:sp>
          <p:sp>
            <p:nvSpPr>
              <p:cNvPr id="27" name="Marcador de texto 1">
                <a:extLst>
                  <a:ext uri="{FF2B5EF4-FFF2-40B4-BE49-F238E27FC236}">
                    <a16:creationId xmlns:a16="http://schemas.microsoft.com/office/drawing/2014/main" id="{94868322-27BF-40AC-8D63-26D6A893B2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5450" y="4445639"/>
                <a:ext cx="2207721" cy="576058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" b="0" i="0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L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 CENSAL</a:t>
                </a: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BCDFDF5F-0DC5-493C-AA2E-9ACC90050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>
                <a:off x="9559840" y="3443745"/>
                <a:ext cx="1001894" cy="1001894"/>
              </a:xfrm>
              <a:prstGeom prst="rect">
                <a:avLst/>
              </a:prstGeom>
            </p:spPr>
          </p:pic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8DC49E0D-D1CF-4094-9590-96DC8D073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 flipV="1">
                <a:off x="7765732" y="4924634"/>
                <a:ext cx="1001894" cy="1004533"/>
              </a:xfrm>
              <a:prstGeom prst="rect">
                <a:avLst/>
              </a:prstGeom>
            </p:spPr>
          </p:pic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18F20285-7B31-49EC-9AAC-192F2C88A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 flipV="1">
                <a:off x="7765733" y="1919288"/>
                <a:ext cx="1001894" cy="1004533"/>
              </a:xfrm>
              <a:prstGeom prst="rect">
                <a:avLst/>
              </a:prstGeom>
            </p:spPr>
          </p:pic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707AB798-F432-41A0-934D-929298B42ECC}"/>
                  </a:ext>
                </a:extLst>
              </p:cNvPr>
              <p:cNvSpPr/>
              <p:nvPr/>
            </p:nvSpPr>
            <p:spPr>
              <a:xfrm>
                <a:off x="6886009" y="156647"/>
                <a:ext cx="615462" cy="6209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30829892-DE6D-4DE1-9B44-F39C6DAF4BEB}"/>
                  </a:ext>
                </a:extLst>
              </p:cNvPr>
              <p:cNvSpPr/>
              <p:nvPr/>
            </p:nvSpPr>
            <p:spPr>
              <a:xfrm>
                <a:off x="10452513" y="1259415"/>
                <a:ext cx="615462" cy="6209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1F41249-82A9-4F34-9750-F4F6273553EE}"/>
                  </a:ext>
                </a:extLst>
              </p:cNvPr>
              <p:cNvSpPr/>
              <p:nvPr/>
            </p:nvSpPr>
            <p:spPr>
              <a:xfrm>
                <a:off x="6886009" y="2846814"/>
                <a:ext cx="615462" cy="6209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AA564692-659F-4DDE-B548-44DB03F9FBF4}"/>
                  </a:ext>
                </a:extLst>
              </p:cNvPr>
              <p:cNvSpPr/>
              <p:nvPr/>
            </p:nvSpPr>
            <p:spPr>
              <a:xfrm>
                <a:off x="10760244" y="4615489"/>
                <a:ext cx="615462" cy="6209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21916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E5AF17-A512-4B45-AE5A-9481EFDE6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769" y="1200711"/>
            <a:ext cx="6499975" cy="168300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TRAZABILIDAD DE BIENES EN LOCAL CENSAL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C098F0-2E9B-C240-9945-AD52B4059A5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635870" y="1192347"/>
            <a:ext cx="6132798" cy="1876598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Una vez que cada bodega regional realizó el proceso de asignación de bienes a cada uno de los locales censales existentes, cada local censal deberá, a través de sus </a:t>
            </a:r>
            <a:r>
              <a:rPr lang="es-CL" b="1" dirty="0"/>
              <a:t>gestoras y gestores administrativos, </a:t>
            </a:r>
            <a:r>
              <a:rPr lang="es-CL" dirty="0"/>
              <a:t>realizar un flujo de recepción de bienes para la futura asignación de estos.</a:t>
            </a:r>
          </a:p>
          <a:p>
            <a:r>
              <a:rPr lang="es-CL" dirty="0"/>
              <a:t>Además, las etapas de recepción y asignación, considera un flujo bidireccional, que permita la devolución de bienes en caso de ser necesaria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070BF2-CB63-0C4A-8C6E-4EE72780F08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/>
              <a:t>01.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E110259-C16B-7246-A31C-30A7467DA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FLUJO DE ASIGNACIÓN DE BIENES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F8FC9AC-53AE-4B06-A803-4EF19DD09ADD}"/>
              </a:ext>
            </a:extLst>
          </p:cNvPr>
          <p:cNvGrpSpPr/>
          <p:nvPr/>
        </p:nvGrpSpPr>
        <p:grpSpPr>
          <a:xfrm>
            <a:off x="1090428" y="3302477"/>
            <a:ext cx="10011144" cy="2866510"/>
            <a:chOff x="678957" y="3592623"/>
            <a:chExt cx="10011144" cy="286651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238C52E-6EFA-409A-BA3A-6E3084F1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9760" y="3592623"/>
              <a:ext cx="1761966" cy="8639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CDCF437-3DFF-4F28-891B-7F65E6835D60}"/>
                </a:ext>
              </a:extLst>
            </p:cNvPr>
            <p:cNvGrpSpPr/>
            <p:nvPr/>
          </p:nvGrpSpPr>
          <p:grpSpPr>
            <a:xfrm>
              <a:off x="1162742" y="3592623"/>
              <a:ext cx="858248" cy="1347966"/>
              <a:chOff x="1136365" y="3595301"/>
              <a:chExt cx="858248" cy="1347966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74327CE4-6A51-45BC-B389-A5CA24A94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365" y="3595301"/>
                <a:ext cx="858248" cy="8639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AE796FB4-012D-4B0A-8FAF-9E3390248738}"/>
                  </a:ext>
                </a:extLst>
              </p:cNvPr>
              <p:cNvSpPr/>
              <p:nvPr/>
            </p:nvSpPr>
            <p:spPr>
              <a:xfrm>
                <a:off x="1292231" y="4322339"/>
                <a:ext cx="615462" cy="620928"/>
              </a:xfrm>
              <a:prstGeom prst="ellipse">
                <a:avLst/>
              </a:prstGeom>
              <a:solidFill>
                <a:srgbClr val="E601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654E3EA-6E1B-4B50-B372-5D6BC8A5B559}"/>
                </a:ext>
              </a:extLst>
            </p:cNvPr>
            <p:cNvSpPr/>
            <p:nvPr/>
          </p:nvSpPr>
          <p:spPr>
            <a:xfrm>
              <a:off x="9353012" y="4319661"/>
              <a:ext cx="615462" cy="6209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6181A22-E181-46CE-A53A-00C1B55F2D79}"/>
                </a:ext>
              </a:extLst>
            </p:cNvPr>
            <p:cNvGrpSpPr/>
            <p:nvPr/>
          </p:nvGrpSpPr>
          <p:grpSpPr>
            <a:xfrm>
              <a:off x="3726734" y="3598698"/>
              <a:ext cx="858248" cy="1347966"/>
              <a:chOff x="1136365" y="3595301"/>
              <a:chExt cx="858248" cy="1347966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67E69A4-C372-4D09-8EF0-353488DD1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365" y="3595301"/>
                <a:ext cx="858248" cy="8639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447997BC-A1F2-4197-AC8A-30FA0CCC5EF9}"/>
                  </a:ext>
                </a:extLst>
              </p:cNvPr>
              <p:cNvSpPr/>
              <p:nvPr/>
            </p:nvSpPr>
            <p:spPr>
              <a:xfrm>
                <a:off x="1292231" y="4322339"/>
                <a:ext cx="615462" cy="620928"/>
              </a:xfrm>
              <a:prstGeom prst="ellipse">
                <a:avLst/>
              </a:prstGeom>
              <a:solidFill>
                <a:srgbClr val="E601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9" name="Marcador de texto 1">
              <a:extLst>
                <a:ext uri="{FF2B5EF4-FFF2-40B4-BE49-F238E27FC236}">
                  <a16:creationId xmlns:a16="http://schemas.microsoft.com/office/drawing/2014/main" id="{FDC06B39-A74A-4C40-873A-84E74C5BEE6E}"/>
                </a:ext>
              </a:extLst>
            </p:cNvPr>
            <p:cNvSpPr txBox="1">
              <a:spLocks/>
            </p:cNvSpPr>
            <p:nvPr/>
          </p:nvSpPr>
          <p:spPr>
            <a:xfrm>
              <a:off x="728745" y="4941237"/>
              <a:ext cx="1894761" cy="62092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RECEPCIÓN DE BIENES ASIGNADOS POR LA BODEGA REGIONAL</a:t>
              </a:r>
            </a:p>
          </p:txBody>
        </p:sp>
        <p:sp>
          <p:nvSpPr>
            <p:cNvPr id="21" name="Marcador de texto 1">
              <a:extLst>
                <a:ext uri="{FF2B5EF4-FFF2-40B4-BE49-F238E27FC236}">
                  <a16:creationId xmlns:a16="http://schemas.microsoft.com/office/drawing/2014/main" id="{A3A83807-31F5-430A-8E8B-10623D9668B2}"/>
                </a:ext>
              </a:extLst>
            </p:cNvPr>
            <p:cNvSpPr txBox="1">
              <a:spLocks/>
            </p:cNvSpPr>
            <p:nvPr/>
          </p:nvSpPr>
          <p:spPr>
            <a:xfrm>
              <a:off x="3316492" y="4946664"/>
              <a:ext cx="1894761" cy="62092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CARGA DE BIENES DISPONIBLES EN STOCK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AA552422-EA0E-451C-B4A0-80D5C15653AE}"/>
                </a:ext>
              </a:extLst>
            </p:cNvPr>
            <p:cNvGrpSpPr/>
            <p:nvPr/>
          </p:nvGrpSpPr>
          <p:grpSpPr>
            <a:xfrm>
              <a:off x="6302688" y="3593271"/>
              <a:ext cx="858248" cy="1347966"/>
              <a:chOff x="1136365" y="3595301"/>
              <a:chExt cx="858248" cy="1347966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B3E2954B-ACB6-4244-9633-A865219EC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365" y="3595301"/>
                <a:ext cx="858248" cy="8639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C53ACCC5-CC29-469B-868A-F66270393427}"/>
                  </a:ext>
                </a:extLst>
              </p:cNvPr>
              <p:cNvSpPr/>
              <p:nvPr/>
            </p:nvSpPr>
            <p:spPr>
              <a:xfrm>
                <a:off x="1292231" y="4322339"/>
                <a:ext cx="615462" cy="620928"/>
              </a:xfrm>
              <a:prstGeom prst="ellipse">
                <a:avLst/>
              </a:prstGeom>
              <a:solidFill>
                <a:srgbClr val="E601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25" name="Marcador de texto 1">
              <a:extLst>
                <a:ext uri="{FF2B5EF4-FFF2-40B4-BE49-F238E27FC236}">
                  <a16:creationId xmlns:a16="http://schemas.microsoft.com/office/drawing/2014/main" id="{D6E824EF-7935-48F0-B175-153CFB189FDF}"/>
                </a:ext>
              </a:extLst>
            </p:cNvPr>
            <p:cNvSpPr txBox="1">
              <a:spLocks/>
            </p:cNvSpPr>
            <p:nvPr/>
          </p:nvSpPr>
          <p:spPr>
            <a:xfrm>
              <a:off x="5892446" y="4941237"/>
              <a:ext cx="1894761" cy="62092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ASIGNACIÓN DE BIENES A PERSONAS</a:t>
              </a:r>
            </a:p>
          </p:txBody>
        </p:sp>
        <p:sp>
          <p:nvSpPr>
            <p:cNvPr id="26" name="Marcador de texto 1">
              <a:extLst>
                <a:ext uri="{FF2B5EF4-FFF2-40B4-BE49-F238E27FC236}">
                  <a16:creationId xmlns:a16="http://schemas.microsoft.com/office/drawing/2014/main" id="{78D674D9-B2D1-4625-9B58-AAA2006359DC}"/>
                </a:ext>
              </a:extLst>
            </p:cNvPr>
            <p:cNvSpPr txBox="1">
              <a:spLocks/>
            </p:cNvSpPr>
            <p:nvPr/>
          </p:nvSpPr>
          <p:spPr>
            <a:xfrm>
              <a:off x="8779760" y="4930886"/>
              <a:ext cx="1894761" cy="62092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RECEPCIÓN DE BIENES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AD6BFA3-0E48-49DD-8C2D-CEF351A3D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78545" y="3785287"/>
              <a:ext cx="534539" cy="534539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CA8EB810-9518-44DB-BAC4-09A18DF0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51090" y="3785287"/>
              <a:ext cx="534539" cy="53453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942EAF93-6092-4E1F-ABB0-90894FE0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7995" y="3785287"/>
              <a:ext cx="534539" cy="534539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947A8B2-89D4-47F4-96E6-7BF8C3F00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>
              <a:off x="9350279" y="5341089"/>
              <a:ext cx="620926" cy="649129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9008A0E5-1D31-475F-BFB5-FF7319896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>
              <a:off x="1315875" y="5391118"/>
              <a:ext cx="620926" cy="649129"/>
            </a:xfrm>
            <a:prstGeom prst="rect">
              <a:avLst/>
            </a:prstGeom>
          </p:spPr>
        </p:pic>
        <p:sp>
          <p:nvSpPr>
            <p:cNvPr id="32" name="Marcador de texto 1">
              <a:extLst>
                <a:ext uri="{FF2B5EF4-FFF2-40B4-BE49-F238E27FC236}">
                  <a16:creationId xmlns:a16="http://schemas.microsoft.com/office/drawing/2014/main" id="{EBCF4D15-37DC-47C5-99EC-EAF0BCDB6901}"/>
                </a:ext>
              </a:extLst>
            </p:cNvPr>
            <p:cNvSpPr txBox="1">
              <a:spLocks/>
            </p:cNvSpPr>
            <p:nvPr/>
          </p:nvSpPr>
          <p:spPr>
            <a:xfrm>
              <a:off x="8795340" y="5838205"/>
              <a:ext cx="1894761" cy="62092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9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DEVOLUCIÓN DE BIENES A LOCAL CENSAL</a:t>
              </a:r>
            </a:p>
          </p:txBody>
        </p:sp>
        <p:sp>
          <p:nvSpPr>
            <p:cNvPr id="33" name="Marcador de texto 1">
              <a:extLst>
                <a:ext uri="{FF2B5EF4-FFF2-40B4-BE49-F238E27FC236}">
                  <a16:creationId xmlns:a16="http://schemas.microsoft.com/office/drawing/2014/main" id="{7B585C6B-9E3A-4F91-88AF-67435026FDED}"/>
                </a:ext>
              </a:extLst>
            </p:cNvPr>
            <p:cNvSpPr txBox="1">
              <a:spLocks/>
            </p:cNvSpPr>
            <p:nvPr/>
          </p:nvSpPr>
          <p:spPr>
            <a:xfrm>
              <a:off x="678957" y="5838205"/>
              <a:ext cx="1894761" cy="620928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9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REVERSA DE BIENES HACIA BODEGA REGIONAL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08246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ESTRUCTURA DEL SISTEMA DE TRAZABILIDAD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98746658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406F8CB-1A45-40DE-85AE-8CA45B87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22" y="338283"/>
            <a:ext cx="3162285" cy="46713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1D7BCB0-BCCC-BA42-A2B9-5621B5841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723" y="1172671"/>
            <a:ext cx="4233515" cy="1845427"/>
          </a:xfrm>
        </p:spPr>
        <p:txBody>
          <a:bodyPr/>
          <a:lstStyle/>
          <a:p>
            <a:r>
              <a:rPr lang="es-CL" dirty="0"/>
              <a:t>Estructura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C633F-E6D2-034A-83EA-621EDA6E159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9221" y="1931269"/>
            <a:ext cx="5390366" cy="4261127"/>
          </a:xfrm>
        </p:spPr>
        <p:txBody>
          <a:bodyPr>
            <a:normAutofit fontScale="92500" lnSpcReduction="10000"/>
          </a:bodyPr>
          <a:lstStyle/>
          <a:p>
            <a:r>
              <a:rPr lang="es-CL" sz="1400" dirty="0"/>
              <a:t>El sistema de trazabilidad considera un menú de inició con 4 submenús: </a:t>
            </a:r>
          </a:p>
          <a:p>
            <a:r>
              <a:rPr lang="es-CL" sz="1400" dirty="0"/>
              <a:t>• Inicio</a:t>
            </a:r>
          </a:p>
          <a:p>
            <a:r>
              <a:rPr lang="es-CL" sz="1400" dirty="0"/>
              <a:t>• Movilidad de Bienes</a:t>
            </a:r>
          </a:p>
          <a:p>
            <a:r>
              <a:rPr lang="es-CL" sz="1400" dirty="0"/>
              <a:t>	- Recepción.</a:t>
            </a:r>
          </a:p>
          <a:p>
            <a:r>
              <a:rPr lang="es-CL" sz="1400" dirty="0"/>
              <a:t>	- Asignación de bienes</a:t>
            </a:r>
          </a:p>
          <a:p>
            <a:r>
              <a:rPr lang="es-CL" sz="1400" dirty="0"/>
              <a:t>	- Devolución de bienes</a:t>
            </a:r>
          </a:p>
          <a:p>
            <a:r>
              <a:rPr lang="es-CL" sz="1400" dirty="0"/>
              <a:t>	- Reversa</a:t>
            </a:r>
          </a:p>
          <a:p>
            <a:r>
              <a:rPr lang="es-CL" sz="1400" dirty="0"/>
              <a:t>• Gestión </a:t>
            </a:r>
          </a:p>
          <a:p>
            <a:r>
              <a:rPr lang="es-CL" sz="1400" dirty="0"/>
              <a:t>	- Personas</a:t>
            </a:r>
          </a:p>
          <a:p>
            <a:r>
              <a:rPr lang="es-CL" sz="1400" dirty="0"/>
              <a:t>	- </a:t>
            </a:r>
            <a:r>
              <a:rPr lang="es-CL" sz="1400" dirty="0" err="1"/>
              <a:t>Items</a:t>
            </a:r>
            <a:r>
              <a:rPr lang="es-CL" sz="1400" dirty="0"/>
              <a:t> </a:t>
            </a:r>
          </a:p>
          <a:p>
            <a:endParaRPr lang="es-CL" sz="1400" dirty="0"/>
          </a:p>
          <a:p>
            <a:r>
              <a:rPr lang="es-CL" sz="1400" dirty="0"/>
              <a:t>• Indicadores</a:t>
            </a:r>
          </a:p>
          <a:p>
            <a:r>
              <a:rPr lang="es-CL" sz="1400" dirty="0"/>
              <a:t>	- Historial y Transacciones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8B6401-54FC-AC41-B031-9363621654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/>
              <a:t>02.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ESTRUCTURA DEL SISTEMA DE TRAZABILIDAD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1AA1808-1019-437A-A6F3-648922E760A3}"/>
              </a:ext>
            </a:extLst>
          </p:cNvPr>
          <p:cNvSpPr/>
          <p:nvPr/>
        </p:nvSpPr>
        <p:spPr>
          <a:xfrm>
            <a:off x="6428690" y="283338"/>
            <a:ext cx="615462" cy="620928"/>
          </a:xfrm>
          <a:prstGeom prst="ellipse">
            <a:avLst/>
          </a:prstGeom>
          <a:solidFill>
            <a:srgbClr val="F59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CAA0BAD6-AED2-45A0-A372-BE8C4EA862FF}"/>
              </a:ext>
            </a:extLst>
          </p:cNvPr>
          <p:cNvSpPr txBox="1">
            <a:spLocks/>
          </p:cNvSpPr>
          <p:nvPr/>
        </p:nvSpPr>
        <p:spPr>
          <a:xfrm>
            <a:off x="7520985" y="317947"/>
            <a:ext cx="5692058" cy="48225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ORIGEN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4E1BC7-9BF4-4FC2-AD1A-B7CA82396C31}"/>
              </a:ext>
            </a:extLst>
          </p:cNvPr>
          <p:cNvGrpSpPr/>
          <p:nvPr/>
        </p:nvGrpSpPr>
        <p:grpSpPr>
          <a:xfrm>
            <a:off x="6428690" y="1878349"/>
            <a:ext cx="6784353" cy="620928"/>
            <a:chOff x="6428690" y="1718574"/>
            <a:chExt cx="6784353" cy="620928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4BECAD29-82B0-49C8-B044-C2323CE6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9324" y="1775731"/>
              <a:ext cx="3162285" cy="467130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FDBA853-B063-4BDF-9006-2367EB31761B}"/>
                </a:ext>
              </a:extLst>
            </p:cNvPr>
            <p:cNvSpPr/>
            <p:nvPr/>
          </p:nvSpPr>
          <p:spPr>
            <a:xfrm>
              <a:off x="6428690" y="1718574"/>
              <a:ext cx="615462" cy="620928"/>
            </a:xfrm>
            <a:prstGeom prst="ellipse">
              <a:avLst/>
            </a:prstGeom>
            <a:solidFill>
              <a:srgbClr val="E6007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9" name="Marcador de texto 1">
              <a:extLst>
                <a:ext uri="{FF2B5EF4-FFF2-40B4-BE49-F238E27FC236}">
                  <a16:creationId xmlns:a16="http://schemas.microsoft.com/office/drawing/2014/main" id="{7130A290-168A-4A0E-A7BC-67CEA8E86145}"/>
                </a:ext>
              </a:extLst>
            </p:cNvPr>
            <p:cNvSpPr txBox="1">
              <a:spLocks/>
            </p:cNvSpPr>
            <p:nvPr/>
          </p:nvSpPr>
          <p:spPr>
            <a:xfrm>
              <a:off x="7520985" y="1771494"/>
              <a:ext cx="5692058" cy="482251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400" dirty="0"/>
                <a:t>DESTINO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0AD12DA-9EFE-4AA2-AEB5-1441A84CDB81}"/>
              </a:ext>
            </a:extLst>
          </p:cNvPr>
          <p:cNvGrpSpPr/>
          <p:nvPr/>
        </p:nvGrpSpPr>
        <p:grpSpPr>
          <a:xfrm>
            <a:off x="6428690" y="3435164"/>
            <a:ext cx="6784353" cy="620928"/>
            <a:chOff x="6428690" y="3182561"/>
            <a:chExt cx="6784353" cy="620928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BB51A878-97E8-4BDF-936C-E9DDE649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9323" y="3259460"/>
              <a:ext cx="3162285" cy="467130"/>
            </a:xfrm>
            <a:prstGeom prst="rect">
              <a:avLst/>
            </a:prstGeom>
          </p:spPr>
        </p:pic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D1DE3F4-9DE9-47FB-9244-0661A4E4BE8B}"/>
                </a:ext>
              </a:extLst>
            </p:cNvPr>
            <p:cNvSpPr/>
            <p:nvPr/>
          </p:nvSpPr>
          <p:spPr>
            <a:xfrm>
              <a:off x="6428690" y="3182561"/>
              <a:ext cx="615462" cy="620928"/>
            </a:xfrm>
            <a:prstGeom prst="ellipse">
              <a:avLst/>
            </a:prstGeom>
            <a:solidFill>
              <a:srgbClr val="009EE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5" name="Marcador de texto 1">
              <a:extLst>
                <a:ext uri="{FF2B5EF4-FFF2-40B4-BE49-F238E27FC236}">
                  <a16:creationId xmlns:a16="http://schemas.microsoft.com/office/drawing/2014/main" id="{847B9F92-ACF2-446A-B069-BEB546030F41}"/>
                </a:ext>
              </a:extLst>
            </p:cNvPr>
            <p:cNvSpPr txBox="1">
              <a:spLocks/>
            </p:cNvSpPr>
            <p:nvPr/>
          </p:nvSpPr>
          <p:spPr>
            <a:xfrm>
              <a:off x="7520985" y="3251899"/>
              <a:ext cx="5692058" cy="482251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400" dirty="0"/>
                <a:t>ÍTEMS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FF28BE4-D6B7-4E08-B9DC-8773C64B9E62}"/>
              </a:ext>
            </a:extLst>
          </p:cNvPr>
          <p:cNvGrpSpPr/>
          <p:nvPr/>
        </p:nvGrpSpPr>
        <p:grpSpPr>
          <a:xfrm>
            <a:off x="6428690" y="5050616"/>
            <a:ext cx="6784353" cy="620928"/>
            <a:chOff x="6428690" y="4638987"/>
            <a:chExt cx="6784353" cy="620928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E691836B-1818-4ADE-9D42-8348E4C6B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9322" y="4694562"/>
              <a:ext cx="3162285" cy="467130"/>
            </a:xfrm>
            <a:prstGeom prst="rect">
              <a:avLst/>
            </a:prstGeom>
          </p:spPr>
        </p:pic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9EFA887-45A9-42A5-8DFF-43C5684EF6F5}"/>
                </a:ext>
              </a:extLst>
            </p:cNvPr>
            <p:cNvSpPr/>
            <p:nvPr/>
          </p:nvSpPr>
          <p:spPr>
            <a:xfrm>
              <a:off x="6428690" y="4638987"/>
              <a:ext cx="615462" cy="620928"/>
            </a:xfrm>
            <a:prstGeom prst="ellipse">
              <a:avLst/>
            </a:prstGeom>
            <a:solidFill>
              <a:srgbClr val="EE7D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6" name="Marcador de texto 1">
              <a:extLst>
                <a:ext uri="{FF2B5EF4-FFF2-40B4-BE49-F238E27FC236}">
                  <a16:creationId xmlns:a16="http://schemas.microsoft.com/office/drawing/2014/main" id="{40EAC042-3FEA-41E6-894F-2BCE662F5392}"/>
                </a:ext>
              </a:extLst>
            </p:cNvPr>
            <p:cNvSpPr txBox="1">
              <a:spLocks/>
            </p:cNvSpPr>
            <p:nvPr/>
          </p:nvSpPr>
          <p:spPr>
            <a:xfrm>
              <a:off x="7520985" y="4694562"/>
              <a:ext cx="5692058" cy="482251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400" dirty="0"/>
                <a:t>DOCUMENTO</a:t>
              </a:r>
            </a:p>
          </p:txBody>
        </p:sp>
      </p:grpSp>
      <p:sp>
        <p:nvSpPr>
          <p:cNvPr id="47" name="Marcador de texto 3">
            <a:extLst>
              <a:ext uri="{FF2B5EF4-FFF2-40B4-BE49-F238E27FC236}">
                <a16:creationId xmlns:a16="http://schemas.microsoft.com/office/drawing/2014/main" id="{1E31C08B-EF70-4F84-96ED-07E6A2BFA76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09322" y="855143"/>
            <a:ext cx="4819616" cy="870228"/>
          </a:xfrm>
        </p:spPr>
        <p:txBody>
          <a:bodyPr>
            <a:normAutofit/>
          </a:bodyPr>
          <a:lstStyle/>
          <a:p>
            <a:pPr algn="just"/>
            <a:r>
              <a:rPr lang="es-CL" sz="1400" dirty="0"/>
              <a:t>Identifica en cualquiera de las 4 acciones de movilidad de bienes disponibles, la proveniencia del o los bienes que se verán involucrados en el proceso.</a:t>
            </a:r>
          </a:p>
        </p:txBody>
      </p:sp>
      <p:sp>
        <p:nvSpPr>
          <p:cNvPr id="48" name="Marcador de texto 3">
            <a:extLst>
              <a:ext uri="{FF2B5EF4-FFF2-40B4-BE49-F238E27FC236}">
                <a16:creationId xmlns:a16="http://schemas.microsoft.com/office/drawing/2014/main" id="{85355E6F-D971-4677-A45A-695DE35BC365}"/>
              </a:ext>
            </a:extLst>
          </p:cNvPr>
          <p:cNvSpPr txBox="1">
            <a:spLocks/>
          </p:cNvSpPr>
          <p:nvPr/>
        </p:nvSpPr>
        <p:spPr>
          <a:xfrm>
            <a:off x="6976737" y="2496354"/>
            <a:ext cx="4819616" cy="8702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dirty="0"/>
              <a:t>Identifica en cualquiera de las 4 acciones de movilidad de bienes disponibles, el destino del o los bienes que se verán involucrados en el proceso.</a:t>
            </a:r>
          </a:p>
        </p:txBody>
      </p:sp>
      <p:sp>
        <p:nvSpPr>
          <p:cNvPr id="49" name="Marcador de texto 3">
            <a:extLst>
              <a:ext uri="{FF2B5EF4-FFF2-40B4-BE49-F238E27FC236}">
                <a16:creationId xmlns:a16="http://schemas.microsoft.com/office/drawing/2014/main" id="{3933A278-B414-46FF-8493-42594BDDECC8}"/>
              </a:ext>
            </a:extLst>
          </p:cNvPr>
          <p:cNvSpPr txBox="1">
            <a:spLocks/>
          </p:cNvSpPr>
          <p:nvPr/>
        </p:nvSpPr>
        <p:spPr>
          <a:xfrm>
            <a:off x="6976737" y="4033622"/>
            <a:ext cx="4819616" cy="87022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dirty="0"/>
              <a:t>Identifica en cualquiera de las 4 acciones de movilidad de bienes disponibles, los bienes que se verán involucrados en el proceso, mostrando su stock disponible en el origen</a:t>
            </a:r>
          </a:p>
        </p:txBody>
      </p:sp>
      <p:sp>
        <p:nvSpPr>
          <p:cNvPr id="50" name="Marcador de texto 3">
            <a:extLst>
              <a:ext uri="{FF2B5EF4-FFF2-40B4-BE49-F238E27FC236}">
                <a16:creationId xmlns:a16="http://schemas.microsoft.com/office/drawing/2014/main" id="{587EBA16-7608-47F1-BA3E-F9ECC1084B9F}"/>
              </a:ext>
            </a:extLst>
          </p:cNvPr>
          <p:cNvSpPr txBox="1">
            <a:spLocks/>
          </p:cNvSpPr>
          <p:nvPr/>
        </p:nvSpPr>
        <p:spPr>
          <a:xfrm>
            <a:off x="6976737" y="5650478"/>
            <a:ext cx="4819616" cy="8702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dirty="0"/>
              <a:t>Permite ingresar documentos que respalden el proceso de movilidad de bienes que se realizará.</a:t>
            </a:r>
          </a:p>
        </p:txBody>
      </p:sp>
    </p:spTree>
    <p:extLst>
      <p:ext uri="{BB962C8B-B14F-4D97-AF65-F5344CB8AC3E}">
        <p14:creationId xmlns:p14="http://schemas.microsoft.com/office/powerpoint/2010/main" val="406405105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6519700" y="1395166"/>
            <a:ext cx="4394168" cy="115125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CL" dirty="0"/>
              <a:t>GRILLA DE ÍTEMS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600" dirty="0"/>
              <a:t>ESTRUCTURA DEL SISTEMA DE TRAZABILIDAD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00A6AC-885D-47D8-831A-911E81FC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3" y="2546424"/>
            <a:ext cx="5679465" cy="236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EA6EDF6-BF9F-4492-B1B1-2162D97F07B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19700" y="2546424"/>
            <a:ext cx="5288369" cy="3696113"/>
          </a:xfrm>
        </p:spPr>
        <p:txBody>
          <a:bodyPr>
            <a:normAutofit/>
          </a:bodyPr>
          <a:lstStyle/>
          <a:p>
            <a:r>
              <a:rPr lang="es-CL" sz="1400" dirty="0"/>
              <a:t>• </a:t>
            </a:r>
            <a:r>
              <a:rPr lang="es-CL" sz="1400" b="1" dirty="0"/>
              <a:t>En preparación: </a:t>
            </a:r>
            <a:r>
              <a:rPr lang="es-CL" sz="1400" dirty="0"/>
              <a:t>Ítems que están siendo parte del proceso de movilidad. Este valor será dinámico conforme la asignación de movilidad lo indique.</a:t>
            </a:r>
          </a:p>
          <a:p>
            <a:r>
              <a:rPr lang="es-CL" sz="1400" dirty="0"/>
              <a:t>• </a:t>
            </a:r>
            <a:r>
              <a:rPr lang="es-CL" sz="1400" b="1" dirty="0"/>
              <a:t>Esperado: </a:t>
            </a:r>
            <a:r>
              <a:rPr lang="es-CL" sz="1400" dirty="0"/>
              <a:t>Representa la cantidad de bienes esperadas para el local censal o la persona.</a:t>
            </a:r>
          </a:p>
          <a:p>
            <a:r>
              <a:rPr lang="es-CL" sz="1400" dirty="0"/>
              <a:t>• </a:t>
            </a:r>
            <a:r>
              <a:rPr lang="es-CL" sz="1400" b="1" dirty="0"/>
              <a:t>Enviado: </a:t>
            </a:r>
            <a:r>
              <a:rPr lang="es-CL" sz="1400" dirty="0"/>
              <a:t>Refiere a la cantidad de bienes que fueron enviados al local censal</a:t>
            </a:r>
          </a:p>
          <a:p>
            <a:r>
              <a:rPr lang="es-CL" sz="1400" dirty="0"/>
              <a:t>• </a:t>
            </a:r>
            <a:r>
              <a:rPr lang="es-CL" sz="1400" b="1" dirty="0"/>
              <a:t>Stock: </a:t>
            </a:r>
            <a:r>
              <a:rPr lang="es-CL" sz="1400" dirty="0"/>
              <a:t>Representa la cantidad de ítems que se encuentran disponibles sobre un bien en específico</a:t>
            </a:r>
          </a:p>
          <a:p>
            <a:r>
              <a:rPr lang="es-CL" sz="1400" dirty="0"/>
              <a:t>• </a:t>
            </a:r>
            <a:r>
              <a:rPr lang="es-CL" sz="1400" b="1" dirty="0"/>
              <a:t>Pendiente: </a:t>
            </a:r>
            <a:r>
              <a:rPr lang="es-CL" sz="1400" dirty="0"/>
              <a:t>Son aquellos ítems que faltan para completar el esperado por el local </a:t>
            </a:r>
          </a:p>
        </p:txBody>
      </p:sp>
    </p:spTree>
    <p:extLst>
      <p:ext uri="{BB962C8B-B14F-4D97-AF65-F5344CB8AC3E}">
        <p14:creationId xmlns:p14="http://schemas.microsoft.com/office/powerpoint/2010/main" val="95150498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79799" y="2702676"/>
            <a:ext cx="6854648" cy="1501201"/>
          </a:xfrm>
        </p:spPr>
        <p:txBody>
          <a:bodyPr>
            <a:noAutofit/>
          </a:bodyPr>
          <a:lstStyle/>
          <a:p>
            <a:r>
              <a:rPr lang="es-CL" sz="4500" dirty="0"/>
              <a:t>MÓDULOS DE MOVILIDAD DE BIENES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70337477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www.w3.org/XML/1998/namespace"/>
    <ds:schemaRef ds:uri="http://purl.org/dc/dcmitype/"/>
    <ds:schemaRef ds:uri="http://schemas.microsoft.com/office/2006/metadata/properties"/>
    <ds:schemaRef ds:uri="6fc35979-dbb1-4d4b-8727-6470e0646fe1"/>
    <ds:schemaRef ds:uri="http://schemas.microsoft.com/office/2006/documentManagement/types"/>
    <ds:schemaRef ds:uri="a369e572-027a-44c0-8f11-2f588a2a133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69e572-027a-44c0-8f11-2f588a2a1334"/>
    <ds:schemaRef ds:uri="6fc35979-dbb1-4d4b-8727-6470e0646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</TotalTime>
  <Words>1473</Words>
  <Application>Microsoft Office PowerPoint</Application>
  <PresentationFormat>Panorámica</PresentationFormat>
  <Paragraphs>222</Paragraphs>
  <Slides>26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Avenir Next Demi Bold</vt:lpstr>
      <vt:lpstr>Calibri</vt:lpstr>
      <vt:lpstr>Verdana</vt:lpstr>
      <vt:lpstr>Tema de Office</vt:lpstr>
      <vt:lpstr>Sistema de Trazabilidad de Bienes </vt:lpstr>
      <vt:lpstr>Contenidos</vt:lpstr>
      <vt:lpstr>01.</vt:lpstr>
      <vt:lpstr>Presentación de PowerPoint</vt:lpstr>
      <vt:lpstr>Presentación de PowerPoint</vt:lpstr>
      <vt:lpstr>02.</vt:lpstr>
      <vt:lpstr>Presentación de PowerPoint</vt:lpstr>
      <vt:lpstr>Presentación de PowerPoint</vt:lpstr>
      <vt:lpstr>03.</vt:lpstr>
      <vt:lpstr>03.1</vt:lpstr>
      <vt:lpstr>Presentación de PowerPoint</vt:lpstr>
      <vt:lpstr>03.2</vt:lpstr>
      <vt:lpstr>Presentación de PowerPoint</vt:lpstr>
      <vt:lpstr>03.3</vt:lpstr>
      <vt:lpstr>Presentación de PowerPoint</vt:lpstr>
      <vt:lpstr>03.4</vt:lpstr>
      <vt:lpstr>Presentación de PowerPoint</vt:lpstr>
      <vt:lpstr>04.</vt:lpstr>
      <vt:lpstr>Presentación de PowerPoint</vt:lpstr>
      <vt:lpstr>05.</vt:lpstr>
      <vt:lpstr>Presentación de PowerPoint</vt:lpstr>
      <vt:lpstr>¿Alguna pregunta o comentario?</vt:lpstr>
      <vt:lpstr>06.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173</cp:revision>
  <dcterms:created xsi:type="dcterms:W3CDTF">2021-02-12T20:31:37Z</dcterms:created>
  <dcterms:modified xsi:type="dcterms:W3CDTF">2024-02-21T13:38:20Z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