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9" r:id="rId4"/>
  </p:sldMasterIdLst>
  <p:notesMasterIdLst>
    <p:notesMasterId r:id="rId25"/>
  </p:notesMasterIdLst>
  <p:handoutMasterIdLst>
    <p:handoutMasterId r:id="rId26"/>
  </p:handoutMasterIdLst>
  <p:sldIdLst>
    <p:sldId id="1195" r:id="rId5"/>
    <p:sldId id="1199" r:id="rId6"/>
    <p:sldId id="1212" r:id="rId7"/>
    <p:sldId id="1253" r:id="rId8"/>
    <p:sldId id="1240" r:id="rId9"/>
    <p:sldId id="1242" r:id="rId10"/>
    <p:sldId id="1228" r:id="rId11"/>
    <p:sldId id="1232" r:id="rId12"/>
    <p:sldId id="1254" r:id="rId13"/>
    <p:sldId id="1255" r:id="rId14"/>
    <p:sldId id="1256" r:id="rId15"/>
    <p:sldId id="1221" r:id="rId16"/>
    <p:sldId id="1247" r:id="rId17"/>
    <p:sldId id="1227" r:id="rId18"/>
    <p:sldId id="1257" r:id="rId19"/>
    <p:sldId id="1258" r:id="rId20"/>
    <p:sldId id="1259" r:id="rId21"/>
    <p:sldId id="1344" r:id="rId22"/>
    <p:sldId id="1235" r:id="rId23"/>
    <p:sldId id="1236" r:id="rId2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018337-CF64-96EA-2D03-C9C69D8B24BD}" name="Maria Magdalena Marquez Pichuman" initials="MP" userId="S::mmmarquezp@ine.gob.cl::40ee0c62-5986-4c4d-8f79-f125591f15fe" providerId="AD"/>
  <p188:author id="{4C429B3B-82DB-24CF-D8BE-BC50BB3C3384}" name="Tania Vanessa Aliste Valenzuela" initials="TV" userId="S::tvalistev@ine.gob.cl::f8179900-83ed-4876-b565-06cd908baa4a" providerId="AD"/>
  <p188:author id="{BFA5A64C-253C-4F67-DD0E-885D0FA4E12E}" name="Maria Magdalena Marquez Pichuman" initials="" userId="S::MMMARQUEZP@ine.gob.cl::40ee0c62-5986-4c4d-8f79-f125591f15fe" providerId="AD"/>
  <p188:author id="{350CFC4F-D62E-2D08-0112-39468D1326FF}" name="Macarena Margarita Alvarado Moscoso" initials="MMAM" userId="S::mmalvaradom@ine.gob.cl::97eb5301-70cb-4ad6-b369-5221ed2e3c24" providerId="AD"/>
  <p188:author id="{83F96F54-0C16-4D04-A207-4ECA5D8C8288}" name="Maria Cristina Rojas Gonzalez" initials="MG" userId="S::mcrojasg@ine.gob.cl::823db842-bb46-4851-b6a7-ed239df02e91" providerId="AD"/>
  <p188:author id="{F3EA9789-69B3-3044-50BC-10144FCE8263}" name="Cristobal Ignacio Rojas Alday" initials="" userId="S::cirojasa@ine.gob.cl::f74a9fb0-7573-45cc-90cf-fc144d0c934c" providerId="AD"/>
  <p188:author id="{39440EA7-7EFC-9C50-A6FC-E55DAF6F3B30}" name="Moises David Hazan Meyohas" initials="MDHM" userId="S::mdhazanm@ine.gob.cl::5d5b3851-8a5e-4f5d-8401-5dce42f168fd" providerId="AD"/>
  <p188:author id="{9006B0D9-5D55-45E5-9F30-79EFBC4176D3}" name="Patricia Estephanie Casanova Vidal" initials="PV" userId="S::pecasanovav@ine.gob.cl::22b9f4f8-25f9-414d-98e2-b60c7c4093d2" providerId="AD"/>
  <p188:author id="{6772A6E3-DB01-427E-B830-9E9B9FB99010}" name="Miguel Angel Lara Arzola" initials="MALA" userId="S::malaraa@ine.gob.cl::efad392e-06be-4271-b894-ef0177d8f771" providerId="AD"/>
  <p188:author id="{E280A1EC-3B76-6E83-AA7D-6DA282492CC7}" name="Allison Jacqueline Pasten Henriquez" initials="AH" userId="S::ajpastenh@ine.gob.cl::6e3f2421-5d27-424b-8a63-95869ec56e58" providerId="AD"/>
  <p188:author id="{2144A7F4-F569-6B9E-8AC8-61DFA8DE5AEC}" name="Cristóbal Rojas Alday" initials="CRA" userId="Cristóbal Rojas Alday" providerId="None"/>
  <p188:author id="{0533C1FD-DC60-3790-EC0D-83C2DAD1516F}" name="Diego Javier George-Nascimento Escobar" initials="DE" userId="S::dgnascimentoe@ine.gob.cl::62f5108b-a580-4268-b738-08ab9e30b647" providerId="AD"/>
  <p188:author id="{CA9FA1FF-B4CE-E062-B9F4-57EB4FACBF79}" name="Bernardita Luz Saona Urmeneta" initials="BLSU" userId="S::blsaonau@ine.gob.cl::6444f610-708a-4d53-bc10-9155bdd3281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a Cecilia Espinosa Caceres" initials="LC" lastIdx="11" clrIdx="0">
    <p:extLst>
      <p:ext uri="{19B8F6BF-5375-455C-9EA6-DF929625EA0E}">
        <p15:presenceInfo xmlns:p15="http://schemas.microsoft.com/office/powerpoint/2012/main" userId="S::lcespinosac@ine.gob.cl::3bfe4ca0-6f44-4b10-9d37-cb203dbab9dc" providerId="AD"/>
      </p:ext>
    </p:extLst>
  </p:cmAuthor>
  <p:cmAuthor id="2" name="Bernardita Luz Saona Urmeneta" initials="BU" lastIdx="3" clrIdx="1">
    <p:extLst>
      <p:ext uri="{19B8F6BF-5375-455C-9EA6-DF929625EA0E}">
        <p15:presenceInfo xmlns:p15="http://schemas.microsoft.com/office/powerpoint/2012/main" userId="S::blsaonau@ine.gob.cl::6444f610-708a-4d53-bc10-9155bdd32811" providerId="AD"/>
      </p:ext>
    </p:extLst>
  </p:cmAuthor>
  <p:cmAuthor id="3" name="Carolina de la Paz Mascareño Orellana" initials="CO" lastIdx="3" clrIdx="2">
    <p:extLst>
      <p:ext uri="{19B8F6BF-5375-455C-9EA6-DF929625EA0E}">
        <p15:presenceInfo xmlns:p15="http://schemas.microsoft.com/office/powerpoint/2012/main" userId="S::cpmascarenoo@ine.gob.cl::dea08ac7-1536-470d-9939-1c4e33ed7efe" providerId="AD"/>
      </p:ext>
    </p:extLst>
  </p:cmAuthor>
  <p:cmAuthor id="4" name="Alex Philip Caro Hidalgo" initials="APCH" lastIdx="1" clrIdx="3">
    <p:extLst>
      <p:ext uri="{19B8F6BF-5375-455C-9EA6-DF929625EA0E}">
        <p15:presenceInfo xmlns:p15="http://schemas.microsoft.com/office/powerpoint/2012/main" userId="Alex Philip Caro Hidalg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4D"/>
    <a:srgbClr val="663C77"/>
    <a:srgbClr val="2C427E"/>
    <a:srgbClr val="1E3C7D"/>
    <a:srgbClr val="E3771E"/>
    <a:srgbClr val="EB7D1D"/>
    <a:srgbClr val="EF7F1C"/>
    <a:srgbClr val="EF9E08"/>
    <a:srgbClr val="F29E02"/>
    <a:srgbClr val="97B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226B7-8808-E456-8EDD-70AF32785DA0}" v="27" dt="2024-05-03T18:56:00.137"/>
    <p1510:client id="{D90F5801-7173-B4A1-8322-B40D3DBEF5CA}" v="59" dt="2024-05-03T15:16:04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38351EB-43EC-400C-8D47-B9B4E4CF9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03774F-8F53-4DDA-BB10-22A23B0834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2ADB8-00AA-4008-A6F9-BCAAF1DE2B2A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16D96-AFC9-4B10-AABB-D76F2F3E92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5977A8-9A7E-4F3A-B327-30C069902F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3E760-56C8-4C06-A47D-2D1EE57927B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356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66F-430F-4574-B68F-CCF3FDFBFAC0}" type="datetimeFigureOut">
              <a:rPr lang="es-CL" smtClean="0"/>
              <a:t>13-05-2024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71785-62E4-461A-B245-697A380444B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16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801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4995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71785-62E4-461A-B245-697A380444B8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8404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896857"/>
            <a:ext cx="12192001" cy="496114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2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BB8A75A-2B9D-9440-8C37-31422C7C0E9E}"/>
              </a:ext>
            </a:extLst>
          </p:cNvPr>
          <p:cNvSpPr/>
          <p:nvPr userDrawn="1"/>
        </p:nvSpPr>
        <p:spPr>
          <a:xfrm>
            <a:off x="-1" y="1"/>
            <a:ext cx="12192001" cy="55026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u="sng">
              <a:solidFill>
                <a:schemeClr val="tx2"/>
              </a:solidFill>
            </a:endParaRPr>
          </a:p>
        </p:txBody>
      </p:sp>
      <p:sp>
        <p:nvSpPr>
          <p:cNvPr id="30" name="Título 1">
            <a:extLst>
              <a:ext uri="{FF2B5EF4-FFF2-40B4-BE49-F238E27FC236}">
                <a16:creationId xmlns:a16="http://schemas.microsoft.com/office/drawing/2014/main" id="{5EE5ED13-15D3-4F53-8498-F4BA6FD33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67397" y="2347311"/>
            <a:ext cx="7777262" cy="1718922"/>
          </a:xfrm>
        </p:spPr>
        <p:txBody>
          <a:bodyPr lIns="0" anchor="b">
            <a:noAutofit/>
          </a:bodyPr>
          <a:lstStyle>
            <a:lvl1pPr algn="l">
              <a:defRPr sz="6000" b="1" i="0" u="none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/>
              <a:t>Título presentación</a:t>
            </a:r>
            <a:endParaRPr lang="es-CL"/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DEF9AB8C-2940-4485-9730-BE32B497044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7397" y="4346191"/>
            <a:ext cx="7777262" cy="483181"/>
          </a:xfrm>
        </p:spPr>
        <p:txBody>
          <a:bodyPr lIns="0">
            <a:normAutofit/>
          </a:bodyPr>
          <a:lstStyle>
            <a:lvl1pPr marL="0" indent="0" algn="l">
              <a:buNone/>
              <a:defRPr sz="2400" b="0" u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Bajada de título</a:t>
            </a:r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7DE4E7D3-D5C1-6F4B-A690-8E90E6A073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88494" y="6080306"/>
            <a:ext cx="4896697" cy="285640"/>
          </a:xfrm>
        </p:spPr>
        <p:txBody>
          <a:bodyPr lIns="0" rIns="0">
            <a:noAutofit/>
          </a:bodyPr>
          <a:lstStyle>
            <a:lvl1pPr marL="0" indent="0" algn="r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Mes y año</a:t>
            </a:r>
          </a:p>
        </p:txBody>
      </p:sp>
      <p:pic>
        <p:nvPicPr>
          <p:cNvPr id="34" name="Gráfico 23">
            <a:extLst>
              <a:ext uri="{FF2B5EF4-FFF2-40B4-BE49-F238E27FC236}">
                <a16:creationId xmlns:a16="http://schemas.microsoft.com/office/drawing/2014/main" id="{0D15FF19-B2D7-9C40-B151-E021173D5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068" t="12302" r="10219" b="13485"/>
          <a:stretch/>
        </p:blipFill>
        <p:spPr>
          <a:xfrm>
            <a:off x="3906156" y="443434"/>
            <a:ext cx="1979637" cy="978471"/>
          </a:xfrm>
          <a:prstGeom prst="rect">
            <a:avLst/>
          </a:prstGeom>
        </p:spPr>
      </p:pic>
      <p:sp>
        <p:nvSpPr>
          <p:cNvPr id="33" name="Triángulo 4">
            <a:extLst>
              <a:ext uri="{FF2B5EF4-FFF2-40B4-BE49-F238E27FC236}">
                <a16:creationId xmlns:a16="http://schemas.microsoft.com/office/drawing/2014/main" id="{62F9BE83-0940-E247-94C9-45B1A2277F41}"/>
              </a:ext>
            </a:extLst>
          </p:cNvPr>
          <p:cNvSpPr/>
          <p:nvPr userDrawn="1"/>
        </p:nvSpPr>
        <p:spPr>
          <a:xfrm rot="16200000" flipH="1" flipV="1">
            <a:off x="2748181" y="5403135"/>
            <a:ext cx="1429764" cy="1479968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F8C21114-1347-2E40-9B7A-BDF8E474B9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575" y="0"/>
            <a:ext cx="2734654" cy="6858000"/>
          </a:xfrm>
          <a:prstGeom prst="rect">
            <a:avLst/>
          </a:prstGeom>
        </p:spPr>
      </p:pic>
      <p:pic>
        <p:nvPicPr>
          <p:cNvPr id="39" name="Gráfico 7">
            <a:extLst>
              <a:ext uri="{FF2B5EF4-FFF2-40B4-BE49-F238E27FC236}">
                <a16:creationId xmlns:a16="http://schemas.microsoft.com/office/drawing/2014/main" id="{917F818E-2443-074B-8BBB-7BD103FBDA2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973" y="5769432"/>
            <a:ext cx="846565" cy="821757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14DFF54-851F-714B-94DE-90DC5ED9A991}"/>
              </a:ext>
            </a:extLst>
          </p:cNvPr>
          <p:cNvSpPr/>
          <p:nvPr userDrawn="1"/>
        </p:nvSpPr>
        <p:spPr>
          <a:xfrm>
            <a:off x="1210235" y="6248400"/>
            <a:ext cx="26894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033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GUNTAS/COMENTAR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7" y="3403600"/>
            <a:ext cx="6003441" cy="1325563"/>
          </a:xfrm>
        </p:spPr>
        <p:txBody>
          <a:bodyPr lIns="0" rIns="0"/>
          <a:lstStyle>
            <a:lvl1pPr>
              <a:lnSpc>
                <a:spcPct val="10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es-MX"/>
              <a:t>¿Alguna pregunta </a:t>
            </a:r>
            <a:br>
              <a:rPr lang="es-MX"/>
            </a:br>
            <a:r>
              <a:rPr lang="es-MX"/>
              <a:t>o comentario?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8335E4B-3928-2343-B66F-5F2D516A8E40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565969C-0062-564B-8329-5318EFA9B8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2A8DFC88-B165-8043-B7AE-EF095D099A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  <p:pic>
        <p:nvPicPr>
          <p:cNvPr id="22" name="Gráfico 21">
            <a:extLst>
              <a:ext uri="{FF2B5EF4-FFF2-40B4-BE49-F238E27FC236}">
                <a16:creationId xmlns:a16="http://schemas.microsoft.com/office/drawing/2014/main" id="{555AD4A7-8A7C-6149-83CD-5B2EE1A2A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5200" y="0"/>
            <a:ext cx="4876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6673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96F2751-1870-994C-A951-8AE2328A7BBB}"/>
              </a:ext>
            </a:extLst>
          </p:cNvPr>
          <p:cNvSpPr/>
          <p:nvPr userDrawn="1"/>
        </p:nvSpPr>
        <p:spPr>
          <a:xfrm>
            <a:off x="0" y="-42817"/>
            <a:ext cx="12192000" cy="690081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B3173424-6F1E-DA4F-85BA-46A72094E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83354"/>
            <a:ext cx="12192000" cy="1325563"/>
          </a:xfrm>
        </p:spPr>
        <p:txBody>
          <a:bodyPr lIns="0" rIns="0"/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s-MX"/>
              <a:t>¡Muchas gracias!</a:t>
            </a:r>
            <a:endParaRPr lang="es-CL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6095E2F1-8B58-8A4B-8F7E-C833BBA03D17}"/>
              </a:ext>
            </a:extLst>
          </p:cNvPr>
          <p:cNvGrpSpPr/>
          <p:nvPr userDrawn="1"/>
        </p:nvGrpSpPr>
        <p:grpSpPr>
          <a:xfrm>
            <a:off x="5031364" y="3892209"/>
            <a:ext cx="2129273" cy="575673"/>
            <a:chOff x="4021159" y="2712420"/>
            <a:chExt cx="4498639" cy="12197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84C3E054-EBC8-A843-8C6D-E02E8748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16" name="Gráfico 2">
              <a:extLst>
                <a:ext uri="{FF2B5EF4-FFF2-40B4-BE49-F238E27FC236}">
                  <a16:creationId xmlns:a16="http://schemas.microsoft.com/office/drawing/2014/main" id="{CBC589AF-DAE6-9042-82B6-231B61B8D0D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 userDrawn="1"/>
        </p:nvGrpSpPr>
        <p:grpSpPr>
          <a:xfrm>
            <a:off x="0" y="5502876"/>
            <a:ext cx="12192000" cy="1355124"/>
            <a:chOff x="8250" y="3890473"/>
            <a:chExt cx="11895591" cy="1322182"/>
          </a:xfrm>
        </p:grpSpPr>
        <p:pic>
          <p:nvPicPr>
            <p:cNvPr id="3" name="Imagen 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4172" y="3890473"/>
              <a:ext cx="6609669" cy="1322181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995" b="11"/>
            <a:stretch/>
          </p:blipFill>
          <p:spPr>
            <a:xfrm>
              <a:off x="8250" y="3901283"/>
              <a:ext cx="5293172" cy="131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0342987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67E4218-0997-844B-A78A-551E81C193C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sx="1000" sy="1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0EE6E2A-AA94-5743-A5AF-8C8C27D28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036" y="5616244"/>
            <a:ext cx="2853929" cy="523780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3F3CBC0E-5DC0-8740-BBE6-0795078BFFC0}"/>
              </a:ext>
            </a:extLst>
          </p:cNvPr>
          <p:cNvGrpSpPr/>
          <p:nvPr userDrawn="1"/>
        </p:nvGrpSpPr>
        <p:grpSpPr>
          <a:xfrm>
            <a:off x="4021159" y="2726002"/>
            <a:ext cx="4258545" cy="1151346"/>
            <a:chOff x="4021159" y="2712420"/>
            <a:chExt cx="4498639" cy="12197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D802B214-C334-6C4E-9997-F63D54AB00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159" y="2814366"/>
              <a:ext cx="1149000" cy="1117758"/>
            </a:xfrm>
            <a:prstGeom prst="rect">
              <a:avLst/>
            </a:prstGeom>
          </p:spPr>
        </p:pic>
        <p:pic>
          <p:nvPicPr>
            <p:cNvPr id="9" name="Gráfico 2">
              <a:extLst>
                <a:ext uri="{FF2B5EF4-FFF2-40B4-BE49-F238E27FC236}">
                  <a16:creationId xmlns:a16="http://schemas.microsoft.com/office/drawing/2014/main" id="{6EB0A66D-D307-FA40-9263-8C9CF2E139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543" t="9175" r="9082" b="28491"/>
            <a:stretch/>
          </p:blipFill>
          <p:spPr>
            <a:xfrm>
              <a:off x="5523888" y="2712420"/>
              <a:ext cx="2995910" cy="120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9712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1" y="0"/>
            <a:ext cx="12191999" cy="185609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4180EC64-0020-E942-ABC1-9BA18003BC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2928650"/>
            <a:ext cx="11108267" cy="2669263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F7ECF646-821E-8D47-90FC-883E1C3C4F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2124" y="525103"/>
            <a:ext cx="8316031" cy="846497"/>
          </a:xfrm>
        </p:spPr>
        <p:txBody>
          <a:bodyPr lIns="0" rIns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s-MX"/>
              <a:t>Introducción general</a:t>
            </a:r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" y="0"/>
            <a:ext cx="1855228" cy="18560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87E96B4-CD62-5741-8402-2421256F111E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FF4E53D3-8C4B-764B-BE93-F714A45A1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18F6C45-ACEB-7049-832A-DA5AA2B69A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83059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S (INDIC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1" y="0"/>
            <a:ext cx="440552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266D3748-50DD-4A84-9F65-596714C2F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3543" y="1385226"/>
            <a:ext cx="5692058" cy="482251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7D78D2D8-C7E2-4325-9899-E5196E2E1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3542" y="4510880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5" name="Marcador de texto 6">
            <a:extLst>
              <a:ext uri="{FF2B5EF4-FFF2-40B4-BE49-F238E27FC236}">
                <a16:creationId xmlns:a16="http://schemas.microsoft.com/office/drawing/2014/main" id="{9DAE64B2-3A4A-4EE1-BD2E-70DE35569D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3542" y="2152479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7" name="Marcador de texto 6">
            <a:extLst>
              <a:ext uri="{FF2B5EF4-FFF2-40B4-BE49-F238E27FC236}">
                <a16:creationId xmlns:a16="http://schemas.microsoft.com/office/drawing/2014/main" id="{0F8A4489-CB53-4D9E-BFDD-9F3BEECF1B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3542" y="5312664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693EA85D-1FFD-4C09-BBCA-285CD9734A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542" y="2939892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DE4A06C0-2958-42AB-983D-DA25907262D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542" y="3735436"/>
            <a:ext cx="5692057" cy="482400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del capítulo</a:t>
            </a:r>
            <a:endParaRPr lang="es-CL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375EAC8E-8401-3845-8F3A-AC73E05012AE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5040039" y="1385077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01.</a:t>
            </a:r>
            <a:endParaRPr lang="es-CL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9E488484-B611-FD4B-9755-F561E8E6EEF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5040039" y="2152479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02.</a:t>
            </a:r>
            <a:endParaRPr lang="es-CL"/>
          </a:p>
        </p:txBody>
      </p:sp>
      <p:sp>
        <p:nvSpPr>
          <p:cNvPr id="37" name="Marcador de texto 36">
            <a:extLst>
              <a:ext uri="{FF2B5EF4-FFF2-40B4-BE49-F238E27FC236}">
                <a16:creationId xmlns:a16="http://schemas.microsoft.com/office/drawing/2014/main" id="{0DB0D21C-114B-BE45-8F7B-29D8E7D144D0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5040039" y="2939892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03.</a:t>
            </a:r>
            <a:endParaRPr lang="es-CL"/>
          </a:p>
        </p:txBody>
      </p:sp>
      <p:sp>
        <p:nvSpPr>
          <p:cNvPr id="39" name="Marcador de texto 38">
            <a:extLst>
              <a:ext uri="{FF2B5EF4-FFF2-40B4-BE49-F238E27FC236}">
                <a16:creationId xmlns:a16="http://schemas.microsoft.com/office/drawing/2014/main" id="{E21FBF6D-E4A9-234F-9941-C65EE1B5EE28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5040039" y="3735436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04.</a:t>
            </a:r>
            <a:endParaRPr lang="es-CL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F1F8302E-FB56-D74C-AD08-B9FAA6C6EC71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5040039" y="4510880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05.</a:t>
            </a:r>
            <a:endParaRPr lang="es-CL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E3995E5B-126B-C343-B555-95526E55E488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5040039" y="5312664"/>
            <a:ext cx="1053503" cy="482400"/>
          </a:xfrm>
        </p:spPr>
        <p:txBody>
          <a:bodyPr lIns="0" anchor="ctr" anchorCtr="0">
            <a:noAutofit/>
          </a:bodyPr>
          <a:lstStyle>
            <a:lvl1pPr marL="0" indent="0">
              <a:buNone/>
              <a:defRPr sz="3400">
                <a:solidFill>
                  <a:schemeClr val="bg2"/>
                </a:solidFill>
              </a:defRPr>
            </a:lvl1pPr>
          </a:lstStyle>
          <a:p>
            <a:pPr lvl="0"/>
            <a:r>
              <a:rPr lang="es-MX"/>
              <a:t>06.</a:t>
            </a:r>
            <a:endParaRPr lang="es-C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6ACCD4-E98B-431B-AB58-AA4C1C0D28B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26942" y="2356360"/>
            <a:ext cx="3885359" cy="824732"/>
          </a:xfrm>
        </p:spPr>
        <p:txBody>
          <a:bodyPr lIns="0" anchor="ctr" anchorCtr="0"/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s-ES"/>
              <a:t>Contenidos</a:t>
            </a:r>
            <a:endParaRPr lang="es-CL"/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EBA418DF-9CE4-B846-BE19-F056C63357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921117"/>
            <a:ext cx="4412301" cy="2944083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CDF661F0-98B2-1644-9646-86BECE2A6B29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734CEEE-8653-E04B-9CDB-FEACBB6E6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2AD578A7-7E8F-4144-9F9D-F8AC5577A8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64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CIÓN CAPI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CBEEF77D-FE13-B34D-B2DD-68FFA546FC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bg2"/>
              </a:solidFill>
            </a:endParaRPr>
          </a:p>
        </p:txBody>
      </p:sp>
      <p:sp>
        <p:nvSpPr>
          <p:cNvPr id="52" name="Marcador de texto 51">
            <a:extLst>
              <a:ext uri="{FF2B5EF4-FFF2-40B4-BE49-F238E27FC236}">
                <a16:creationId xmlns:a16="http://schemas.microsoft.com/office/drawing/2014/main" id="{C378963B-B5E6-014F-9B1B-CB38734633A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036949" y="2702676"/>
            <a:ext cx="6568898" cy="1501201"/>
          </a:xfrm>
        </p:spPr>
        <p:txBody>
          <a:bodyPr l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del capítulo</a:t>
            </a:r>
            <a:endParaRPr lang="es-CL"/>
          </a:p>
        </p:txBody>
      </p:sp>
      <p:sp>
        <p:nvSpPr>
          <p:cNvPr id="3" name="Rectángulo 2"/>
          <p:cNvSpPr/>
          <p:nvPr userDrawn="1"/>
        </p:nvSpPr>
        <p:spPr>
          <a:xfrm>
            <a:off x="-5968" y="2262887"/>
            <a:ext cx="4603106" cy="2326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3" name="Título 52">
            <a:extLst>
              <a:ext uri="{FF2B5EF4-FFF2-40B4-BE49-F238E27FC236}">
                <a16:creationId xmlns:a16="http://schemas.microsoft.com/office/drawing/2014/main" id="{1CAEE97E-D32B-2244-B664-F02D5E1A6B9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-48985" y="2702677"/>
            <a:ext cx="4319902" cy="1501200"/>
          </a:xfrm>
        </p:spPr>
        <p:txBody>
          <a:bodyPr lIns="90000" rIns="90000"/>
          <a:lstStyle>
            <a:lvl1pPr algn="r">
              <a:defRPr sz="7900">
                <a:solidFill>
                  <a:schemeClr val="tx2"/>
                </a:solidFill>
              </a:defRPr>
            </a:lvl1pPr>
          </a:lstStyle>
          <a:p>
            <a:r>
              <a:rPr lang="es-MX"/>
              <a:t>00.</a:t>
            </a:r>
            <a:endParaRPr lang="es-CL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AE6D03C-48CA-2040-A9A3-EE7F8E9B43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40"/>
          <a:stretch/>
        </p:blipFill>
        <p:spPr>
          <a:xfrm>
            <a:off x="0" y="0"/>
            <a:ext cx="4603106" cy="228267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59284CB5-07F8-9B46-A929-38F361635F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465" r="130"/>
          <a:stretch/>
        </p:blipFill>
        <p:spPr>
          <a:xfrm>
            <a:off x="0" y="4571926"/>
            <a:ext cx="4597138" cy="228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18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454" y="1148981"/>
            <a:ext cx="4394168" cy="115125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29454" y="2729455"/>
            <a:ext cx="6210678" cy="304687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shdjfhdsjfhdfjmvnmnvmsvfhsdfhdsjfhjdbfjdsfdshfjdshjkfhsdjfndsjbvdjvhdjsxkghjkshgnjkdfhgjkdfhgkfdhgjkdfhgjkdzfhgjkdfhgjkdhfsgjkdhfgjhdfghdfjgkhdfjkghjghsdjkghakhgjkdfhgksdhgksdjhgkaldhsgjkasgjkdshgkjfdhgjfdhgjdfshgfkjdajsdsdfjdsfjdsfjsrafgsfaj,gjafsgj</a:t>
            </a:r>
            <a:endParaRPr lang="es-CL"/>
          </a:p>
        </p:txBody>
      </p:sp>
      <p:sp>
        <p:nvSpPr>
          <p:cNvPr id="27" name="Marcador de SmartArt 26">
            <a:extLst>
              <a:ext uri="{FF2B5EF4-FFF2-40B4-BE49-F238E27FC236}">
                <a16:creationId xmlns:a16="http://schemas.microsoft.com/office/drawing/2014/main" id="{A5F9AAB5-0136-2643-8FD6-652C62F1A155}"/>
              </a:ext>
            </a:extLst>
          </p:cNvPr>
          <p:cNvSpPr>
            <a:spLocks noGrp="1"/>
          </p:cNvSpPr>
          <p:nvPr>
            <p:ph type="dgm" sz="quarter" idx="42"/>
          </p:nvPr>
        </p:nvSpPr>
        <p:spPr>
          <a:xfrm>
            <a:off x="751724" y="1294793"/>
            <a:ext cx="4232248" cy="4493632"/>
          </a:xfrm>
        </p:spPr>
        <p:txBody>
          <a:bodyPr>
            <a:normAutofit/>
          </a:bodyPr>
          <a:lstStyle>
            <a:lvl1pPr>
              <a:defRPr sz="1000" b="0"/>
            </a:lvl1pPr>
          </a:lstStyle>
          <a:p>
            <a:endParaRPr lang="es-CL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427CCB-A00F-6B42-981B-ABA53E3931B6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07A6B9B-48DA-464E-9845-325344CDF619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94EC81A6-E8C2-D24A-9CA9-C070DD444E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1DAC480D-04D8-B14F-B037-72AA47F3F97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DD721523-573C-364D-9781-6DCD017CF46B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4DBF8D3D-75E5-604E-B709-C69E9813A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0" name="Marcador de texto 9">
            <a:extLst>
              <a:ext uri="{FF2B5EF4-FFF2-40B4-BE49-F238E27FC236}">
                <a16:creationId xmlns:a16="http://schemas.microsoft.com/office/drawing/2014/main" id="{2331725F-E0C3-634F-8922-517AE126A16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0876A4F-697D-8B43-AC11-F958293E80AF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5544ED63-E331-C644-9F8F-8E9A48E114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A4447E24-7D77-5D40-A70D-CAEE638231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917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texto 51">
            <a:extLst>
              <a:ext uri="{FF2B5EF4-FFF2-40B4-BE49-F238E27FC236}">
                <a16:creationId xmlns:a16="http://schemas.microsoft.com/office/drawing/2014/main" id="{F64D07E4-9251-5142-9627-EFE699259F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3289" y="1283332"/>
            <a:ext cx="10888408" cy="800649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3" name="Marcador de texto 6">
            <a:extLst>
              <a:ext uri="{FF2B5EF4-FFF2-40B4-BE49-F238E27FC236}">
                <a16:creationId xmlns:a16="http://schemas.microsoft.com/office/drawing/2014/main" id="{2103AC25-BB69-324A-9797-04237C049C8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1724" y="2519374"/>
            <a:ext cx="10888408" cy="172301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sp>
        <p:nvSpPr>
          <p:cNvPr id="13" name="Marcador de texto 6">
            <a:extLst>
              <a:ext uri="{FF2B5EF4-FFF2-40B4-BE49-F238E27FC236}">
                <a16:creationId xmlns:a16="http://schemas.microsoft.com/office/drawing/2014/main" id="{20F46EBE-15F1-F74C-B6DA-29942F588C0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1092" y="4585298"/>
            <a:ext cx="10888408" cy="989370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gkaldhsgjkasgjkdshgkjfdhgjfdhgjdfshgfkjfhgjkdhgdhgjkhgjhwrnejvbghrjvbrejbvrjgbjrwvnjnvrvrfbrvjrbjrbcjhrbchbhjrvgrfiujkshfjahfoieghwkjnvkjrvnjkrebvjnvkqlnvrklvnrjvblrvnkjrenvrnvervnrenvkrnvrnvrvnerjvnerlvjrvnerjvnrubgijgerghrengjreknvjerbnvjerbnrjknckjrewnvjhregrwjknvrejgbrkggr</a:t>
            </a:r>
            <a:endParaRPr lang="es-CL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1491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ÁGINA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652CB02B-821E-7943-8905-F307CDF2C99C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973E58F-CAB0-0846-A697-9235689BF0F0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C41A4156-46EB-9F48-809B-F2C0553F223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8166B611-341B-7A40-8CF8-806996CDE9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4FB2176A-42A7-A347-9B9B-4D8654523D2F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19" name="Marcador de texto 6">
            <a:extLst>
              <a:ext uri="{FF2B5EF4-FFF2-40B4-BE49-F238E27FC236}">
                <a16:creationId xmlns:a16="http://schemas.microsoft.com/office/drawing/2014/main" id="{A41571EF-F3B7-A348-8E50-5AF25D8CD8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sp>
        <p:nvSpPr>
          <p:cNvPr id="26" name="Marcador de texto 9">
            <a:extLst>
              <a:ext uri="{FF2B5EF4-FFF2-40B4-BE49-F238E27FC236}">
                <a16:creationId xmlns:a16="http://schemas.microsoft.com/office/drawing/2014/main" id="{907A9929-5D9A-0C49-A7E1-6CEBCB617BA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20044ED-B92F-9A43-9434-5E2508B0F0A2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8E938CED-0BBD-2641-8244-BD8C4097B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29" name="Gráfico 28">
              <a:extLst>
                <a:ext uri="{FF2B5EF4-FFF2-40B4-BE49-F238E27FC236}">
                  <a16:creationId xmlns:a16="http://schemas.microsoft.com/office/drawing/2014/main" id="{32506368-5A18-FD47-B30A-7AFF3B81D9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1952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69703411-F6D8-554B-B1BE-46BFF8414D30}"/>
              </a:ext>
            </a:extLst>
          </p:cNvPr>
          <p:cNvSpPr/>
          <p:nvPr userDrawn="1"/>
        </p:nvSpPr>
        <p:spPr>
          <a:xfrm>
            <a:off x="0" y="0"/>
            <a:ext cx="60315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Marcador de texto 51">
            <a:extLst>
              <a:ext uri="{FF2B5EF4-FFF2-40B4-BE49-F238E27FC236}">
                <a16:creationId xmlns:a16="http://schemas.microsoft.com/office/drawing/2014/main" id="{F640F261-C267-D744-87C4-4661F47A59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1723" y="1583573"/>
            <a:ext cx="4200288" cy="1845427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8" name="Marcador de texto 6">
            <a:extLst>
              <a:ext uri="{FF2B5EF4-FFF2-40B4-BE49-F238E27FC236}">
                <a16:creationId xmlns:a16="http://schemas.microsoft.com/office/drawing/2014/main" id="{623D112E-F888-9F46-A52A-02CC4161F07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1723" y="3839902"/>
            <a:ext cx="4802915" cy="1845427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304E816D-D997-7040-AB4C-B8DFAA3891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64568" y="1552402"/>
            <a:ext cx="5137965" cy="413292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</a:t>
            </a:r>
          </a:p>
          <a:p>
            <a:pPr lvl="0"/>
            <a:r>
              <a:rPr lang="es-ES"/>
              <a:t>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A1C962F0-9DDE-324B-9E52-EF79D9E149E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84ACE8-4E2B-AA46-B873-5FDD507EE72B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D18FAA8-AEAB-8D4D-A0C9-DD0D46013E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22" name="Gráfico 21">
              <a:extLst>
                <a:ext uri="{FF2B5EF4-FFF2-40B4-BE49-F238E27FC236}">
                  <a16:creationId xmlns:a16="http://schemas.microsoft.com/office/drawing/2014/main" id="{C0FFB74F-5D03-2E4F-98C5-823129ADF42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FE16AA22-221F-834E-BABA-CF0BB32C0C06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4" name="Marcador de texto 9">
            <a:extLst>
              <a:ext uri="{FF2B5EF4-FFF2-40B4-BE49-F238E27FC236}">
                <a16:creationId xmlns:a16="http://schemas.microsoft.com/office/drawing/2014/main" id="{529904A9-F176-0448-A640-5CBF6D027F3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26" name="Marcador de texto 6">
            <a:extLst>
              <a:ext uri="{FF2B5EF4-FFF2-40B4-BE49-F238E27FC236}">
                <a16:creationId xmlns:a16="http://schemas.microsoft.com/office/drawing/2014/main" id="{0ACE18AB-0700-F543-B8BF-28AA2A8C2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6F8F232-DB3D-4749-8CBF-607422607A97}"/>
              </a:ext>
            </a:extLst>
          </p:cNvPr>
          <p:cNvGrpSpPr/>
          <p:nvPr userDrawn="1"/>
        </p:nvGrpSpPr>
        <p:grpSpPr>
          <a:xfrm>
            <a:off x="10386821" y="6244977"/>
            <a:ext cx="1534817" cy="419297"/>
            <a:chOff x="9996727" y="6219983"/>
            <a:chExt cx="1626307" cy="444291"/>
          </a:xfrm>
        </p:grpSpPr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6D6078EC-57DD-C24D-805C-20EBB641E0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996727" y="6278757"/>
              <a:ext cx="370251" cy="353767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AE9E5A32-867E-D347-B23E-F6F58BB2CC6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8149" t="9496" r="10219" b="27970"/>
            <a:stretch/>
          </p:blipFill>
          <p:spPr>
            <a:xfrm>
              <a:off x="10516715" y="6219983"/>
              <a:ext cx="1106319" cy="44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003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FD72E79-F4C4-184F-BE98-DB846CD21A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2A9CEA81-9BDF-154A-9C52-8DE2F59F48B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76769" y="4524580"/>
            <a:ext cx="11158591" cy="1285745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sp>
        <p:nvSpPr>
          <p:cNvPr id="28" name="Marcador de texto 51">
            <a:extLst>
              <a:ext uri="{FF2B5EF4-FFF2-40B4-BE49-F238E27FC236}">
                <a16:creationId xmlns:a16="http://schemas.microsoft.com/office/drawing/2014/main" id="{BB7A5C48-E7DF-9041-9A3B-E6A434BEC7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925" y="2127310"/>
            <a:ext cx="4021410" cy="1683002"/>
          </a:xfr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Título de esta página</a:t>
            </a:r>
            <a:endParaRPr lang="es-CL"/>
          </a:p>
        </p:txBody>
      </p:sp>
      <p:sp>
        <p:nvSpPr>
          <p:cNvPr id="29" name="Marcador de texto 6">
            <a:extLst>
              <a:ext uri="{FF2B5EF4-FFF2-40B4-BE49-F238E27FC236}">
                <a16:creationId xmlns:a16="http://schemas.microsoft.com/office/drawing/2014/main" id="{0BE4FAAE-840C-B149-81E3-E133BA697F4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62560" y="2127310"/>
            <a:ext cx="6306107" cy="1876598"/>
          </a:xfr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s-ES"/>
              <a:t>Texto de esta página shdjfhdsjfhdfjmvnmnvmsvfhsdfhdsjfhjdbfjdsfdshfjdshjkfhsdjfndsjbvdjvhdjsxkghjkshgnjkdfhgjkdfhgkfdhgjkdfhgjkdzfhgjkdfhgjkdhfsgjkdhfgjhdfghdfjgkhdfjkghjghsdjkghakhgjkdfhgksdhgksdjhgkaldhsgjkasgjkdshgkjfdhgjfdhgjdfshgfkj</a:t>
            </a:r>
            <a:endParaRPr lang="es-CL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248BA9F-FAD1-834E-94B9-48E3DF1F7EDA}"/>
              </a:ext>
            </a:extLst>
          </p:cNvPr>
          <p:cNvGrpSpPr/>
          <p:nvPr userDrawn="1"/>
        </p:nvGrpSpPr>
        <p:grpSpPr>
          <a:xfrm>
            <a:off x="0" y="0"/>
            <a:ext cx="668643" cy="1026554"/>
            <a:chOff x="0" y="0"/>
            <a:chExt cx="668643" cy="1026554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68822E21-E574-E34B-91DE-D2D125D3F388}"/>
                </a:ext>
              </a:extLst>
            </p:cNvPr>
            <p:cNvSpPr/>
            <p:nvPr userDrawn="1"/>
          </p:nvSpPr>
          <p:spPr>
            <a:xfrm>
              <a:off x="1" y="0"/>
              <a:ext cx="581609" cy="5716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D94292C-0F6B-0A45-A6DE-E71E87774F4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50540"/>
            <a:stretch/>
          </p:blipFill>
          <p:spPr>
            <a:xfrm>
              <a:off x="0" y="420575"/>
              <a:ext cx="582364" cy="288794"/>
            </a:xfrm>
            <a:prstGeom prst="rect">
              <a:avLst/>
            </a:prstGeom>
          </p:spPr>
        </p:pic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C84E048F-4A4E-574B-8CD9-D92630E2A3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0465" r="130"/>
            <a:stretch/>
          </p:blipFill>
          <p:spPr>
            <a:xfrm>
              <a:off x="284" y="692697"/>
              <a:ext cx="581609" cy="289224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201F1CA6-AB54-4642-9F69-B48553916D9E}"/>
                </a:ext>
              </a:extLst>
            </p:cNvPr>
            <p:cNvSpPr/>
            <p:nvPr userDrawn="1"/>
          </p:nvSpPr>
          <p:spPr>
            <a:xfrm>
              <a:off x="575550" y="0"/>
              <a:ext cx="93093" cy="102655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34" name="Marcador de texto 9">
            <a:extLst>
              <a:ext uri="{FF2B5EF4-FFF2-40B4-BE49-F238E27FC236}">
                <a16:creationId xmlns:a16="http://schemas.microsoft.com/office/drawing/2014/main" id="{649DAE1C-34EE-444E-98F7-625F6A1D541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72" y="57798"/>
            <a:ext cx="581891" cy="34391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00.</a:t>
            </a:r>
            <a:endParaRPr lang="es-CL"/>
          </a:p>
        </p:txBody>
      </p:sp>
      <p:sp>
        <p:nvSpPr>
          <p:cNvPr id="35" name="Marcador de texto 6">
            <a:extLst>
              <a:ext uri="{FF2B5EF4-FFF2-40B4-BE49-F238E27FC236}">
                <a16:creationId xmlns:a16="http://schemas.microsoft.com/office/drawing/2014/main" id="{7E5BBB0F-736F-814B-A3FA-F1FA211ED7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724" y="-4998"/>
            <a:ext cx="10888408" cy="496799"/>
          </a:xfrm>
        </p:spPr>
        <p:txBody>
          <a:bodyPr lIns="0" anchor="ctr" anchorCtr="0">
            <a:normAutofit/>
          </a:bodyPr>
          <a:lstStyle>
            <a:lvl1pPr marL="0" indent="0"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Nombre de este capítulo</a:t>
            </a:r>
            <a:endParaRPr lang="es-CL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FDDC898-65D6-A143-A1C4-241F93476571}"/>
              </a:ext>
            </a:extLst>
          </p:cNvPr>
          <p:cNvGrpSpPr/>
          <p:nvPr userDrawn="1"/>
        </p:nvGrpSpPr>
        <p:grpSpPr>
          <a:xfrm>
            <a:off x="10303915" y="6244977"/>
            <a:ext cx="1583852" cy="454132"/>
            <a:chOff x="10083786" y="6244977"/>
            <a:chExt cx="1583852" cy="454132"/>
          </a:xfrm>
        </p:grpSpPr>
        <p:pic>
          <p:nvPicPr>
            <p:cNvPr id="37" name="Gráfico 36">
              <a:extLst>
                <a:ext uri="{FF2B5EF4-FFF2-40B4-BE49-F238E27FC236}">
                  <a16:creationId xmlns:a16="http://schemas.microsoft.com/office/drawing/2014/main" id="{4A14EC7D-238D-3A4E-9030-491E4E486B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8149" t="9496" r="10219" b="27970"/>
            <a:stretch/>
          </p:blipFill>
          <p:spPr>
            <a:xfrm>
              <a:off x="10623556" y="6244977"/>
              <a:ext cx="1044082" cy="419297"/>
            </a:xfrm>
            <a:prstGeom prst="rect">
              <a:avLst/>
            </a:prstGeom>
          </p:spPr>
        </p:pic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74294EA-5490-054D-A312-B0FCB50D68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83786" y="6267286"/>
              <a:ext cx="460018" cy="431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5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CF54E9-AB00-476E-BD58-51BF1BF4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00BDE7-635B-4513-A2AC-171CAF2F0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E3A77F-8550-4C94-BA00-AE5D3FBF61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B13C88F6-7A93-47A3-93D9-9075BACE9AD7}" type="datetimeFigureOut">
              <a:rPr lang="es-CL" smtClean="0"/>
              <a:pPr/>
              <a:t>13-05-2024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ED166-BA77-4009-A34D-182C5414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9703A-1694-40B7-AB4F-0261AA7E7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Avenir Next Demi Bold" panose="020B0503020202020204" pitchFamily="34" charset="0"/>
              </a:defRPr>
            </a:lvl1pPr>
          </a:lstStyle>
          <a:p>
            <a:fld id="{F75E7FF8-E98D-4116-83E7-00898DED1577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51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780" r:id="rId2"/>
    <p:sldLayoutId id="2147484141" r:id="rId3"/>
    <p:sldLayoutId id="2147483882" r:id="rId4"/>
    <p:sldLayoutId id="2147483883" r:id="rId5"/>
    <p:sldLayoutId id="2147483819" r:id="rId6"/>
    <p:sldLayoutId id="2147484147" r:id="rId7"/>
    <p:sldLayoutId id="2147484142" r:id="rId8"/>
    <p:sldLayoutId id="2147484140" r:id="rId9"/>
    <p:sldLayoutId id="2147483795" r:id="rId10"/>
    <p:sldLayoutId id="2147484146" r:id="rId11"/>
    <p:sldLayoutId id="2147483887" r:id="rId12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8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8.jpeg"/><Relationship Id="rId7" Type="http://schemas.openxmlformats.org/officeDocument/2006/relationships/image" Target="../media/image42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sv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openxmlformats.org/officeDocument/2006/relationships/image" Target="../media/image58.svg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sv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47.png"/><Relationship Id="rId7" Type="http://schemas.openxmlformats.org/officeDocument/2006/relationships/image" Target="../media/image40.png"/><Relationship Id="rId12" Type="http://schemas.openxmlformats.org/officeDocument/2006/relationships/image" Target="../media/image65.svg"/><Relationship Id="rId2" Type="http://schemas.openxmlformats.org/officeDocument/2006/relationships/image" Target="../media/image38.jpeg"/><Relationship Id="rId16" Type="http://schemas.openxmlformats.org/officeDocument/2006/relationships/image" Target="../media/image69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3.svg"/><Relationship Id="rId4" Type="http://schemas.openxmlformats.org/officeDocument/2006/relationships/image" Target="../media/image53.svg"/><Relationship Id="rId9" Type="http://schemas.openxmlformats.org/officeDocument/2006/relationships/image" Target="../media/image62.png"/><Relationship Id="rId14" Type="http://schemas.openxmlformats.org/officeDocument/2006/relationships/image" Target="../media/image6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6076" y="2376066"/>
            <a:ext cx="7777262" cy="1718922"/>
          </a:xfrm>
        </p:spPr>
        <p:txBody>
          <a:bodyPr/>
          <a:lstStyle/>
          <a:p>
            <a:r>
              <a:rPr lang="es-CL">
                <a:latin typeface="Verdana"/>
                <a:ea typeface="Verdana"/>
              </a:rPr>
              <a:t>Uso de Recursos Geográficos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0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r>
              <a:rPr lang="es-CL">
                <a:latin typeface="Verdana"/>
                <a:ea typeface="Verdana"/>
              </a:rPr>
              <a:t>2024</a:t>
            </a:r>
          </a:p>
        </p:txBody>
      </p:sp>
      <p:sp>
        <p:nvSpPr>
          <p:cNvPr id="3" name="Marcador de texto 15">
            <a:extLst>
              <a:ext uri="{FF2B5EF4-FFF2-40B4-BE49-F238E27FC236}">
                <a16:creationId xmlns:a16="http://schemas.microsoft.com/office/drawing/2014/main" id="{A67E8333-C513-7EBC-2117-4AE2F7DA80E9}"/>
              </a:ext>
            </a:extLst>
          </p:cNvPr>
          <p:cNvSpPr>
            <a:spLocks noGrp="1"/>
          </p:cNvSpPr>
          <p:nvPr/>
        </p:nvSpPr>
        <p:spPr>
          <a:xfrm>
            <a:off x="3576872" y="4184266"/>
            <a:ext cx="7777262" cy="483181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/>
              <a:t>Capacitación Censo de Población y Vivienda</a:t>
            </a:r>
          </a:p>
        </p:txBody>
      </p:sp>
    </p:spTree>
    <p:extLst>
      <p:ext uri="{BB962C8B-B14F-4D97-AF65-F5344CB8AC3E}">
        <p14:creationId xmlns:p14="http://schemas.microsoft.com/office/powerpoint/2010/main" val="1583129615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6E85F-266B-EF3E-EC52-76A484735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E925C455-480E-01BE-1502-7B441C94880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  <p:pic>
        <p:nvPicPr>
          <p:cNvPr id="3" name="2 Imagen">
            <a:extLst>
              <a:ext uri="{FF2B5EF4-FFF2-40B4-BE49-F238E27FC236}">
                <a16:creationId xmlns:a16="http://schemas.microsoft.com/office/drawing/2014/main" id="{59577D19-CE58-6B8F-FC91-DC40E909C0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98" y="1139699"/>
            <a:ext cx="6997983" cy="5519292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E598E20-599C-DFF2-F255-B23B13A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451" y="1068770"/>
            <a:ext cx="2211957" cy="5239789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:a16="http://schemas.microsoft.com/office/drawing/2014/main" id="{E42A94BD-4C46-5397-CC5F-8D06693E4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48" y="1182245"/>
            <a:ext cx="906173" cy="1393168"/>
          </a:xfrm>
          <a:prstGeom prst="rect">
            <a:avLst/>
          </a:prstGeom>
        </p:spPr>
      </p:pic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FE913AE8-3B03-FC41-A29D-3D397EC31DF9}"/>
              </a:ext>
            </a:extLst>
          </p:cNvPr>
          <p:cNvSpPr txBox="1">
            <a:spLocks/>
          </p:cNvSpPr>
          <p:nvPr/>
        </p:nvSpPr>
        <p:spPr>
          <a:xfrm>
            <a:off x="752278" y="397801"/>
            <a:ext cx="10888408" cy="7317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Elementos del Mapa Análogo - ARC</a:t>
            </a:r>
            <a:endParaRPr lang="es-CL"/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BC62F753-A9E8-C805-BAB2-B5BFC8E69A49}"/>
              </a:ext>
            </a:extLst>
          </p:cNvPr>
          <p:cNvSpPr txBox="1">
            <a:spLocks/>
          </p:cNvSpPr>
          <p:nvPr/>
        </p:nvSpPr>
        <p:spPr>
          <a:xfrm>
            <a:off x="4086835" y="2306869"/>
            <a:ext cx="3741239" cy="4145797"/>
          </a:xfrm>
          <a:prstGeom prst="rect">
            <a:avLst/>
          </a:prstGeom>
          <a:solidFill>
            <a:schemeClr val="bg2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solidFill>
                  <a:schemeClr val="bg1"/>
                </a:solidFill>
                <a:latin typeface="Verdana"/>
                <a:ea typeface="Verdana"/>
              </a:rPr>
              <a:t>Rosa de los Vientos o Símbolo Norte </a:t>
            </a:r>
            <a:r>
              <a:rPr lang="es-ES" sz="1800">
                <a:solidFill>
                  <a:schemeClr val="bg1"/>
                </a:solidFill>
                <a:latin typeface="Verdana"/>
                <a:ea typeface="Verdana"/>
              </a:rPr>
              <a:t>(</a:t>
            </a:r>
            <a:r>
              <a:rPr lang="es-CL" sz="1800">
                <a:solidFill>
                  <a:schemeClr val="bg1"/>
                </a:solidFill>
                <a:latin typeface="Verdana"/>
                <a:ea typeface="Verdana"/>
              </a:rPr>
              <a:t>por el punto cardinal al cual apunta)</a:t>
            </a:r>
            <a:endParaRPr lang="es-ES" sz="1800">
              <a:solidFill>
                <a:schemeClr val="bg1"/>
              </a:solidFill>
            </a:endParaRPr>
          </a:p>
          <a:p>
            <a:pPr algn="ctr"/>
            <a:r>
              <a:rPr lang="es-CL" sz="1800">
                <a:solidFill>
                  <a:schemeClr val="bg1"/>
                </a:solidFill>
                <a:latin typeface="Verdana"/>
                <a:ea typeface="Verdana"/>
              </a:rPr>
              <a:t> Este símbolo orienta sobre cómo alinear el plano con el norte geográfico o verdadero cuando estamos en terreno. Esto facilita ubicarnos correctamente, ayudándonos a identificar vías y edificaciones en el mapa respecto a su disposición real.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ADFE500-2E78-60A7-C137-475275FB350B}"/>
              </a:ext>
            </a:extLst>
          </p:cNvPr>
          <p:cNvSpPr txBox="1"/>
          <p:nvPr/>
        </p:nvSpPr>
        <p:spPr>
          <a:xfrm>
            <a:off x="7773910" y="1209272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3559E775-0AAD-32E9-6CD7-F20ABB72FE27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Características y Elementos de Mapas Análogos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6461874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BB672-CB66-E982-B6A0-1E9D4BABA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5E03EDA-13B3-8337-D141-8E40AF5956D7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  <p:pic>
        <p:nvPicPr>
          <p:cNvPr id="3" name="2 Imagen">
            <a:extLst>
              <a:ext uri="{FF2B5EF4-FFF2-40B4-BE49-F238E27FC236}">
                <a16:creationId xmlns:a16="http://schemas.microsoft.com/office/drawing/2014/main" id="{FD9FC02A-C5C2-5833-7FEE-99366D1179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98" y="1139699"/>
            <a:ext cx="6997983" cy="5519292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903E07F3-E346-9B51-BBFD-30D3E8A003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559" y="1023082"/>
            <a:ext cx="2211957" cy="5239789"/>
          </a:xfrm>
          <a:prstGeom prst="rect">
            <a:avLst/>
          </a:prstGeom>
        </p:spPr>
      </p:pic>
      <p:pic>
        <p:nvPicPr>
          <p:cNvPr id="14" name="13 Imagen">
            <a:extLst>
              <a:ext uri="{FF2B5EF4-FFF2-40B4-BE49-F238E27FC236}">
                <a16:creationId xmlns:a16="http://schemas.microsoft.com/office/drawing/2014/main" id="{BE461F0F-FA19-D97B-B5E3-035DB3C574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48" y="1182245"/>
            <a:ext cx="906173" cy="1393168"/>
          </a:xfrm>
          <a:prstGeom prst="rect">
            <a:avLst/>
          </a:prstGeom>
        </p:spPr>
      </p:pic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6A62F68E-8368-8300-1537-C306D28820AF}"/>
              </a:ext>
            </a:extLst>
          </p:cNvPr>
          <p:cNvSpPr txBox="1">
            <a:spLocks/>
          </p:cNvSpPr>
          <p:nvPr/>
        </p:nvSpPr>
        <p:spPr>
          <a:xfrm>
            <a:off x="752278" y="397801"/>
            <a:ext cx="10888408" cy="7317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Elementos del Mapa Análogo - ARC</a:t>
            </a:r>
            <a:endParaRPr lang="es-CL"/>
          </a:p>
        </p:txBody>
      </p:sp>
      <p:sp>
        <p:nvSpPr>
          <p:cNvPr id="2" name="Marcador de texto 3">
            <a:extLst>
              <a:ext uri="{FF2B5EF4-FFF2-40B4-BE49-F238E27FC236}">
                <a16:creationId xmlns:a16="http://schemas.microsoft.com/office/drawing/2014/main" id="{A4A85BCB-2ACC-7269-4277-842408201D6A}"/>
              </a:ext>
            </a:extLst>
          </p:cNvPr>
          <p:cNvSpPr txBox="1">
            <a:spLocks/>
          </p:cNvSpPr>
          <p:nvPr/>
        </p:nvSpPr>
        <p:spPr>
          <a:xfrm>
            <a:off x="4746019" y="2153155"/>
            <a:ext cx="3464149" cy="3071018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solidFill>
                  <a:schemeClr val="bg1"/>
                </a:solidFill>
                <a:latin typeface="Verdana"/>
                <a:ea typeface="Verdana"/>
              </a:rPr>
              <a:t>Viñeta:</a:t>
            </a:r>
          </a:p>
          <a:p>
            <a:pPr algn="ctr"/>
            <a:r>
              <a:rPr lang="es-CL" sz="1800">
                <a:solidFill>
                  <a:schemeClr val="bg1"/>
                </a:solidFill>
              </a:rPr>
              <a:t>Esta sección del plano incluye un resumen con detalles clave presentes en el documento, como identificación geográfica, ubicación, simbología utilizada, escala y las fuentes de la información recopilada.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B0F87247-AA31-917B-19D7-7E744C43D4BB}"/>
              </a:ext>
            </a:extLst>
          </p:cNvPr>
          <p:cNvSpPr txBox="1">
            <a:spLocks/>
          </p:cNvSpPr>
          <p:nvPr/>
        </p:nvSpPr>
        <p:spPr>
          <a:xfrm>
            <a:off x="10484864" y="1285612"/>
            <a:ext cx="1669036" cy="581058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>
                <a:solidFill>
                  <a:schemeClr val="bg1"/>
                </a:solidFill>
              </a:rPr>
              <a:t>Identificación Geográfica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A6C13746-7BAB-9E65-F3FB-56D435DE66BD}"/>
              </a:ext>
            </a:extLst>
          </p:cNvPr>
          <p:cNvSpPr txBox="1">
            <a:spLocks/>
          </p:cNvSpPr>
          <p:nvPr/>
        </p:nvSpPr>
        <p:spPr>
          <a:xfrm>
            <a:off x="10556751" y="5580268"/>
            <a:ext cx="1597149" cy="552304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>
                <a:solidFill>
                  <a:schemeClr val="bg1"/>
                </a:solidFill>
              </a:rPr>
              <a:t>Fuentes de Información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EF790378-03D6-C0E0-8AAD-F1F05B07F662}"/>
              </a:ext>
            </a:extLst>
          </p:cNvPr>
          <p:cNvSpPr txBox="1">
            <a:spLocks/>
          </p:cNvSpPr>
          <p:nvPr/>
        </p:nvSpPr>
        <p:spPr>
          <a:xfrm>
            <a:off x="10549516" y="5208908"/>
            <a:ext cx="1597150" cy="3155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>
                <a:solidFill>
                  <a:schemeClr val="bg1"/>
                </a:solidFill>
              </a:rPr>
              <a:t>Escala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55DAEF26-AF05-59C3-AEAD-D073E1C55F1C}"/>
              </a:ext>
            </a:extLst>
          </p:cNvPr>
          <p:cNvSpPr txBox="1">
            <a:spLocks/>
          </p:cNvSpPr>
          <p:nvPr/>
        </p:nvSpPr>
        <p:spPr>
          <a:xfrm>
            <a:off x="10549516" y="4619325"/>
            <a:ext cx="1597150" cy="3155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>
                <a:solidFill>
                  <a:schemeClr val="bg1"/>
                </a:solidFill>
              </a:rPr>
              <a:t>Simbología</a:t>
            </a: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3B7510BB-3C7C-8837-48FA-3C4797155868}"/>
              </a:ext>
            </a:extLst>
          </p:cNvPr>
          <p:cNvSpPr txBox="1">
            <a:spLocks/>
          </p:cNvSpPr>
          <p:nvPr/>
        </p:nvSpPr>
        <p:spPr>
          <a:xfrm>
            <a:off x="10551654" y="3429000"/>
            <a:ext cx="1597150" cy="3155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>
                <a:solidFill>
                  <a:schemeClr val="bg1"/>
                </a:solidFill>
              </a:rPr>
              <a:t>Ubicación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1FCE4402-3BAC-B367-4D27-0512BB096E02}"/>
              </a:ext>
            </a:extLst>
          </p:cNvPr>
          <p:cNvSpPr txBox="1">
            <a:spLocks/>
          </p:cNvSpPr>
          <p:nvPr/>
        </p:nvSpPr>
        <p:spPr>
          <a:xfrm>
            <a:off x="10570532" y="2250310"/>
            <a:ext cx="1583368" cy="315576"/>
          </a:xfrm>
          <a:prstGeom prst="rect">
            <a:avLst/>
          </a:prstGeom>
          <a:solidFill>
            <a:schemeClr val="accent1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400" b="1" err="1">
                <a:solidFill>
                  <a:schemeClr val="bg1"/>
                </a:solidFill>
              </a:rPr>
              <a:t>Info</a:t>
            </a:r>
            <a:r>
              <a:rPr lang="es-CL" sz="1400" b="1">
                <a:solidFill>
                  <a:schemeClr val="bg1"/>
                </a:solidFill>
              </a:rPr>
              <a:t>. ARC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8148F1C-B865-F458-5ABB-957C57E515B1}"/>
              </a:ext>
            </a:extLst>
          </p:cNvPr>
          <p:cNvSpPr txBox="1"/>
          <p:nvPr/>
        </p:nvSpPr>
        <p:spPr>
          <a:xfrm>
            <a:off x="7775679" y="1205971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>
                <a:solidFill>
                  <a:schemeClr val="bg2">
                    <a:alpha val="7131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744D1DA2-8334-1432-0547-04C42D7009A8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Características y Elementos de Mapas Análogos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210941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4961575" y="2291388"/>
            <a:ext cx="6618113" cy="2188859"/>
          </a:xfrm>
        </p:spPr>
        <p:txBody>
          <a:bodyPr>
            <a:normAutofit/>
          </a:bodyPr>
          <a:lstStyle/>
          <a:p>
            <a:r>
              <a:rPr lang="es-CL" sz="4000"/>
              <a:t>Aplicabilidad de las Herramientas Geográficas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101071787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A9DAC67-3A39-5F47-8C85-3FF4F9D31F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8604" y="637429"/>
            <a:ext cx="10123240" cy="981055"/>
          </a:xfrm>
        </p:spPr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¿Qué permite hacer los mapas?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200"/>
              <a:t>Aplicabilidad de las Herramientas Geográficas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17543" y="2360306"/>
            <a:ext cx="6292477" cy="2218038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b="1" dirty="0">
                <a:latin typeface="Verdana"/>
                <a:ea typeface="Verdana"/>
              </a:rPr>
              <a:t>Visualizar los límites geográficos y características del ARC </a:t>
            </a:r>
            <a:r>
              <a:rPr lang="es-MX" sz="1800" dirty="0">
                <a:latin typeface="Verdana"/>
                <a:ea typeface="Verdana"/>
              </a:rPr>
              <a:t>asignada, permitiendo anticipar la necesidad procedimientos especiales.</a:t>
            </a:r>
            <a:endParaRPr lang="es-MX" sz="1800" dirty="0"/>
          </a:p>
          <a:p>
            <a:pPr>
              <a:lnSpc>
                <a:spcPct val="150000"/>
              </a:lnSpc>
            </a:pPr>
            <a:r>
              <a:rPr lang="es-MX" sz="1800" b="1" dirty="0">
                <a:latin typeface="Verdana"/>
                <a:ea typeface="Verdana"/>
              </a:rPr>
              <a:t>Determinar el punto de inicio en cada una de las manzanas</a:t>
            </a:r>
            <a:r>
              <a:rPr lang="es-MX" sz="1800" dirty="0">
                <a:latin typeface="Verdana"/>
                <a:ea typeface="Verdana"/>
              </a:rPr>
              <a:t> o Áreas de Levantamiento (AL) asignadas. </a:t>
            </a:r>
            <a:endParaRPr lang="es-MX" dirty="0"/>
          </a:p>
          <a:p>
            <a:pPr>
              <a:lnSpc>
                <a:spcPct val="150000"/>
              </a:lnSpc>
            </a:pPr>
            <a:endParaRPr lang="es-MX" sz="1800" dirty="0"/>
          </a:p>
          <a:p>
            <a:endParaRPr lang="es-CL"/>
          </a:p>
        </p:txBody>
      </p:sp>
      <p:sp>
        <p:nvSpPr>
          <p:cNvPr id="8" name="AutoShape 2" descr="data:image/png;base64,%20iVBORw0KGgoAAAANSUhEUgAAAXUAAAD0CAYAAABkZrYBAAAAAXNSR0IArs4c6QAAAARnQU1BAACxjwv8YQUAAAAJcEhZcwAADsMAAA7DAcdvqGQAAL6ESURBVHhe7H0HYBzVtfaZtlW9y5Il996wDRgwmBI6obeXhJAGyUvvCWkOj/BI/pfyCGmQhPQXEkiBkFBCQu+Y7gbuTZZk9bJtyn++OzPyarVa7a5WzexnX83Onbllbvnuuec2yiOPPPLII4888sgjjzzyyCOPPPLII4888sgjjzzyyCOPPPLII4888sgjjzzyyCOPPPLII4888sgjjzzyyCOPPPLII4888sgjjzzyyCOPPPLII4888sgjjzzyyCOPPPLII4888sgjjzzyyCOPPPLII4888sgjjzzyyCOPPPLII4888kgbknPNI4+c4YUXXtCi0ajq3KbEmjVrnF+DsW/fPmH27t3r2NiYPn2688sG3LvvZoL6+nphsnGbbZgTBfdbgWeeeUZcJwLx8ZhM6Yc4cbmy+GdEkiRcpzTypD7OmH/++woLpdqSiMeokhWzRpMknyVJskmmIVl6n2Gp++T+vg6vx9PxzF3fCznOpgwsy5K3bt36Cb6ezkZ3rJNCURSqq6sjn8/n2AwGNwwUiUQGrrquk2EYZJqmuJaXl1NFRQW1trZSW1sbcYV0XKaGpmmiIuOKRqO/vz8tt/w95Pf7RZwRXkdHR9phThQQZ6QRDL5z//79Iu3GO96IR2FhIU2bNk2Ej3RHnk6G9JNlWfJ6vREuDzdyuXjJsZ6ymNwl8siBtPriT87UNc8psmUtMmWpkuWBQpIsL1kkixf4hv9bpkX9/KuH7ZtIll6wjNDjL991S6vwZQqAK6+ybdu2X3IFeVcsFnNshwcqelVVVdqkCkKAAdGjMQAxt7S0UGdnJyqn8+bwiCdmNA6QFuFXuuEHg0FBTAcPHqTu7u60wpxIIM7V1dVUVFQkvhNphXyBPb7ffSceY0G0CKO4uFjkNRpnNC7ppvtYA3HgtIhyXl40Z86cfzjWUxZ5Uh9byMsu//gixfSdQYp1LBN1CVM4l2+J/3Ep564eKpZumpZHVUVecPWySZ7JHmWNf7bwm4/IXulfG37zrT14NpnBn6WwpH67qqrvBvmmA5fYIblDegPxIHlA2iBN9kuQN654B8YlA6QfpL5wOJwWQcDfgoICQcxwk6jeSQW4RVxramqElN7X1zfQyCAeeJ4ME01ctbW1It6IHRc14kIn4qzrMUGsbg8I8cdvGPzGN6X6LiDdb4Mfbs8qFAoJUoffkwEOqfdzubpk7ty59zvWUxYTW9qOYBzzzo8VRaP+iyTZOo9LTRGZFvq8g2oHCnXQ75erygs9ew+2R/h+SO2RZGLh3mIj7eOnf+zvDj2y7f5bIs7jSQeOa9qk7pIF0gGkjkoPQOpubm4Wz1Hh4g0I3ePxCGm7pKREuN2zZ4+QPvF8JMBPuIP02tvbK8glHXcA3ELaBKkDCNs1LjkiHjCJ5Oi+736Ti3TDzhZoFNGABQIBjkCUbTjNZQ9fk4eLqJom8s0m+GgU3xITpI/vwtU1+BYY211ygna/D+8h3ZB+aAyR7pMFiCPHP0/qeQyPRZd+ao5X1t7PHL6CizynsZSU3SLRmPn2E1dVfvCK0+d//ru/fmnrruZ+VZWT54lkKSzfR5kiHokYxi833fW9dufJpAJX3qSk7lZ+AL9BNiBoSOOQwEHSkCZRwfAcevJkOms8g4E7DJqCeCBtD0cqiYDbsrIyqqysFP6jV5AuscKtK2264SVTv7hxdMkP77qE79q5xI/feDc+/vHxSTduyQB/0cNBOuFqHryLqP1fRJ5aNtyAaqUkqSVEahFJXrbT2E5iwlf8CNjx5TDYO2EQV8PQ+Ypvs7/TJX7XuN9mv2vr8BsaGkS+QW3V1NQ0qm/LJRAPjmee1PNIjqXnf2K+6vd8jH/Og7DDJeYwmyUgHI2aV51z0rRPvvPsZR/+75899fymnT0ezVbDJAWzOueYKlnWkzFZ/f5r//fNDufJpAETyQCpo2IDqDQuiUPKBsGAxF2dOOCSoEtEcHvgwAHRVU+s/HgHKhToxSH14T3YpQv0CiCtg9AzHeyEtAm9OkgJhOX1ekV88W0waKBg8L3wdzi/3e91JXvXuCTo/sZ7rolHOnGGG6Rxff10jptExravEx38oyOpA/CDjaQwkRcKkieNSd7XSOStY8IPMuEX28TvKeNrEb/HdrLPdiMln+CEqCJskH4shh6L3YCh0UbaHDp0KKOB7bEG4pEn9TySYtmln5mpKPJ1liU1cjlJOfMDAKm/6+y10z7+jrOXfvSbP3/6hc27elzd+rAQCnm0FNazFA787yt3X9/pPJkU4MqsbNmy5XYmu3eD2EAqIHCQHyo0iA8AYaGiQ4cO3TYM7lHBQJxwB0IHYbv2LkAYrgqlq6tLqGrSBfxBY4A4QQWARiHe71TAe9BPo2GCysdthFz3uLqNF64wIHx8O9xABYJ38O24uu4SAT/xzS7B4zdI3lXxwMAez933EwG/YS8Gdvl7ZYsl6a2fZ0n933Gk7kKwsH3FMI4FfzluEvdCQNwSN7yy1yZ0NpLC5K4VM/nXk8SGcA9J31sp/JYkvMsG7pIADSKk9eG+f7zh5Eme1PMYjOUXrC+R/P2fZbo9hkx55GkfjKxI3QFTuyKbdI9U0vXTDbfdllZ44wEmEqW3t/enTMrvdYnNJXCQEgyIHCTlklU8MQIgIpAnyBH6dahi4okLv6E+gRoFkjaepwvEx1VHYOZLsp5AMiBMNEqYCglCRYMQH6d4JNrj3u1Z4PtdlQ/8A9m7jQDuES833ZIBfiHdEgnfJXrXzv2NWS9IS0vvInPjR4h6X+NESE62Q+F+B1/FT/yBcYgfPyGxwz+lQEj1pAQO//ZUMq9XiAZACswhqWg5HGQ0jXQ8cKSR+uSejzV1wMJJ/6V8PZqs9Ah9tODqYFoKnWN2lh7nWE0aMKELCsBAJAgX5ImKDKkb95DSQKYgI1QoEBiuroH0jC46CAwDa2LmRhxR4h2QHwDiSiTR4YD3QKBw65JiJkA84X6kMOO/xTUIE1d8M74d34heBtIDPQ1Ir2gokE5IL9xDRYF34AZAnBEuyB/SPyR/kDb0/Oi1YEAUDQcaHhjcI/0EYtyhi7UjcvZ9WsC7MJDYYRyVC/TuUMEobEQDwWnBjQaFdxP1bibqeo6o7UEWyX9H1t5byNp+PVnNf4KHA9+AtMDVvXdNHqNHntRzgBXv/MxCLqSnsvjMJdSxHGuwqM6GxTrrygVXfdGeNjJJsGvXLgXkhLnc7e3tgsRcAnVJzjXJAHuQGQx+Y2AS6hi30oNcQWq4h1SaCVxJGBIz4jRcHJIB7mDc3kW6QBggYsCNL+xc4wLxQbyQXmj40LCB9F1S7+npEaQP8ndJ320g4RYECf/wjUgvNIZi1gsAQjd6+Uf635s+2E+X8GUYJnqoeGCE3p2fq6XiivhhTAMNDtRsyFs0TIinmzeAS/LDmTyGR57UR4lFl633kEEXcHkt56JrKznHC5gmaVGDPxI52bGZFGDikhJJPFOg4oLUIO2DEFH5cYU9pGX3t0t46SKeXEGCmQDh4lsybUgAEBYAt8ORkptW8WmGqxtnl/DjpXyQOyR76PhxRW8I6h00piD8gbjGurm8hOGhfT+u4O/1TRO/8D1ocKCOQi8C+Qr1EHoWmB0D1Zjby0DvAyo2vIf3Qfzu2Ewq8n+rI0/qo4TH6p0jkXIUl6UhDAHSiOo61nqMDcTMGkmVJHXd0nf8J0ShSYF4UsoWcI+GAcQOMoOe3Z3H7lZqVGC38UgXLkFCr58JAeDdeBVKJkBc4xuTTMJFQwIDIB3ctIWfMPgN/1zCRyPojjOA3PGdgKV3cIHE74kgdY6n1yZ16NLR4KDXgfgi3shDfAO+01UroZeBwXCMnUCiB8nDgPBB/PiNxiBe2ncH5N3G1wX8TlTzwBypyJP6aCHJy7nYFHERGkTdKEQFBT5lbkONn7nXArk7j3ILrEmVaIaqB5Y6NkcMUDExKwbkhPRExUVld6VekIFLCMOZeOAe5IoryCQTIC6uyieThgTvwy0GRPENaBDiCWckgKDSacDgZ6Kx7Z0qHsHmWXA/3qTOeSB7SfJUiLu+vv5BPQx3vAUqJfQyoLLDcwyQg/jRCCCvkHZu4+jOJEJZgBSPxh4ED7J3DcYWXBUPGga846p50FOAP24aIW1hjhTkSX10kC2Z5nO5HZKOMd0wT1qxoPRn6z903A0fvWLRmqVzi1B8sOAIBTRn4BaDiyaUlwsdmyMKqMhQN0B/jN+ooKiYAComuugwpaWlopJDoofEhoqfWHHxGw3CSASZDHAL/0DKkLZdf9MB3MEg3wfUIWnC/QbEOZNy436voqBoMmFFmuwH4w3MklEL2RQhFpzuh78fcUR6oDcB8kYvA2olSPIYPAbJg/R3794tDH6jMXBJH++jbKDhB/HDP5QRl/ShsgGRu4vN4tU8M2bMEL9hh2fcOFhcfjIrFJMUeVIfBVZcel05J+AMTsYhtU3VVOn5jTu67nzw2e3LZk8v/3+ffMfRN3/+PctOPXpJmSLLgtwtY/iFSRlCsmR55qpr1zujYkcWQE5QKaAig5RB3q49Ki4I3R18c2d/xEtskNbwHJUXFd6V8DOFS8yZuoW07RIY3GbSICC+ANxmKgwgXEVRmT05vrEutkk/3NzBZCm9miNTwGlg964SgfQYzgBIOzSmIH6ME6CBR+8NpA8DKT9e4gfxu+MKydQ88Bdpg8YfZQnlhwUDg6X5cZm5NtbIk/ooYKpmPRe9MrFDUgIULjktnT3R7//+Hzs/8s2fPwdyn1ZZVvD1j1y28uYvvGf5uSesqNA8shSJGZnV1OSwJDJLuQQfkaQOoDKikrrzm1HJ3amAqMDuTBA8d/XlbsWFtIaKC4kNjQLcZkqukABhQK7wOxOAmBFWNsSMhgRAfOE2kzi7qhvs+WIZISQiexTh+zAbvlrMYdgdWSw2wje5JoeA34E5Yq66u5FYNsB3u0Z8kwPkBdIVeQqJHZI7yoE7roDy4U4VhXEbApQdjNegZ4Ay4yx+m4hWL+fIk/ooIOn6NFMiLBNMWhNA7D6Ppuxuao/84I77dl79tR8++9t7Ht9aV1VWsP7Dl636yVevOWrFgsYSQRKjoHYsMuXYFOimUeBYHVFwSRTSFggcFRiEBZJDpUQFRgWNr8Bulx330NPiOaQ2wCXIdIHwQSQgFLjLlNQRV8BVEaQLhOe6xTdn0yCwF1zLvSQ3fpykuTeSNOOTJFVdQlR6IlHBCptwvTUcySAHaDcgQrIXhB9vQMaZfbcNphhPJV8zVyGlC5fskxkAYSLP0diD9FEO0OuDIAByd6R8lcuP3S2a4siT+igga5IvnQRUFVliCVHu6Q0bt971z73XXH/rc7f8/oHXCnw+7dwTV8708DORE9nUGQYXXosFIl9Ul7hmTm2g4rvGJQCQEyRud3obnoFkoVKBDh2Ir8QA3IIIUYndVam4wi0ku0wBCR8ECz8zRTwxZwK4cyV1uEXcMwHiLNJEUsRqTrn6ApLr30/y3OtJWfQDUpbcSvKin7D5EckLb2HS/yZJM79CUuMnSKp7P0nlZ5JUeJRN/JhnjrnoJqcddnuEpI8rCB92QuJPIvVjqwBnOqO7B0x8Po0n3DISb1x7gIl/YiKWY+RJfZTgipZ2QVCY3H0+j9zS0RP7xd2P7P/oTbe/+L+/u+/VDVt3HozEDEN2ZypkCDcOU1HMAFGBgGFQuUBE7sIZ6MChD4eOHAYkDjUK3oHkBWJ39eTJCM+tuK6U7apBsiFIl5gzbRAQnkvMmbhF/OA22wbB/V7ACu8js+mPZLU9QlbXi2T1bWG7JkHKklZGkn8GkzeTfvkpJNdcRHLde4RkL8/7JpM9kz8Tv7Lw+9wY/D82N7C0/1km/Q8QVb2dqPh4osIlRP6ZXAAh8QcQefab4wuVD5dMsQMkI9MeUh7Z4YhomSYKK674zNlMGZ/mZMxsfpwDFHKdS3lxMKjqpm7p+tD91NMBO8KBGm1mKPKVV+6+eZdjPSFgMhp2P/V4IgXpuIQHEsd0QZAQriBhl4gBl/TRfY43IHfMXsBAGFQvCM91kwiEjQYAjQJUMpDgh3s3EXDrzpmGKgfd93Td4j0M2CKu6OZDd5uOW4SJtIBbvI84u+MJ6QDvYZAYs0DMtofIeuM6tmShQazyZCP2aClkIq7g20oW6yv4N7bjrSQpMIsl84KB9yRI6EnB+Tmgow+zkM6/oy1EkWZuwbrJwm+D07n2HeznTKHrRvpNNiCtuHzlN/TKg+ioKz+7jHubNzA9oZ+bFSEDXIGx8WL2eWHvtb6zP9L3lS1//WGbYzsh4E8RuzTGkzo+DSTtEjiurkSOK54BIDKQNyRakDZ00JBQXeNKevFJBZIG2bp69VQAySFM6Nzhf7pJjnghDBA7iBmNSDpu4Q7fiil0iDeIGd+RrluonNBDcd2m2yAASFO4xfeaTb8na+c3OSMcchYlFX9YauZwbODKz6FXB6FDx64WMq9jn/USvscmXXyFZO+DHbbihT03DtjBMY1NwjDQDTVYut8wXkB88qSeh8CiS9eX+ZTQ/3C9qOeUzKxfnktIFtdE84WDRT03Nt12W79jOyEAqW/btu3nLHVfDWKBtAnjkrlL4CAql6RB3jDufGPXHsQWj+HIACoaqGswiIqB02SAW5ArgCX1iX6nAt5FjwAkiwYhE2LGtzc2NopvAzHju9IB3sP4AcJFmqAxSTdcAGnt9hDMnd8h68AvbfIdEZwuIm0cI3TkDkTYTPxiG15I+o60z6QvYQ92LDDC/uvQoSsgfH4P9+gBcAXBoCTGNdL9hvEC4sPpnd+lMQ+iTXdd386y5Q5xeMWEAjMLaMdEE7oLlohNECgkY0i4IFzohiEdQ6JGFxwEB6KCcWenYDGJS+oAKlu8SQYQJ6Q/+I3l4lA3JBI27hE+GhT4ny6xukDYIMlkPYWRgHDxPnofifEaCSBkINNwEY5oPPE+Bi9jLWybbpz5vfgdGd2NuYTahuMj/Iywn+1E4b1EvRuJOp4gCzsy7r6FrB03kbn1s2Ru/iiZGz9E1t7buIXCGIa9NQO+A/HLNC3ySB95Uh8lLEneyvVg4kZ/RINihWRL4do1OcCEYqECu7NOMC/YXRHoStPQD7sEjgoOwoo36QLvgjDRKOA3BlMhHSeShkvq2ZAr3MWTeiZwiTnTxgTf4rpFnDMN1/5eJmbMUY9CI5d+mqYG/IknfY7jAPHzPR5Dx653Movv56IZFe8hzdHgooFH/iSq3YYzeWSOPKmPFtHwK1z2OrgsT0xaWlwzLGlbX/jQpCH1PXv2KJDE3VV9kMChOkAldUnbNbkA/MHAJxoQkAWIHaQWD5dEQK6ZhIs4g9Dhn9sApQu8CwIDQMyZAHF0Z69kGi4g4ozjbjF4CYLNUVqPDIQD0odhkteqxG+Z44KeFHpvUAtBJYXeHPT+UJ9huioWiWGKKlR1+HZ8A/IMaYHvj5fyXZPHUORJfZQobntlJxe551leHv+0xFRGyYoZuvXI1ntut1fWTAJw5ZNQ4VAZ481YAv6jB4AZFpAIQSDxYYIgECc0LpnCJRc0CJkQCcJ3w82E1PE+GhG4BeA20/Rz37eirbaqZNyLJ6cTpHmce8oAIbuNE74NBsSNvMLYAdR0GD8A6Scad1Mud7Aa0j7GN/LSfnLkSX2UePTRR3Uy1Hu4CjVz8Rnf9JTFdIbtmiw/blvkAWkds1NQ+UEWLlxyBbFkCpdcQeqZAMTqSviZunUbEiBbSV0geohbhV5Exr4fN6A2BIh89uA0emsYoMZAM6afQl2GXhxUdPH7s4D8XcKHxA7yBolDkndPeAL5Q8KHxI8r9vxB78xdnIb30Vigl+SmI/IinujjzZGGPKnnAC/d9c1tpmHdJ+rgOA2a2g2IhQ09frvhzm8ln/LxFgSkWhA7iBCSHTb8AlCxQRgwmQCVHiQDZCIxu+5cUs9U2nbJCP7Ababk48aZDO7AiSX+40zqiC+mRA6sJj18yDh6VFiij3yCig4kj/EWED6IH8ZV32FgHb0vqNfgFj0t5CHSEpI6iN/d1A35Dane3XcdBioekL+7DS8aBhA/3KDBQOPhkj6n2RHB8HlSzxGaQ4G7ybQe57ozWJk7FsC0dpxnZ0h/eWl+4EXHNg8GKiikPhAGgIoOqQ2VNxtydSp7Vg2CS+rueEImAKkj7GzjjO8FLJxNOiHj+CB17ilh212GO5YB45Jo/DchffCteA/kDckekrxL+hhsd2dLgfDjN+UC8aOhgBu4hT9uowrih8QOXT3IHGo5kDukfZA9DFQ8TPoGl5XMdXOTEHlSzxGa7r2+3wr1/5JL02YmdqfvOwbAMiWuDlxm/7m/pfdPdP31E1FjJzWQQpDu0LVHpUYlhkTnSnmZAAQEP0AS2ZA64pKpHh9uXPWJS+qZwI2zAHTqmIEyMN98nIRRhMdSuuQpE7fpfoNduoeSfzzpo9EGgSN/QeogfkyLBdGD8CHxg/xxD3t3B894aR/+wSCdUTaY9C2W3o+IupQn9RzipXt+eECxzO+wYPSKBWLPtSpGlHRLMWXpoagVuLX10R/hJOHJBlNWlHGtHG4FjTcAdLUgARAcCCJTcgWQ5Kj4ICW3258uQOpuuG6c0gHehVvA7SGkGy7cIkyxjzpDwuKfwHyWmEtwZ3O62IWRSXbQLoy4hz2yTrzEZnSQNCw6yu7YwWRAGiSaeOIHEA7UPC7xQ4IH8buk76p5XKkfxpH4ZW4kxr6XPQ7ILenkIbDgok/W+rye93DiruUSzQVFGl2JxiwXDIpa1GfJ1j+Unq7/23DvxCw0unTNGn+F5J0dk62ZXJFquBoVco1S+FtDuim1BL2+Xdd851ufLiwpucJwiDCXiCdHtzKDdF3jdrdxxb0rLQMgeHTlUeFBBiMBYcEP6GZBzHAbH34q4D0M3KG7D3eZ7BcDQD2AAT8QE6TPdN0iXKibEGfhRuyqGGHO7rBPP9J7WHA/ZM8hN1gmwD2mPMLE+B1swiX2WgfJu9I1+yPCR5o58RiIj3tNALvFpl9y40dFgwg9OdIwkzQYSyTmI5fTfi4z+W0C8hgejVdf7SsLV5/DdHwhdx6rLInFdha6nMfpQUxZhCiCY0hpu27IfyhteeYZMeNmfCG958QT67l1ukAypXM5Rku45FRwS+Plq8SyMS54L8aVpb1mRqNn2bp1pXOPOor8TEzZnLydWOlciSxeT+rObsC9KxW77lzygOSG3y6Jg9AhmbnSc7wUnEg4eA7dNAgSXXe4S3wnFTAjA3OvQcrpbsaFMN2GBN8H1QEkzXTDhXvojqFy4htO+wgXIawEHUYIhXRuYEOuEPNwN5M7EzvIHRtyRVo4wXayPey6bHusJhVb7bJ0jyuh98NxE9HDH05nxJUlfmnmF0muvVKoPCAR57qBzxWQtiB1LkN5Us9jREjL3v7RGYoveIqlWCeD3EWhRxfXwhF4/D9+IzAmcTG7G2obsQ0vJnzLewyJHpD0/idevusWe/RvHPGuZcuCvsLCayRZeT/HaYEqkwoKB1wCdQFbVBBIZgoTU+2sWXTseefS7GXLBLEnvg8ks4MfIDYQKgjbvcIOJl76hnuEhy63O7sCkipmQ4C4QcQgdBAs3AKwh4E7XCHBw+AejYAbJ1zdTbXcDcPSkfBdQNqG+0ykVISJb8WsDcTXnQGSjlsAxIkZHhggxkpSc8/3ScJgqVpE5KkmyVdP2IxLbMjl7NUi9nIR5S0JRFll4mYJ3oq2cwC9TPKQ8B2Sx06M0YO29O9K++LoPJPk+d8hqfwUoQJBPkxWIG3zpJ5Hxlh02Wdr/JK0hgl6Ecu2jWRJ5Zz8Hs4AZigmceZzphJdlihEptVqyfIOU5ZfLol1Pf/onROjO3//scculH2+b3Ec34693pMR8LDgd3UmSH8wSGsvvIBWnHIKC4uKIHcXIEgYkBeIzDUgcQxeobLFkxkIC8TrkjiI0iVzV2eLOELtARKHPfSneAY1CMgOgDs37Hj/XX0sCB7vwCAu8A+kBHJy3493lwx4jsYADRC2SEg37dyGBDMy4BZSPlQwI4XnAmnkztm2QrvJ3HgtUWQfRwgNGvxwjFje72NyryDJW2dvxoWFQtigy4uteKs4vwLCToK92PeF/RguGkJqZ6P3iXBJ5wag8CixmRcaQ/Q40v2G8QbilSf1PLLGqlXXavL0sqJw0KhQwka5pCp+ZnRmOy1mmEafacqHPEp724Y7b8MK0cMMOM645rgTjzcV+SeqKi8FQWcLk4lSZWJcd+mldMxZZwoCB1G6em8YkFcygoXB+3iG6W1QgYBoYQ/yAgG6btwr7EDeIPF4Ukc4IFmEjVkTMG5c0IAgPogHTHw8XDKG+iR+ypwbh3jEu4M/mC6HBghxiH+WCggPunRI+fAfaguEmYl7LNDB4iur6wUyt36aCZZlggFJPD4v+beQxPEdsEcY/N7ABl5M4kqBPYNFYUkf5O6p5Pta+wg8QfiOpI+FRuJIvKHxxJgCZp+k+w3jDcQrT+p5HNG49rjjFliK9jtVU1cmElc2ALF7AwH60DduoMVHH+3YHgbCcCVjVxXiqkOgRgDJgdxciTUVOYDUXKkc+nNIuvA/nixByLDHc9c/t2EBySdrdNww4Rfihfi5Ur0bVxi3EYC0DVKHdA8VSqo4xwPuIWXju5Ee+G74n657vIeFNpiXbbbcS9a29U4tT8+9Te644OqY+N8AyF4QOUv6it8mdBC8p5pIxT7s3AgE55NcupY7nQrt279v0JhCut8yXkB8jiRSPyKm8OSRO7xj7dpSTdFuVVXlJNMhqNECY70RljZ9TOzLjj+eokxWruQLCQ5dc+iNMUME0jjIEgQJAsXKPxAs3gPJpUMI0KnD4H34CaKEO5Aj/ALhgqgRBxd4B2SPd0D2iAfChHtIyrDHc/gDCR/SPcJAQ+GuUIQdGgQ0Ds7cZ0HqcO8infjDP7hHGsA90iEdd/gGhF1SUiriaHU9T9T5OAeaSTVHOGwQHqR7YTCBCwbqFxhI/Tq3cBHuUkG/3m7Ppul/g8RWvJ1PkaSzZF55Nln8Pr4DcBtOt+Fzr4lI51tzCYTHcYlx3P54yy23bHOspyzcPlkeeQgEJemdJFlnDFfhsgWqafPu3RTq7xMkji45dK0gLZC4Gx4qWLzJBq47+Bn/HfiNxgPkDBKGiX+eLFy3YcAKVcQZqhQYSPqwA/GD8EFWIGPos6HmQW8B/iAMDNqiIYHUD7jxck084A8IGXBVPPHxGQlwb7/P/ob38WX088OTI57wQfTQubuG7XBYNUvz7u6M6LUgXVyDHhPUROiRIN3QQLq9I7dnlJhO8SaP4ZEn9TwGcO0JJzRwbfqAIivqWFQbSUh4XFkddQgqrmuGQ6pnwwHEBoAQ4wG/IIW7s0mgdwaBpIIbv3g/0QihlwE9Pxa1QEUCg8UtaKjwDEQPgNRBXvFkBpLDVEdI4y6BIz1cAk8k9UwA9+KbcNI/DrFIW+2SQ4DUvdXiJ+KPtMAV34WeDBo49HCQ/lA1YfolBoZd4sdvl/SRViB99HrgDu5B/MgPN83ir3nkST2POBiSdKEsyctzWTngFQzIpo8l3ihUEfw7XcBdJkDc3fiDFJN9i6sSAUlAis4UiJNrAIQDoodE7/ZCYFxix3MAhAQyg74fROYSPX7DDg0ApFW3AUEvIVNSF1Iu3GMaothHfbyrODJbIzFdkgEVF3o1aPRwxSwipBHyACoupFG8egZphMYOaQHSd9MKRB9P/CB92KNnhDyMbyQP91YOl4d4c6QjtZiSx1sG165aFSDN9yVVUeZy0XdsRwfdMKkw6KGVi6ZRe1eI2ppbqW7WLCqbNk3o2NMhbJAgKnq6OnVUWrhBBQehxOvNAbgHUcKAOCD14R0QSzrxGQ5w6xoA/qPRAEm7U/oQjjt7BgCJIXy84+rnESdBzOwP4uQ2TMkIKVl8hT9FhSTFushs/hNnQtc4EzvHUfaRVH2p2KER3wwCx3eAwPH9sENvxh1TgXHvQfToTaGRhBtXAnfTFmkTT/5IY0jxSDsQOwx+ww4G6YH38D7IPp7wATdN+XrE6NTzpJ6HwJKGhjpNlT/OUp49mXsUwAArKmN9dTFdetZSWja3hjZsOkC9fWHSmMDmrlhBMUc6GwmopKMl9UQ3uAfBgFBR6VHR8V6ugTjAIO6uVArCcgkMBuGCwPAMaeYSF64ge3wLDOKJdECc3e/Bt8JNPFwyo2gzWc1/5swIjS+pY3qkVklS7eUssJcMkDTinGgAxB8GDRjSAGkRT/zo/cC4xI9nMHgP5QHukA4w8BNp56p5kH4gfaQdGkukI1Q5bpoinZA/eI/fj/DvO7797W/vEBGbwhjvvlkekxSKLDdYklTn3GYFrldCOveoCq1dPZM+eOUxQkpXPZBIbfkhzJXVlVTHGqjowwHP3EFTNByo9Knezwbx5OX+dg2IDMQEsoIk724xCxUFCA1xARniPRA54gf9squ2gSoCv2EHcgKRwV9XH2/F2jgzum2SzVHPKz1wWEzmksLpyXcg3lRITJd4AyB/4AfSCumC9QXo9STuzOiqd5CGeOaqeJCGIH4YAA04CB9kD2J3p49WVVWZ1dXVqSM7RZAn9TwELFmrkWUlmA2xwQXInOsLLZlXTddccTRdcfYyqiwr5EppkcYk7/PYJw9pXg8pfJ8u3MqdCVw3qb4F74AoUPmBdAZNMwUIJBUQB7zjvgcCB4Eh3iAzEBS2GABhuStaEWcA0iUaI5A6CN497xNEJYDdGUtP4Be5ncaMFGzOZTJnubsxjhnRs79YpKQGuT3J7vjAeCCNhjMA0gphuL0gSPVorNFQuoPYWNHrzlpyt+PFczQQkP7h1iX9IwF5Us9DQJXMOtWpKOkCFUrXTVKZlObPrKR3X7iKPnj5MbR4TrU49BgkBUBy9zqkXtc4g2TF/j0S3IqbKVy/RwoD/oMEIAFCckPXPJ14ZYpM/ESc0Lgg7VySdyVUELtLUiB8d24/SAkNA9QMrqQuBeeRPP9bpCz/DcmLfkTy9A+TVHEmUXAxk245R4qrPmbIwAiSz5FEz98qYbWpdPhQkrGGS/LJDNIe8UAaQW0DEkfj6Er7IHk0nEz4Cv+2TxaZ4siTeh4CkqTUpDtAarAEBsnc79Vo9ZI6es8lK+mDLJ0fs7SOSQXHxrE/zMeYowyy0TSZvJpCgYJCWnr8caKyjSVc/9MhU5AOyBEEilkU0LHmitiz+c54yR1wycn1yyV6qG1cFYSresAUSzfuBucP94sEgUtFK0mafi2T/E1M8LeQvPAWkuasJ6nu/SSVreNWl0mYmM9A7oLkQcTZkjzHE42GJAsyhZkMiE/H+PQEHOKXuPE8IvgwT+p5CHDBLkd3eTig4IPIYcpL/HTS0TPp3FMX0nlsVi+pp4CPJTN2D05Bhentj9L9j71BDz75BvX0RbgBkGjh6lU0bdasMa/oboV1ewqpIOLqSG+QcqGGcd2PFvFqlXSANEbYcOeSczK47+Aq8oUbJkjzGJQEkL4HDkC/fEBIpD09UDFArcNusDtjwUKSq84jecYnxE6K8uIf8/XbJDV8kqSq84n880ns9YI4YNXogDQ/Eskj8/mbxeEYh6dk5io980gPeVLPw4YkVbERP21ysSVtQ+cuNBM5Bjpn1JfSxacvpk+8+wSqLg/Sv5/aRvc/vpVJxRAzXuJhu5GpsztE23a3UWlVFZ162WXk8/vF4qPJBqg3QELQU2PgMRWpZgKXqNMF3s2UBF03LtGDSKFqgGoGpH7wIHTzu4WaAdI9pHw8R75Zkock/wyW2NeSXP8ekuf8F8lLf8rmlyzNX88kfzFR0WoW5Ks5IOjmIc1DNw9deRJpHrs/ajhlCb2gzOfZ5zF65JvQPAD5mpNOflSVpbUg44Kgl849eQEFC/y04Y1OKpRDtGRuNc2cXkYlBT4hhe/c104Bv8YE6KWyogCTieOTA5ktVI+t342EItQUmEtVq88in0cTekxIlSORF55j8A/6bqgY0nEDEoEbEDP0ziC2kdwAIF+oX7CYBVIv4giJNx23yQB3GMBE3DFA507rSwXEAQOgiD+kb7hLt3HBe+hlYBUmwoLbROAdGMQjfuofVE6ahqt96MiQeBr9ZEWayMIK1b43iMJ7yOp/k68H+FkPe6zzByt8ZQL3VJK84BaSCheLwUiYeHXSZAS+l8vNEbOhV15Sz4MuE4275cdvVOczT5xHpxw7i45eWkdXXbmOLr30FFqxoIYKA16KMen7fCrNnVVBr+1voebOXiaIwyQA0oB0Dyp6+KXtdO/Tm7nSEDcAOCQpM6CyjUSEyQA3iEcmUiLcuPPJMeAIiT0XQBwyjQdMJm5cuGmFBgHfnwg8d6V5NFiYSYNGD3vYQJp3dfPunjbudEBSuNEOzCa57GSSoZufcwMT9w/YfI/kWV8mqfoKouI1RDiAw1NDkrdKhAe3bpzyGD+85Uh91apV2ooVKypPWLFi+QmrVp18/MqVp6xduXLVypUraxctWnREjH5nitJVq2TJsnwggoICD81vKKfYoT6KdYfIF2ohU/VRRPYx0dgzGXBgxt6WLvrizx6kH//jORLL0h2YBkuDbHQmpVv52bfufIy6wxFSubuebf1ORlDDIZ5EMnEHgOgw2AhCxfJ0SM2Z+hEPxAXuMyFokC5MNuG6EnE64SFu8QbhYYYIGrVke9rADj0Y0WDAvbeSpOLVJNVcxiT/FVKY4JVFt5I8+8uEQ64RffcbcI03eYwt3hKkDrJes2LFuhOOWn6jTzL/XKhIT8iq/LgiWf9QZfo7c9QjAdl6qizg+8sJK1d89ZgVKxY5Tt8S6NiwwbQkyR5lgzwts8GgZygGcYvUUDuFyhdRpGgGWZxYEne3NZbOg36NCnwJ7aCouJjmKNGSxmpaOXsa+TVbFwvyEP6PMexwMid1uANxYdAU6gmoY1y/MsVo3WUjqbvI1i3Cdg2A9IuX5iHFu3O943XzmO1k4ZQkfwNJBYu5/GDVK4lFPdirBSohpGX8lMs8yY8djuhtAkDmc6dPPy2gKd9gKebLXKBOZylzHpbCc6HzcvHVuABrfO9h+xJZkuayOYVp69yGaTUFDdU1W/YcPDghp/aPJzZxfV7V0PhuWZYaojGDptUU08zp5WTqJsleWUjqoeoVFCmZRTFfmaiIBV6FVs6solOWNlCx38N2JpM9S6VsYpJGqkejo2ZW0rolDRTUFAr5KshbM5cUWREkgUFJlzyGAyRPqEFABOm6AdyFRCDnbPTikFhBQNCHu0vSM/UD72PeO66IB4g2HT/QO8ACIndOdbqA3xhHQJwhbaejwx+AmHqqEo4bxBoCGVdOe+yqKfxg4/qE9HTnfCMc5AuuYUdVg/dd4oYfWA0LnT3ihu/CylikrbvdAUwiwacd7xzBiUN+75fJjrUrVlT6VeUmSaEbuIKvZMIS6oV0ICsyhu9P5pxe3lBV9dye5mZ72eGRC2vVjMZLFFmeh4HSppZumjWrkioqCiBSUbSgmsKls4WaxfQWU7SwjmKF9VTXOJcKS8pJx0ITLUCGr4SipTMpUr2MokX1JBfVkFpYQeGCWooUTqdgSYWo6GNN6iBTuM2G1PGuS04gIZAPSCtdUnbhxh2NCyTaTEkdpIxeQyZwSd3dIyV1eEzkTOBAtK+b2ndvpdZtr9Khba/w7y3U07KfYv09LHR7uYH2MuEz6Yu37TRy/UadQr6g4UO4+E4QN4DvdvMMBmmCvMQ3uiQP48YbaQXAj8S6mvpbRgf4fSSR+til1ATixJULai3y/YTJ+XxIG+mSeSKQOKZhPhGz6L3PvPTSlM/sVPjAiSf9WlOUqyBpg9gbakvEHPQFM8spWn809ZctYEnc7dZzyqCSiWRlu/j05YqL57CxC5f9KxqLUm0NkzxX6nRnv+BdzCDBDA10/dNxA2DJPAgC+mBIldkSAo6FA0FB9QCdcib+IHzMYgGRYQVoOo0Lyqk7AwfhYeZIJoCaAw0a9OFo0IYLD2SuR8PU8sbL1PTqU9S8eQP1tTWRhTETNy/Zraxo5C+rovIZi6hi7lKqXXQsBStqxCuWOXStAeKPhsw9MhBTKJH+SAsQOfIRxv0N+8Q4gtDREKBRgls0FrgKXX5cOcs2T5MBfnG4+ePsJiuOX758BSnaT2RZOTsXGQ+VhGyZDfVFxf/Y29Zmb5B9BGJVQ+MZsiSvRrXB/PTO7jC9tvUA7djbTjXL1lCwtJIrVbyuFm8eJoABI2A5tG4/hztUckhlILlMJHWQFCp/ppI63oOkmG2DDndunEFC7iBhumUKcYYaCADBpgtXPYHwIK2nC8TLjSu+e7jGDKqV7qbd9Mqff0yb7v0lS+evsKTeIxpgvG+rXGDYggk20ttJnXvfpIOvP0MHNz4DH6igchppPn/StIXEjW8AOSMeSEMAeef2PiDRw+A37F1/EL4rzbsqm4ICW5qHn7Cz4zhUZQMk+9504PiXP85ukkE+evnyxSesXPkNWZX/rMjKaVnmb3JI0pmW33+mc3dkQiZmTOc3A9MUY7pJr2w+QM8/8cKQxUWZAG7jJdX4CjmcASkAbiUGkr0Xb1zgfbiHce0T3xkJ8AMkhC0EoIKBBJ0uEE58vNMF3IHU3N+ZxBdAQ4Jvdok0EZKk0N4XH6cnb/0q7XrqPjKiEVJUjyB6fog37BcF+DfbQapXNA//lKn74B566Y830zM/+y86tHOzkOQTgTgAbvq7QFrg23DFd6HRAbGjF4SemzvTBvcD7swoyZIl0h8NHfJgGvfc6uunU119neiZuIeL4B3ATbds0u9IwZSV1NetW6fWlpWd0VBbe/70+rprPYq0nonoXC44mR9lMwIUGcvkrP49TQfvcayOOKya0XAaf+fx8fVAVESuzH3trbRk6RzylVRwRcmMqAS4kvq5UkLyQsVGpUUlhFQH6SuZwTMYVGa4AQkA6LZDkoMBgcT/xnu4unPM3cFC2LsGcK+JSCQB3CNcNx6uSmAkwB2+D5I6CDZTSR3f70rq6TYMeA/h4dsQXmKvAsR94JUnaMPvvk19rQccos4gL/ldMXWVk6jn4G469OarVDStkaX2Onyw85J9qAnSC+EjHkiLZOHAzjUA0glSO8oGvgP25v5f2wd9hPeSZWByFgQDlWTVR5pqD8AiXxCmG65bPlx/ExuWZIA9xzOvU59oYL651zLu0FT1YtwnVshcApnOhe7liBx62/PPbzkiB00/eNLJN6iK/BXML48HpquVFvvoI+89hbSZq8msnMeVitu4hPeSASTQw5JuiCv30jVrRlXYkL9uHsfndaIdrq7UBmKJB565BpUdxpVqXTsAV9zjGfwAYUClA5J1t+pNBbgFuUA3jkYAEqjrN565iP8N4B5jCAgPUwYz0eOjMcNYAkgd0w7jZ+xgVguI+Kkff1lI2+4A6WhgGjoFyqppzfu/RhVzlzHp2ic0QXoGKSOtMA7ifnc6gHsQM6ZBijq35fNErSxHKT5ulfx8LSDy1tjTJguXkhSYK1awSmoxCpvjC/xBHmIzMZ3jYR+qAYO8RHzi44RwYNjuiNGpT1lSB44/atkliqL+jguyN7GC5BLIdN0w3jBjxolPv/pqi2N9ROGak076jKao3zYSKiE26aoqC9In3nMCeXwealGqyDN9BUvtVTYpDZfuTmV5/K9/pXlLl9LyE04QlQqkA3sX8b8nI9xy5cYzk3IGNyAQECwAty6p4LfrV/w9ehloEKCaADG677jP4018g4R0xcAu/EKDcLhHwfHmeLx0149o472/INXDBJkjmHqUKmYvozXXfp38pVweOD4YJMU3YFAbahXELV3gXfRUpk2rI8mKkbH1s0Qdj3D80UizP8IvLp/YlkDm71BLmNSriIILSK59B0nBOfwYac3v4XkcsGslegJIl1gsKq72bw7HbpD6WcLPk/pEY82aNX4lFvlfRZavdazGBNjHRLfMvystbZc+unt32LE+onDN2nVXaar8ayOhEqIyVFcU0ifeu5bKivzU1tVLTf0S+eoXU2DaAtKCRVyImLzgznEruumMVx59jJ6691760DduID9Lb50stbukPpwB3N/oRkNCRmXHoJv7HMBv+OUa140L2LndcDQm8CP+OeDex9vjN0yy912AOF1CBVw3LhLdIS65BuLnGsCNA4xDUgP2OOz7z+vfSzs3PEqK5hX2uYLBabvgjCtp9RUf58BI9E6gEsHANkg9MS1SAXFGLwWNE+l9LKl/iqj7WfbX7nkNBsob5wEMS/HYbVIqO5GstkfIar6LKDCHSX4+Ez5L81opS/PcAGB/GgdIHkjyLrGzJN/L6XYJ95QedF6Zskg/xScp1ixaVCZ7ta9x1+k/mXw9dlEeCmSiaUEiQleVScC1F3+Gr8AAFzbgE09seOkWx+qIw7Vr153FPdh7mYCU+EFRTG+sqy6iT77nRLHRF6cDtXezFNbWTeQvJl/VLLLK5lJxJUvwXqwulaivu4eefeB+euzPf6GFq1bRf974DWprbxeDjulWcoSDmRzoioNEd+3aJeyAeD+S/cZ70LdCaoRaAht7Qep1yd8FfrvGhXsPNQCOOkPY2MERDQPu0VBA8sa0QZBnvPv4a6rf8ffuNT5u7juucZ8lxt+9dw2+Nf65C0xfvOO6d9Gul54kBaqzHEKoYYrL6OLrb6fpS44WdQnxQpohjfA7XSDf0IjjmD6KdZCxmRuKntf4Q1OoizAjSy0gecH/in3jrYN/InP715GIbLg8gsyx3bCvgahgob23vL+R7Yv4+WF/uZx3q4p8Aacfdw2mNqb8lMZ9ra2hWfMXPESRcJ8lSadypgwpRTGufCyF0oK6MqpnqfNQVz9FYgZBKtW40OG4tYhuS15cPfBHAIWM6R6i2aO6Yd24r7m5x35y5OGYxoYIk/kiNjUsaXsxrRH/OAmotNBHa45qJPec0QCTN46nC4VYat+xjf78m7/Rjo0bqWXPPtrx6mv07z/+kV7898NCel93wfk0d/lyoU5w9bzpGCBxsDH+WTKI/GIDIo6X8kEwCNuVsF0DooaBpBZvoH+Fe0iNeM/d4AphY7AX5IlGAoOZ8X66/iX66Xb1EQcYV8frGvjl+ucaqC9gkG6Qet0r4pFo8H14140v9P543x1s7enqpK2P3kO9rSw5y7mt8uiVRfp7qbC8mmatPHEgfxAfhJ0qv5IBUj7S2DJ6yWr5G1feNgTiPE0GJnWlgKSqC5jDK0UjYHU+xW4clY0RYj8OEfW/QdT1LFnt/yLr0ENkdb/AdjuJIge5lGMDOjnCfb47rr/hxl22v1MXU57Ugd27d5vT6yqbJUu5jCWDge31QEjYxmTtonp6+9Gz6axVM2n13FqqLgkyMWk0vbyQTl8xg05ZOp28TOw9oYiQTHGuJopR0KdhCfxzTAcfePKFl7gEHLl4Yc+e7hXTpt0nW/JD3J95nXs1LZx8kqEbkaryYOSYo2YEWJIZqKHYQre40E+HDvXpTz67te9QU1OIib1n16bN7arPKy86do33uHPOoRPOOou8LPWCfEBsmVRykDr0syCqTGaQAK5bAG7hB8JO10DSB0mCtEGmcA+CRu8BOm8YEBeeJ3Ofa5MM8Y0Y3sGUP/xGI4S4ocGIRHXa+/pztPVfd4oFQ8P5NSpwmJFImGpXnEx+Z4ZTNqSOb3FJHYdmWy13Myl3jkDqXEq1YpKqz2ceL2Wy3kAkSB3UxmEjfLiHVA6DfeD1Dib07UT8rtX5OBETvdH2uC73v3jn9bc8ucP2d+oiVWpNKUQ7Q4c4ewdtIo2ZHNMrC+nytQuYzGsoyBJmgCXMkxdPp2vOWEbXnLmMTlxcR4sbK+hdpyyiz154DH3orOV0Ff9+39uW0qcuOJq+fNmxLz769IYtjpdHNH7+zDPttz39+GM/e+Kx7/7s8cffHe3qXHcgWvLOWGHjvapgRedFBqc1+VhiVYMlBzrk+t80SvShGKln6SVFp7zji1/8x1nvuZqWrD2Bgiwto3VFhR0NMiUj932X+DIB3nfVBvHukQTu0Xcg90zmro818L0wblwRf5EG/L9503MU7UVPw15d7b6TK2B2TfueN6l59xt2z5aBNMo0HMR3QF0jTltKc62fkMqdjeV07JeTKlyH4GV+X6h1WNKPtnPXYrNk9Gw4IoTcI4bUn9u2rdc0jN3Orej6V7Akee7qWVTAEjcOSEYZ7+6P0Gu7W6m1q18UP/e8TaCmNEir5tTQ2oV1dMz8WppfV0qFQY89deEthC3z5lXsO2r+23+g9F73Tk/0Jy9sl9/Zed8GxeKejOj6OEB69nTq03p89e++KtT9te/3Nl30/a6DZYVFRTGTCQQVm2u2yItsiCSeqLJ1nw3ccBMBO6g00OsAIMmD3HNNkrkDpx3nQbjLPrvUH/DT4qWLSONehsibZMjiUzi1yIiGKdTeLMarEBb8zyb9B9zo/VyJUfVG8oMjjNObQNK405mgMwL7D5WUaBiOCE4/Mkj9hVuv1fb96oul06ZVN6OrhRkb9eUF9J/nrKCVs2o42/GP6JWdLXTzPS/Sd//6At397DZB5oOKDN8caO+lm+99kd/bQK/tauFCYh3xuzS6aD1+fuG+5XPfUxhU/sbpeEdU9nx+ttW7OCYp3vZn3pBC/3qJK5vB6WSnmsnXGT2tKr9XcEgrWGR51K/0hcL3qD+5+XSzaT/XE429OSzxZorhyDUdZOvOxXDu8R2Q1qFKgooHg6cD0uUEInl87R6HXywaM8nv99HadWtp7UnHi7ij5xGfL+I7uNHOOK84aDQeZiwiCAVxySa/gYHviLXa+vCRSB3hYJ465rAD+hE77JU2pjypv/6rLzQEtJLv95jWfV981+mXrFi2mGJMPNXFQZpVjUUJeEuigx29tGlvOzVWF9H5x86h4xZOY8Lhwid8sYFXu/oiVFUcoLICH23d30EHOnuPyCmM8eA0kPYvm39mLES/lxX1x6oir1ElKRDlBzV6N/mtGHVLXoo++gqFHnnFcYE52BYVdXZQIXeVt2M2Aduz2xrfI/+uDnznJtLu/ztZkGqZLOLTOVOMpkGA22zdu4h3D3sQuiutY161GNjLIoxcw43zoLiwXeX8laT6gpw3iiDz1cespnMvOJfq6+uYjO357nCjqArNmTt7IN3SBl7lPNZ8AefeltQzBcJVnIVRlt7Ff6Ii/inBjyW1kIldHNxlq23e4pjypC5bdK1HVT9EUevo4mhX/QVrl1F1TTULlIYgHZQ4dP8rmeTPO3oWnb6ikc5ZPYuWNFSI+efxgCpm3rRS+o+TFtB7T1/K783kxsF/REvqexYtKjuwfOHXTVW+S5GVc7li+TArCFUS+tGgqVOADGrSCknSder/54sUfuENu7JxGstd3VRp9tM+nD7PwBwiiyu4unM7yT/4LnWt/xLFtmwWlX7ECppDuASXLUZyjxknGAiEdOsuz59IDBe+ZehU1jifiqfNEkILvgtm/oJ5dMmVl9App59C0+qmiYHfUH+IvHw9avVReDNtYkY/GPPfgxW19v2oSN35DqheMAd9JKCKY8Wp+Dq+sd5y2tIhmNKkvv/W9QFmn2ONiEl6WKdIbz9NU3vozFNOIK/Px4XLnaZIpHFhuX/Dm/SZnz1A2w5A7za00rKUSZv3HaIb/vAYHWzvxZ4vLL2QcyLQkYcDR81dqHjN30qq9BWWzAsEIduPBqBwAnuY2N9US21VSkynvr8+ReENb4ij65RQhKazNL9TK8HOHI4rBkuFIPLIvx+gzs9+lMwnHhUDasnSfTi4RJWNFOySVzZAePFuE8PHM3fQFM8wY8OdPjkRQLjDpRXuPcEimrfmVEGY7rJ5kC5m+Bx73DF0KZP7JVdcTGecc4Yg6JmzZ9LpZ72NgoVBMT0T0nxqcFrxe+0bXxDh4fVsSX2gcTK4gzxoV9AU4F6kAOo73L3FMaVJ3YGEMzFRrlAG9L5uaiw06YQTT+K8LhCSCpQsWP6+hQl7095D1NTRA74ZgBGxVxyCxF948wD97dmttONgJyeObFimnNlcuimClpVzTzRI+ZWKLYq5HKSqtqVmiHYrxUIKFwnXH6H+fzxHkZe3ETFJFFth2qMWU0jCQQpxPoEYPV4y9+4lz49vJuWpx9j9YbJMF4lElQ5cUobb0bpPBjx3544DIHWoNrIJa7SIJ8Nk34u7ecuPopmzGuml55+jJx55hNoOHRLu0DhhoVXjjEaC9I7l+Rtfeol7H4V03vnn0cLFC0nzYKJB/H7mtsrGJW74o/CzzXf/gnY98y+y+B7PYJ8uXL8H3BjoIMP/EfzAY9kmdQv6dJgMwj0SMaVJfdqB68MsF+xgSVOUXEmxV9XNDMTo6JNOo8LVF5I2YzWRt1AQ9rIZVbRyVhXNqCrhQne44Fu6ycSOPSB0WjGzmk5fMZtmVLPkaRkR0umI28DrwIq550RJ/o1XUY7GsovDKTEUUME0cEXZ7imlfpe0McOho5f6736KzJZOKuZE6uCK1S+ryQsUBkw7O8n3i5+S9OZW7hLZetOR4FbwbIhytG7jCQl+xN+7gD2kdXf+Ooh9opCqVwM7LxPz0WuOYcn8OFqxapXoXbjv4gqShs592cpV/PwoluK9VD+9js49/1y66LILaeEiJnfOR2yUhckIlVWVVOLMiwc0zvtQVzu9cMePqLe1iW2GptdIEGnsprPeaV9HBL/vkDrF2I1wN6VpbdSY0l8vXU+mrGjP6Nw/FBVRU1DeSAuWkOwvJLmoinzz1lJg1UWkLTqVznv7+fS/n7qKGmoquBBzYYRoz4VU1pisPEz0/lJaMqeebrjqVKotLyBT8xpq5fQjSkm3b8Xct5mSepsiqY16EgJIhmqzj7q4i9uLqWOOnZglEY6RGTOoyIpQDz/rlHw26ScDE7nc1kq+3/2KmAnBQs6DscFAN36USEaSLlDmoMpwF0ZBtw6pN5Wbscawag8u6zpHK6Z4qKS8nAIJg7v4DZVlWVUN53WQemT+Dv4+VWUhadZMOu/Cc+my/7iEjj/5FDr54nfQlVf9B135rstpHkv3MgtIMuc8du88uPll2v7UP8UkhEwh6jBKmFgglMHURMUdJA3b5i2OKd+khXTrb1yAHtR8kCIZXDgVJnVJ9QjCZguSg8XkqVtMhctOp9oTryDfUeeTb/HbyDf/JPIuWEeB1edQ0YmXCfIPHHUhFa08l3xLzqTgigt8wdUXVsDbIwWSJF/lU+S61PL5YJSYIYqSSt0sEeFw6QFAqmJTzBUpylJ8h8yknspbrvTqlo2kPfMk34xc6V3pGISTKVGOltTdsEGSI4UNUge5o5eIBUm5alDSBeIXn1ZDwHYaN7wh7o2u/9U/6Zt3PEp6VGfiHNwAwAeYH93zNL37pjto695W7pTZKhr0dOsbGumYsy+ho5bOF1tFFAcKadWqlVSIWS9OHIxYlPa8+ATFIkyuTpzSBdyLtBO68XTnJ3AYijvrBoOr2G45s3CPNEx5Ul/5/ptaZTn2SVM1/26pFIO6QCqq5i+L6+KjoIPgLZYjNR+pZdNIq19M2oyV5GGj1cxl4i8kyRskpbSG1Oq55KmdT1JhZTRqGCxWHhloXTqfP0paJ3TjaQLSWglmIjBbN8vBIfUU6Y3nClfEHrEAJAUBwrEeI/XJR4l6u/k+veIXT1rpIpGUM3Ef/+5IhI53oW92B00xxTFetTFeiP/eRGkdvSfZjJGPe6Tb9h+i+57bSr0xnaQol4R4NST/83Bv18tm+4F2OtDhnAnLUj7mQ4W95USRbpL728nojbIw3cfEXkAFwcPfK8sKte96g8LdnaiJwi5dgNDt72C/OL6IeWogTA4Fe60DGCSFu7j8eytiypM6sOC9393CZe4/uIW/QCqpvlUtrYskL1BcCFD4UOhB8gMG93iGq/OMf3NlaPd4PEfMgdNRRT6TJfXGxO11UwGpUMaVpcCM0l6taLCkzsBdAXeXvUzqfZI2YjXEdCJ1+zZStr3BpS/12y5RgTAyJUnXLTAagk1HUkdYGDTFfif4jQVJkNrHE/FpNRRsx2Ua+/VcePwiuuLkpVTo19hKF+NJLuAUEvlpK2bTJWsX04JpGHsyKeYrp57qYyhaUENaqF1UEwsNAr8bM7GBGf92wfGIdLZSuB3rAEcsDYOAbxAzrEQAECTScI89XpRC+zeke6hu3uI4IkgdWPiB/+lZ/P7v3Fdz0aeuU0pqnsUZm6OBqCSS9M9p06btcaymNPbU1/st2TpbSaeixAGSeAFFqc7oFpI67hPh4UroY1LH7JcR6RPhc9dc2bkDnqeES1SZQpCD4zZbQndVKHCfjh8gP5xU5M4mwWZi2YadDVJ/r0Qm5w049gNnraKPvP04ItVHuofjiN4S553kGJN7Umcfs4C+94nLqbpxPnVWHU3djadQpHwe6f5yMrkHLELCpIRiH7UcPEj9vY5Ej5D4amBXyp6RNuIaDMQbaS7WjrC0jTkKiPeI4O8iNSh+WunOmDnCccSQuosSSeowLes27hKHs9Vtwl0sFuvhAvp7vh2/mjmG0Mo8s7neHHVYLksP+HhMV5um91Gb4ieD60t8lcFzlVgKJJ0i6W7ryv5JzU1CemQWcCyHR6I6IR24JJMtMnWP96FXx6IkAIOm47UvDMKOb4SSIVw2n7pr11Bf7WrqrVtDPXVrqXfB6dQ74wTqr1hK/aXzqJ/f6a9aTn38PDzjFOqpX0uR0llcALgHxnlleorJ8BZzeBZpxQE62HyQXnzqedGQDUovNA6xzFZ2wr29HzzfQNpOazMv/laQunvKkTjHNI8jjtSB6dOn38FE8AuQQaaVE0AXkF091t/f/5xjNeVhyJ5VnBaVINRMgRSco7cLUo8whYvKFAeFJXWoXzCYmi7k9kMssaPiDp8/bt5lQ4yjdZuppA7gPQyaYhsBrNDEFMdsyl82GCkcSOWR0tkUYvKOFs8gPVhFpq+IYkUNFKpaRv1M9v01qyhUucR+7islS2YyF6oQfD+ng+ohI1hJESbsN7dspUfu/Sd1tXcNpFU8skl3+CNCgpQulvuPkHZ4GaQuVpQyhPol83CPNByRpM4F3AiFw19kif2HTOwx6AnThTi6LhY7xCXse/PmzbM3+Jji4GLOtUU608O1JrsiL9E0loIOKkHqkr1DCg3uNe726ukWJ05jKRQmycCglmOXAtkSM5Ct23j3IxGmC7wHQncPp4YKBqs2s4lDtkBYycKD/lyMEwmSTmbYjTBxdgmNNw7YaOmx6O9//Bv96577qb2tnWR3WX8iRJKll24uQOrCBST1tPZw4fihdyg7s1+MkbbdfWsgfbabYgAhcyH5PEvdn47EjG1iJu0IOj50/wzT7OfG4Ot1dXX/dqynPLqWzp3Bn74qbqJDRrC4ppWaYQpLGnUmTmvkaoiKqDIJ6BxIMp37EIAkwyEmdUNU5OFM/GBjsucjGcAl5GTPRzJApu5xYpJ74hDiX1FRIeySvZtL46ZVsmcw2P9oNHSH3iv07Rsfupf279pNWLwHf5OCywGOzcPpWYnxSGXcb+CmkWtrjAUstuf0H97ge7k8OlMaZQO9BiXJeyMbXAysXjwCcMSSOsDE3M/mB2b7rmtizW80W9E+W7XCZhA4R9HiR2P6Ic7grz3zzDM/4cp8xDT5fYq8huWuWZiYlg1A1IVWVAxBtcl+vhvsD1d3oVcX6ZgO+D2rp9sy+vu7YzG9KxaLJTW6jq36KOmzVAbuuIcm3OJ3sneGMyxpi6thMEM4YWfqRyQS6WptbRXuPB5Pl9frHfB3rEwa8e3kOOAoIn4tQyC/OMt3/PsvtO+Zh0jVPGw1vD/iMA5J7svkmxFn7mF0cRnr0qN9bBfqinEexvi7UhrydOlsDIPfjXSwGyv5eylMVDe4R251KrqYRznlcUS0TCNh87feV0hVVY8oRZUrjeI68lbPJk9RpehOIgUwqBNu2cm9t87r5p96ybeOJEIH9i9f+ENNlT+sZ0nqIPE+SaUPlJ9L5/e/QVf1baSYczI7ChAai0+VvY0WxtrpI90bhMSeCnBjkNQdu+DSD3a//9o3lI6OpMp4HECM6YH79u0b2Oo2XdTX1wv1B9zBfSbAcni4xywWzGjBAcqZIhd+ZAI3rZqbmwfUP/Fg0tcLCwtXeT2eb7NUXJSuSkhI6EaM3rjv97TpL78gPcLtQqJQlAD2OlR37BkfW/WJG17sa2lJ+6Rr+xvKSe9+mmjTx9gGC4lSgTnYv4jUxT/hrmIR6Zu+QNT9ANtncbi2KZuar/xNafVD9vLgKYy3BKkDG2///J89snpRmAk8pnKXzV9Msq+Au14y6f2dpPd0khUNvf+Yj958u+PkiMDupQ2lihq4x6Moa9PdFiARgoTZ6SeZuLHN7vWdTwwQd9akbpq9Vm947fQ3d2GD9jzGAUzk2v59+77LQstHU0nagKuqjHQ1U++bz9EL/3cbdXKDIY+wbw+8NXWrKRoNv+1zTxzc5FjnMY5IXfuOIGiStN1i4RISlJ/lRKWvlfTWHRRu3kbRnjYhw0pe3xGXHl5VW8BftgCqk9FA5c5Lmdg3vYBJ29ajJ0K2xIIt5y41LIl85PM5SwHzGA8wkccUVb2Bf/wden4Qu0vu9m/7ih96uIe6tj1P3S//nfyd28VKYBpBQgckzlj+0675JIxa5jEBeAuQuiXTMeuLWo2+iMQ/ARRcj6JSgAk+oDLJKwpp/MgrW3FL444MGKSt4u5IBQbKsoVo8Nh9lRGiZrmAeggbex32Dzp33GFqYzoQ70os88lWntTHGbW1tS1c/j8SjcV+A5WMO0CJq2FaJtTZ3Vufodbn/kJ9256imgKJ/FxPYrE01c3M6dy09ymWlJ80PkE4skid2WX9HxcV3PDLObPX/3zBed/47dyPf+QHa24rm2O99mB366cTFzRARsGMLI8iUYDNn/Yql5W967pPXf/LeWev/82c+vXrp3b67GwkH9PsaR5IXymQ+qkN0DYOw+iXNepV4nZrZIDUDU4qbUQd6GFAI2/I5KzvzmM8MW3atN2maX6QTPOaaDT6Ryb4B9jcLnl81x564W/f79n+lNjfZXpFEZUXcs8sFhW7mibvnw0G5thwWWku0LU8qU8QjghSX//TRWXrfzXnvK/9csH/o5B1v0HqvyRF/oNpaTfXlHa/v768veH5AzX+mBQdtmAqikkHY3S2Qt7vRg3PnZKu/UuZOf9/1v9y3jLnlSkHT2HjDObzo0fqfrAUj3GzlKI80q3B7BIvYZvd+GmNqO4gdX+akjqA3pJMsn0GXh7jjoaGhlB9Y+Mv66dPf5deX3/h9OnT319XVfFzs6/54fKiQppRW07FQb/Ibyzigxmm6gyBZNLu9zyyG+v885gATHlSX//readamvkHibQ7VU35rKLIJyiq0sg9ygDKIPS8syr30WsHq2hzCHtUQJJIVjpZWvf2sESiUMz0BlWPNE9S1U9LknL31381/8toOJwXpwwkzbeYa2WVmI82DIQQb1obmNV3p6q0Jj+r0EPkYQrvFRt3uX5aZLAnmA0TsGKpvBgE4VrKS+oTDW5cY9zyRyrO/dzc0z9286WLGqYdW1MatPwee0AUbb19nN3wZSgeqFuWbLVwkUjPQR45x5Qm9etvn/N2mZTfeD3K2xRZ8omdFtmgEILHbCNRY/lB6mNx9a/tzbRJ2kRRsbgBq9dsCsI1xv8U/yFxF45iL3ZT+KPI8gyWKW+QNeuHX/rl3DrhYIqApeflqqyknN9lcFLJknknp9QmGYNcwwDSOBYgYU76PrWQG0u7zsIFpxyWilAAGzEJ25GBrgHLfgXObR4TgJ3rydf2VeXcvvXSb95T/cbdR9fIf1AV+StcZjhbD5cFrBoVs2HSyFzdsAzDlDKbQ5pHTjFlSX397fOPtxTtVlmWpxm6TeLJYFoylRd0UVVRO21sqqdXaCs9I71AB6mVSQ9KA7vw7qMD1Ke1iN/hmHegTIN8WJqRFFW+0iOpt67/RWON/WRyY8+aNX4m4OOw6m64uihW01nWXkOX7uafe1PtlIr+DbbYLTVCtEMtjq/zFGYpHZt54fmgB0ngPsVVNqjUvstjvNH5RZpTaCo/ZYHmDl1S39krFyxcWC7JKleIQeWFbzBjDCcgcS1zLJMDTxXZ1OuLI+nr4fLIOaYkqX/zj7OKWXD4kqLItSOfdA59uUHza3fRnkPTqDccpAPyAXpCfoaekJ6lDdJrTPIb6CX5dVK1fqGO6A0PXTWJZdGSLJ0rS4Fvfu5n8ye92kDu75xuWfKiVHuni6XjlnVn/Wtbt/LH9eDbU0HjRnC+3kEH1CIhuQNIJ2wdAEm9hCX5FMK+2O5L40AwcOtj6c+nSVX2kzzGE21fpRMMTfmdpsrv0hSroC3qpz2xaqoNurkaD4t0bNMrDx4cTwb0iv0e07tqZufneq6ny6wpPtFgqmJKJnqk33MVR/3sdAgdwL4vs6r3MTHL9GZTI6ncIkDdckA6SFulN2mntJvCLGUWeMPkV2LUG0quFRAijGS9M6jSO2ybyQtZMY+1FKl2uBTCvurcUW4inf4P94Zl9ri9luEhUZ3ew41iAUU5DUHoSJM2OSB2aYR6BhJ9MqCgvdwfpq/ub6bP72um6/Y20zU7D5zI1t/g3tZXZVX9PF8/zuY/2byf7afsAPVkRssX1JM493/uUeVjDIPrBtehTt1HIamQKvxQsw0Gem+7QgHaoZeI/B4JimxR0E+LdVP9aYchv8uxzmMcMeVIff1tc+q5aL1P1dJYCeEAEkShr58qijpo84FZFDWw6Q8+/vA/iJheNUYeT4T6Y55h1TmKoqgs1X4E0yYdq0kJbsiO89hajqQQDyTpib6QvhE/FcvCeWz4OSwgxzXo3XRI8VO35BV+oKJ3sKQesHTyc8OYzAdkVCczyHVM5j9ubqfbWzvoRy3t9OfOnnmKqn5ZkuX/Yr++xdeb2fyQzc8kRfms7TqPXKH1y3SyrFm3K7I8P+ZMiULvrCVWzJkkU6Wnn3tvQ4vMqx1e2m1V4FyMEYEpwlBZstBQzGXwfzq/LF/hPMpjnDDlSJ180qn8d7GJdetpAqTuYcKeW7OHmjoqqb2nWJDRYEikKoZ4ry+CqVzJS7BQw0jyUkNSP8Q+pFHMxx/tq2YVc71ajGmDwyFiGrpExh3ztm0TU88kw+ocacMvpEmN0ctSukZNSoEYLIULHDhdZoTIh4MUkiSJyvF4rLufXgtFxL4h6CXAQKefBMJSsqz89gE5RPt1tExW1P/1aPLs+A4u6kGLUUAlVhuVGBhTOpwnKD9GpJ92NrVQQ0kfBX3GSO3+QAlC9dRUqcqQ5G+0fpFWOdZ5jAOmFKmvv3VVQDHlyxVFnHCcGbiszqjcT7qh0s6WehZMhs7eliWTgt4QdfUVCVXN4SI6GGJA0aILvv7T2ZNSWueeRjXXx7rh6p8gVKKHaryh+xwrWPbr7CApzbrghxgMxZ7crUqA/QCpS9SqBsVxd14amqbwL2ya9EgPNwbMCKkKHAjDYIne0PUDpmn+3bHOY5Ro/wIVm6p6k6ZIy+OPEwVA6q2xIiq0ukjqO+DYOuBy0r/3Gdp/cA8tLGunOVW9w9SIw9BZVIgZ9rwyHH+qKNIcRdO+0fnF/KD4eGFqSeq+3kXcPVw3krSQDJDWyws6qa60mbY2zRTkPgSSRQW+fuoP+7lAKqJgJoMzI2aO5PWsc6wmFfhT51qSVIt4JkJUNsuIaqbxa/mZfSHbliGbIcNKvU0CCBwHUGOu+j6lUFRwbN61XSmmKqOPJEwDNdiAOfgKlobmvZn7+i/1h21PhgHiisZy+Zw6+tSVp8ba7r3pJMv6Y+aNdx5DYHrkq5lmz0aWJEOLXkzFcg9R1zYWZpwZTJJCRutr1LH7KerVfVSntdO86j6qKIjwO8lrBhqIUEyh7hDqll320CvgtuEsyytfIizyGHNMKVJXSTpHUbnfnwVA6l4tSovqt9Petmra115FSoK0jqJaEuimsO5hTrK35R0OisoUZNFZl/1RrHifVGCenc81KZCs7RMqGRbOdK7CzSvnzO46elo56p1lcWJYUizFJ4tqin3Vi80IHVBtUu+3FNpNRVRt9pNUVkjagunkWTmHlBlVJAV9QprfzIS+N4ZDD5L7jlk4WOxy3VWn04Pf/Qj9vw9d0Fjg85xjPb130qXtVEP7l6mR8/aDmGqepI3n3EGjW0RFSojM7l1EUSZ3RSUz3E767gepJaRQh1FIpUo/+b0mHT2jkwWfGBO740EckL06E357r+ZyugDOvuBe4DnW+gzOO8wja0wZUl//x0Ue07SOZsLKGpAbp5cfFGS+7WCDIPp4iDnthZ0U42vMGF5SB4RO36JTF0XnLnWsJgU4VjLX34WYOpikDgsCZVRZkvqzmKU+0GMU3bdvxfx7mNA/y66VZG5cQF8etGI0zeimJjnAErlJ7d4CapxbTCsvWEIF15xLRe85k4refToVXXseFX3oPPJddhI95lOpN5ZM227DMgyaXVdBH794Hfem/Czom39hyf3z8vGfOdyTyCNLyOcrksQ9XOc2ATqX9d3RMipSuScVOkRGx5tkxUIU2/0QWT17qdUsFUo1QfpcX6qLo3TMzE4KeI0BiX2w3xId6PKzYMSl0Mlw0QCY0upDUZpj2+QxlpgypK52W7WSJM9LylRpwuJCCBVMdXEb7Wytp4iuccE77CFIPuCJiESJxNDzTx2YJEtlVkw52rmdFGhaMafckOmoVDHndNQwx19VlNkeWTnaq6rnKYryNlmWtJGS1+TUOTO0kxZQF9GimTT7imPpxxd6aO6x04lqK5HIFH1tJ0We3kzU0UttxUF6KsyEkUxMZMBW0VRaNqeO05yleZyBZhnd3rd95k37jTyyRed6KrMk+WJ1mP4Omv2IpVKX6ReSOBDdeT+FX/s56U3Pibqxjwm/mAm9UAmL+gFibygP0wlz2qi0IEKqbFJpIMaCkimkdBB8U6ePtjYVuAKEsJMlebqsyOcKizzGFFOG1E3FmGOS1ZBMT5wu0NWECmZO9V5q6qiilu5SLmyH/cMvzH5BokSZ8KFjTwVMqmT3C5zbSQGWn0pk08K0z5RAhYPBwRkwbgUcCdChn9G3g65t7Gap/AwqWj6DSrgpMDEqxoRutPdQbFczxbbto9AdD9O/vnsnvbmnhaRhmMXUDTpx6Sz61ocuoNqyIgrHYjvY+nfSEXb61ETA0OUzmYOPwwB4MkCQBqnjWq6GuLMmkxXpIrPjDbaxxzj2RktphreNgnJU1A8AJD2tNEKnLmil2VV9VFEYoZUNXbRiehfNr+kVA6oGBxzTpQGhyc5++dxD6ym/idsYY8qQOhe4tSzE+dLknmEBFcvs6j1CcNyyf5YooIeBaY06F2aT+qMjb/WNMX6msgWf+k79pNkX3GOq1dyFKIECFZV1tCYZYO/xqsTyvkjHgTTkH2ptOQXfvoaK3nc2+a88hZ7jlyNM3KkKWiSmUzjs7KBpUsAyTFtszCNrdHyCSixZ+pCmSt4BNk6CmKmicpFPdtYYQL/pHFWIvG3TC6la7SBVMvj54RIBqb3A0bHPr+6jEpbWF03rpuPntNPaee10VGMXC0j2e/b7/Eeipdw2LBcWeYwZpgapozRJ0hJsLDRaQK9eWdRB9WXN9ObBRjEnPV5al2X+zV3Jrv4gB3rYPhnscirVlZf7R7ODI0q9Sutg1o3OMNpMA3t09UHdifiNxkAVimsyWMPmBUKPkLGziTqZ+EHq9icOBXoHgYCX3nnG0TStopii0VinIlt/NHqlSa56WS876T25DMqQszRfKVLWMVkfk2xA0wWkaN3Cni4szEj6oFzCbzw7pAepxtPNng4tCYLkJYkl9SjVlETiSJxrjkPmLuwyJZXrinyybZPHWGFwyk9SrP/dvArS5X9oqnJ0JouOhgMGSh/dvIoe3ngMvWvtvTSnZh8ZJgZ2LO7+e+i3T5xHC6btoJMWvGjPghkGmEmi6/puRTbP/trVb252rDPCzJr6o7k2fFotqcDxM45tduCUsbgr41sqmyd5JSpxrLMCuKCKfXyvFKFyvg7iBsMk37plFDz/OLsExWWJhWmN0Rh5dJP+8ren6V2/vp8i/H6ymS8GS/bFTOq3ff5KuvzkoygciR4wDbooeNZnnnNemZSonT5rraXKH7UkCYssR18gcwRV1WTVW7R7cbDtu789fcd3ZVm+PFV1UbhHui9SSu/acS39T8MddGxwF8Vw5iOecY636QV01c4P0Odr7qPTijZT1ELbkT2gztEt6yXvUe+9uuCC21pCB14/Iqes+vr7LGrZYVI6/fdQoEdee2GPc5cTTAlS/69fzTnKtNT7FVWpSne/l1TAoM725jr67ePn08mLnmXzAuncDQWpx3SF7nzmLKotbaZTlzxHZgpSR+qZutnBPdZz11+95WnHNiPMqqv7ouT136QUl7N3o88OpE6UCdRe65k9sDP6KtLp21IfFfP9IFJn4vadspyC562x7zkoxFzwNhN4dOdBMrv66HMPv0g/+cezxPkmXosHpHS/R6NvfOBc+s8LThANpGUYf/Ja1oflMz9nb5c5SVHZMPt4RZHvkyWlaBJxOsk4ls5bsP+/Vu6+/cLGQ58yJTnl9F+Q+p5IOV3NxP2d6b+nVcHdQjoHNMmgV/rr6RN7/4N+3vgLmulrI8MabU+ZhQNu872nf7vNs+DiGFnhFJVrigKVoK/TouY3ucqMVDYsTFL7rmfNu25yLHKC0eszxgGG6am2SPbbirnRAyP4VcXtVFncxuQ+naIGBovYb/4P9YtXjYiB0sQu5BCI6EhB7lY2iPvMoRqStJJU7NLCMeDgRmvArh6OmJd/js5YNJtJHawwNNUlTid0LNBtRyNpk35n2KTWqESeuXV00KvRoxvesMWzZGBPPZoq/Ljnqdfpv3/7wL9bWmPXTHZCB0LRvjeZnnbag4CTx5jczZElo5zL8Ic5XdNaz2FPNIV2E34cBvbNb4oVCXIvVZPvCZM5sNWzLkn7n6pQJb1WVTxVqqIdgUat1hS5diTj8XkqWEiFzJRTTAlSl8goZ87z5IjTBVljO4D5tTtpX0ctNXeVM7mAllC4TbEHjGEwqduvDwt78EfSuNXJao/1mVVV5VzMZ0kaeqG5qDS5AT4LHe1Flk5eJgqJDQ6VVrmiu0ZnMm4PEW1joWRDk0H3bY/RXVvYbI7QcwdNeqk3THt7QknVLgDIvKc/TJ//8T101Td+S9/4xYN3N77zug7n8aRG78GDbVxSdjm3kweWZcVihnYg5Ee3Ly1AzQICT4YDsTIqVUIUEDNfclQ+uTzoBzaQ3sO9OS5o7lF5R5qBanEkIzbIEXMtcospQeqMGi5V3mH4IStgcHR2FbbjlWhXax2nLajMplaoZ7D4CKLvSEFipQ+LqwHnNiPEZHm+rMgz7Ol+dviTAZg2GmQpmubMpVcWLqXX5y6kB0tm0W+URfRbdTH9VltMn99cRSfcodIlvzfpy/fE6Pv/MugfL1vUwUT/5N4Y/fyhLdQbCnMdTp2CumHAHOKq8IxjNRWAKvma83vSABTBhKJs6gxwmqZXWaCCSTZ1F/OVtoRraJrWQR4p/QPFRwT38Iyu3aTvf078ziP3mAqkLjHJNGKmVa4kdQD6weqSNqotaaVtB6cPzEsHuWOzL+jYbfVLikDxGMYwsyJ1TVWXSopSShKm3EwigNQLC+jgipX07PKj6Znlq+m35QvpO57V9G1tNd1oLaX/O1hM23b30/advfQyS+mbd1u04yAnB2dUV1cXvbplm/AHDUSiiYcgfUkCQW6xbaYGmD2fsqDvmGSQTJ22dvqpOawJwSUluHyrTOoyVjfEqVfwC4OieyNlVKX2MPHnsniyoMRx1Lf+lVt0LBg+HG4eucGkJ/U//pHLpiKXjiTxZQwuxD4tQnVlzXSop4x6QgEuXkzqXIBVmQudITMBgXCc95PAfgRduAw1dKbg6iTNsxRNlsSZkJMHqMKFTOoebB3PXUlRp5mMfZpMy+dX0YmrZ9FZq2fQRQur6bTlDXzfSLVVBfxFSD+JQv0hikUjpOIYNEXBHvTcUGJ2kf2ZLE2CDF2m6GWLO/jabd9ODeg6bWMZ9wB/lGMz8RAxsUxqC8v0ekdwRDLGUw1TGbkkYoD08JdYFGahpksPUKXWnaoKZAcuC2bz66S3bBS/88gtJn2KbqRFXDatkuHG20YD1EfssR6K+uhARxW3HkxgbKmqJkvy0DaOHKio01bmc71KS0uLOPGXyip6CGPwcaMAYlNZWjJYHw5S96pUV11MKxZOo+ULptHxK2fQUYvqaNGcKiou8DKfYLDOpPKKcrryyivpqne9i97xjnfQf/DvK6+4gq64/HK69NJLzTXHHvtbQ9evZkn3Gr5exm5+5YQyZXBIiu5j/tw0uXKOgW0adIs2dwWF9J0qfiB1rxQTxxTqXITdJgDCTb/poX5+UuvBMEfqxiFjiJWrnaTvfUaUqzxyi0lP6t17uwtY/qvMRlzgzj4Ts/0vGbBnekPFASor6KQ3mmZQTExftMRWAXg24uwXBwHLX/nCtdemPLU/EUU+Xy0p8mwZM18mWbmGVF1UEHSiZacBGrue3jA99txOenVLEx1s6aUtOw/RvuYueujJbbRtTztL5EgzS0jmDQ0NtHDhQlq0aBEtWbKEli1bRkcddRQdc/TR8sUXX4yDOX7DZP4zvt7PRhzUMaWwb1+IU+blRHXSRAPxQcO6r89LEejVUxRhKBu9coxKlDBFTE2QOQC1zaFYIWFZ0mzPIaFfzy04UpZB5t4nyYr2CZLPI3eY9KlZXeULsMRYnA7x4RUQueH8wzF1RVYhVeEoriSfikId8IZpVtVe2tNWQ33hgCjQXiVKOpO6fVBGaqASFRkly6WlxZWOVVqwZHkxyUoNX3FnW04CYP64z+thUndnxMXHTaKunjAdv2oGvfttNXTq9G768OUrKBj0ka4bqKoDEIddJBhd1ykWi1E0Gj35pptumuW8OmVhkv4qpxc2IJ80EJ0rI0a7enzUHXWm6qYA5nhN07rFylEXWD3aoheRR9apQu3l70zRMmQLJnKjdSOZrZvs+fXcFU9p+MOSmTyGYsxJfd26h9Vlp/86mMxUL/tMSkO03rd3X0Upk69/uKLpSuM2iWNr2ADVWFW01FpAa81j6GTreDrWWkU+yyfeS4RlyTSnZg/1hoN0oAO8bIn9X7DoKJ25uQhfNtS6XjM8w7FKC9wnWKGoHo80yWYAQMorKSpkog6I30KqigMk9uKASh2vP0YFTU8SdezmRsDppKCiJamQSpzh/7jO9qrWCbajqQvmJYwGT7KxAKZxU6fWsEKtEQyW2raclTiJcUg1gt69lIkbR9q5QEPQohdQoXx4d8acA9J5uIPCW+6h3t4Q9fbH2ESTm5BOfRFjiAlFJ9049aTAGOTWYCy/4Bcnm5L1NZJMjQMbKFQmd786m7ZTLNTLsUgeDdOQrZrajsB5l7y8NBA0vPGFCwQNjaGH/5VQEVVY5VRBpSyZF5GPvKTyP1ejiLL8JD1Hu+S9bDuYRDEwin1efvXohbS4/k06c/lT9PLuBfTsG8vpyhP+TgW+cEpyNyWT6vsazdmheR895VO3/NixTon6+nq/Jkl/UwuKT5P8aa0RGTcYhkkrlyyg1csWO6SOfDDo8ZfbaePBcorpRF/9yDo6RnqeSmIH6WD5Gvrvv/XQS6/todKgQScugvoqLqMZiRoKNAxdvcY/Hnqh4xYOzlTB9jmCqhZYJdNmtBn9tHPTg9e0O9ZjgrL6+jqPJ3CvIkkrJpsaJsA9ra+sPECXzmyliM4Eall3cjFeqinSAk7zAXikGP2o5WSW1Ivoq9PuFdsEKJJBNzWdK2a//Kjxt0JcygZ2L2H4voLCPh80qumb+99LLdEiboCGCl0oK4Xl00nxBgYVJF236KTl5fTes/gZF59Jk/zgsr4OomZ7p8tUUFWForHoTd7jrvqSY5UT5KwyDYfF591+tKrRw5KqBAelPP/uat5Fod52kXHJgDnklVXddMFlG8jnj7ETFBCLC4NCM6zpgshLqZgKqUCQOIDniQIJ1DBv0g56Xn5J/I4HQkZRunfDOmrvLaKrTryX3mhqpMc3r6Yr195LRf5+sY2o67ONw/E1uQLMDs2mxu653z/ls7d8wrFOicbq6hmK1/eYUlQyXfJMmg0eOX2x3apEp609lhrraoVoB8STOoSjb1y+gM4u300Ua6VemkmffChKr+7uIinaya0CNlgcqVghH7nJsCj1GXcZAvHXOD1Laxdgg+/dZEmPxAz991v+du2zeGy/lVOotTNm/1SS1feMjfdZAvnoDdJl83tp/Ypd3FBTi6zoZ5um9m5FoU84bbUA5qD/oX01Pd83m75Zf5f4CohLn9pzBTV42um62vvE9rzZYH9fAZV6wxTU7LqbCLEthyHRR55+G91/YDZ5Ek4iA9CTLatbQGoCqcd0k95zVgN94Ur73I24RxOLSUDqY65+4Wxr5trbhpkRgwx/L5aaY7Q+lcFKT3u1pwub2KEnn8OEAlIHUUNyxz88S4YKKic/y/CJz+FClmM0Z9p2amVSb+0pYj4wWFqRSLU08lleKrSCVGaVUq1VTXOsmbTYmk8LrLk0z5pFc8yZVCmXU1HQc+7rt3/h5s2/+OKXN//0C2/f+YsvzHj4YXvnxEQoqjrLkqQyUjIaWx0XeL0eKgwObn8B3IrNobggbr3/Udp41zP06r8O0MbfP0Ad+w6SyWxhcppBChzZgNIlKGMCuTSypARMQw9YllGsKJ5lsqp83COrdy6+4Pb302V/HAs9l85le5OFsjqJgGzCrNGtXX7qjGlQsTxQej29aFqxR1jCDcfTK97FqtFO3S9O/MKYUsRUqd0IUp2nM6G2pA+odZ4+VE8vttWIufDJAKIPqDqdVrdPTH31aAlGlcnr8XCZ9JKmyKTxPYzKBs9ryryTS0qfJBhzUpclOWLJchfIeBCYAGQmteGk9MMYnGN4G/rz7dIuivI/kPJIAJEHmNILrALhFuQPQOIPWH4qMctpbblK75sdpZXSYnp78XS6bpFOZ6graZ15Ep1qnUinWGvpJOs4Oto6ipZbi2mltZRWWyuEvn622kCFAd9sn6Z9nMO6gXuwfwhb8r9rdh3341dv/ezbHv7utasf/s6HrvzXdz5y3TO3fOqmk1fM/jIze3Cy6dMh6UKfHvD7HBsbIOvaaBud07eBLuh9jvrb9tPf9uv0942d9O82g1b0b6YL+5+nhdH9LBxLQlhJx9h5m1vDpM6SaZR/stTHIikTez3zwfcWx7qu5RdyD0l6gdNtUm1vIOoUf/+hsEa7e7yHiv2GUAtKffQ8V6DN8VPDMVmgXO0VOzJ2sIHI1G96qcsIUIXaJ55nAzQO7RE/PXhgJsVSTDjAIsBTa3bR/KI2cXJSPJCjgiMSJxPwT48qUX3l4HKah40xJ/UeWY1IptWbOGMWd3KWe55AMm+V2miPtF/8HgkgdahnIFkvY0JebR5Fa81j6W3mOjrTOpVO4+vb1OX0kfkRWltQRUf5Kum0GpPqlDKh3EGD4CFtICz45/5zYbK0FsMp+hZhG01DVqSZiix/QFbUe32ewKMkqb9VFfW/dcv8YswwT7UUFuJtZps0wNcUBAMsNUEpHv9tElVrUbp4RTFdvrqcLj9hOl18fB1ddFwtXXhMNdtV0juPr6HjG3K251r24AiY+uFl7ZCiufEsUEj+wpK3/3SZY50zGFZsCyfcfud28oAl9f6oRI8eKH6AriOon6jiexxPw/gnxk3cnjAa8lKlh6VzmZpiUGOaYiZMhx6gEib70UCRLXq2rZ4OhgqE5J4MOLSmytdPp9TuiqtNLrgXrWL31ESyt8iryVRe5Jn48jYJMeakrkWqQyQll2SgfhlZUk8OSNvQk4cozM3CyH7gjQaqZ1JfRPNpFv+qFQOsXqZrkDXKBsgLBQaaPRwB5qpz3H8jAZ8iy3IR/yjAICNceDTZW1rgD/g8qgLfe/ojtK+thwvr5NrEC4A+vay42J5v7tgBWO/aG/DTw81tLHm10H3bdtEDO/fRP/c10b/4/kG+3rdjL+2OhJyUnEhwTokFq3Fpy+TFEl8j//mQY5MzHNqzp5U/Oqu99McSKGvhmEW/21m9l7MVM1Ula/8LgUDVkhckT1GPpAU5Y1nSVQJU4PFQuV+mTqoQZXhftIQgn1TJHRj5EOknTIbAaUp7+orolY4qLkPJ3aO0YJh8TcV+KsD6kATdu6pBGh9sByL3exUqCY686d5bEWPe/2/f9juzeuEFayWSV9tZ6AAlzYhRGIMKosAMzjgAOreCwggtWNxEigq3h98BkYelMBVYQSqnMlRl50lquAQ9loVBN7EvOzaqwniAffgGjmxDqPsOddO/X9lNuuYnCXvWThKIQUZNo8XzZlNRYYG4dwGy95eVkFo/jTQ2uKp1tWycK+wb6ikSKKate3I69pkVNF8haQmzirj88TeZBWWLzv7zoS33jk4EHQyzoKjsKEmWT3TuJw1w5mhjZam08daPeazdZ16tH9r9Saty6flK+eJqtXKZrFQuI6V6FQWmHUUrZ1bR7OnTKVA2k/SiuVRfVkRHV/STKraFtntuFtdX7Nti11e3fPBVVMsEMmYSf7O7lP6+f45QsZxSs4s0ZyfUIWCrIBP64y0N1ByOk+o5TH9RBXk4Pw+HxwnO3lSXeuiSk6ZR0Ic9mpwHkwFoFWNcB/raHIvhAW4wTOOJb/z8L/9yrHKC8WAVFpys1mTpLnTKSIQsAUl6h7SbpfV+LhfZ+5MO4DvmwacTDgZ1sFc4Xu2PYHUqpvnZ7eeOgx3UE9GHPYh5ogAS93u99krSJLXEw91gHGoxrOEGodCv8rdP9MAVCws6dOoJkRBEYZVrpqfCtsgdTMl8DcXcuZ0ksEjXY1BTnNAZiv5YU5SPapJ8iqZ4FqgFtapSPJPUsnmklM4hrbiBFlT5qLK8iiQm+cVz59P7jymmkkUXkXf5B8m36mPkW/FB8i78D9Jmnc0N+Qkkly0kOVhDkreMRUM/py9TCZIApM89Jai9yjz95Fdi9FhzA23uqiB10ISHw4B0DhXM22p2cu7FCVzMDXKCKhBA+Swp4DLnwxm5E1rYJiXGR1SUqW0Id3NmIMMEsWeZL1CbtEsdtHsMVJqIL3SCGqcQjCHp1Et9FOF/IHaEjX8uzcOggMUXMi8Tt8+jUF8kygZdS4ua2nqYBKB2Gp+kTxeIdVlJEQUD0IsPzRD324Y3JlcymRsGSMQTW9EMlig5Es6dDXEnS15TkXJ+mr1s6a9YptU6GgEl9+C4cJ7s4Z7h9uYuYYMeJMqgIF8MJMcZzEgS+QbVlXgHLixRP2VPkJSiRtKmrSHPrHPJu+AK8i19L/lA+Ez2vuXXkmfhu8gz+3zuta0ThE/BaTSD+b6+IERdUS89cGBWYpYMAnqzp9buYnLvc1QwTtgyk3oC4E99ZYCCXLdS+flWxfgwi0TNlgEt3WBInGGKMjq9GBdF2intSVu3ngxwhfoI3Z4GIlcsCjEvbDsk031vaHTrMz668VGF/u/gZnpcfopelF6hbbSDWqmNab6fegw2oQh19Iaok004isPgcEq+W1ls6TUcNehAWy9JLNVmGdUxA769sqyEG7LsigR/Jnm5kpUUquL3xIHTm6VFlItBsInKx92mUscmZzhomjuZEHdPsiwV34xyuWVvB0npbmbAFQEpNyj1RNpx9TXZExj+LWFWireY5EClTfjVK0hrPI288y5mwr+atKUfolnHX0XfucRH/2/147S0pIWiODLS8TIRGDCdVdBJS0tbHFLnMgnVpZhQIG4HgLJaXqQxd0y6FJ8UGBdSlw3pkGRJoURJBoOkmLIkCk2WgLTcIXXSHmkv531mmSwkbsSJ/7MgTa09RI/tVOi7z/rps/8M0uf+HqBv/dtHv37RQ//eXEyb98SYyFtpq7SdnpdfYYJ/hv4tP05vxvawJK5T1DCF6QlBMteFHr27P0yhaJRFJOpu6+praero1RXVw5wzeQokJDRVVVlSL0mkwoygcmkqDEy0jlMSg3s4AHswG6BnqGCL5On2fQ6xb1+Iw8rqjNqxhs5l8KWdhyjMEvhInUNRFfglnZMOh5fgtyR6lUnKqiB6SPyO1C/ULi7hewTh+wqr6IRFVXT1kv10Xv0bXNeGNLUDAJEXaDFaVXaQ7yAIcVwwkYIFv3g3+I3oFBZMvjUekwXjQuqmrOzkPOseSrpMqmIWyHBZnR7g71baTi10SMw9T1IExTuuygT/ULx6pR7aGm6hnz+v0v8+V0m/3jWfHupYTHuNOaQEp9OChbPo6BUNtGSePXqPAXzhiyjs3BBIEeqResXcd4TpKmOgQ+/tD4VD4ejrpm79UjfNL3n90tvveGTjZzv7o72Sgm4jv8V/Jovxah4rGMjqrI8BYJ+XoD9Z6o8fEDpmv4gZMAlRQZ4xWUxzbnMLyXjJNAywEeYJjtoMRD3JM2H4Cd4ZyaCk7zzURW3hCFuwFM6WyQxe7olJtKdpH/2/x9ppy4Z7ydj5d9LbNjJX9yd1M2DY+SA4hG8xweuyj3SlaED6Hgl1gR4Rb/iK3oC9QDEuBP6J2VmlQewqmUcyjEu6zD//Z4WaLD+uKspyuzzagATQ23GQeg/t4RZ5aPuCTbWqp3XRRVe8QB4vBl+Gjy4GTUutErEwqJIqSHO2DQBA4DHSKcz/eqiXuqibDknt1K200+6WIN1511k0p6GB5jdo1LLtYSIjLIgZwUUiBsVY+t6xp41KipuoogJC2eB4FOiFFDCCcYlpQY/ezFL56wfbQ/t1A2KSaWr+YKPmC6wl1YuWZ3QtWQ5hsFRbUVaqnHvaiQoGS5nknSeZQVUl2rCphx56vl2s9JsYQBerUknNXPL4B8/igahqWuatr/35vTmf2tiwcOlpsqT8ibM1wOVjdHnLBZ17TpjvZRmGcXjSfRwUHFoE6WJYsHgB4YPzwefRaHVdkAo8thowGZBbe3sk6u86SDv7C+iY4E4qxmZe3LmRAtUk+yvQatsvxwHL9VfPr6Orz1gp1CKY8TUQBhoRPUyR139FRsdWvk89OQDbBPxt3xz6+HNnitkznmAJFVfPFjzhQqj5NJm++YEFdNqqSrEHzKQC4nqk7/0CzDnrZm/AV/Q3WZZPhx7CBQpduOcQdR7cnkDqXCBjLSTHDlGwIEKz5/PvNE58s7ggeC0PU3oZFVEhfBH2Ov/rZjrvo5DQvYtVpVzv0B0M9/tp+7ZZ/NtDRQGDuppeJSNqSzUDmcK/IYViR8c4GWoAluhWJsSPb6HzG6h37Iy7kxZp4pCkcUn3dAHi8/u8NLOhnlTOh5FTOjmQni09Ptp+qHJQRZwIgAx8BaXi2w5Dplj/gS2hzT+4h2RPCkLMEND3KNoMSdMu5HKMrmdugKgPl4ypniWA+2Kkh/oJe/iMBDQCKucjTkLi5pFtOCChykpeKiAQzK0vp9NWzqGA10OXnbSY6soKmXz5fS4DVrSXwq/9nMzu3XyfmtS9sk4/37ac/uvVkzgOOvkLK6ioaqbz1AbGqMoKPHTzx5fQillF3Igkj9eE4a1C6sCS83/2U1XTPpAoqUfDvdRxgFtxYX84Omp4C6mRrYJITWNo/XM5I1HysOl1+MS0FSSDP1tRUNi5ueEoiFkpbIQf7DnI3MVwPYWx4S98w5h4nBTQQYuKOCqwH2oZGYXHcdRHr1bLFsi7wopGChZXDSZ1zle9dy+F3vwl3yDPc5u+dlhueOOXd5lCxNKJpl2849IoCcRAP1/dqgC38S5wH9UNKiv0068+fwmtmlNnr67mimEwmUdeu52sCHYKGb4dhUAQ5Xr+6RewudccQeqB4hrOx8FDICBxbA/wg08so9k1AUHykwpvJVJfev5Pvyyr2jcGfSgyPRqi9gNvcDctaieIAyX8BmmRbaIkKergbfpBvhiXgSVOgxsNUGAN3ZYg0MhAhWDqMTEvmwOmcETnd+w4S9joi4XtRHAHOWToJn/A6MFxQGSCiAuH28dmZPEqB1AUxc8maykT8UUDyFWR+r2ruPeC3ScnpsIhv4IlNVQAQnDZS4DzNtpl9r5xe78Zbsf+AY59bsBpoLIJsOCOPMvlAqccQpK8quXXZEkDH2LzLkjkgqjxx61o/NseKOU6xj1gkGwE5/byIx/XgThZR2QzBOZSv0U3X1ZLy+YvINNfQ3KggmL7n6DY9nsRrPAa7hMBX7Ht7j1759HXXllHfbqH3zXElruB0tpBeQhSnzstSD/61FKqKfXlST0J4rNmTLHswp/+J9PzD7jmc01yPpYTAAtFIKmD3AdVMqOfLCNMZRV9tPZkJngPdHUgDqI9Ww16+WGdKuskWn2Gh8SJcFnkLXZ/7OwooqefPJYiEYVKigP0gQtnU3jrA7Ro7gyiGSfSDbc9R00tPUKSmD3rBVqw5BBH2+lGcphcpoz2Jv17T/wp+hfFx33WUYAJwWAzg81tbGKGYXyWrTdzZRuVvyMhEono55xzzqdKS0svwwlF2UDX9WaW9g9GdLX+iU1yeXcfc+a4la7BADn5CsqoGF33uEhwmnIDHO2ONj/zhZ4df3lF8RYMnQSdJZB3XLQvYfNpTsNNbD4MOzyy35h46CyfzK/Ug59a1fvtEp+15ECvRDdvP4P2RRs4kpithQ3y7PTDLqVezcPUqtDbKrfQmRVP0befL6FuriefO7qD5pfHmFAHfxrIf3ZJWMwflzxFJAUqyQq1kxVu40Ye0wgwZdgeG4OYBvkf9Qobed23fw7d9PoJdDAcZH9QmS0qqppFvsLyQZUbOvwVs4uEpF4c1MTY16QCyttbRlK/4KfvkEn5BSnQOR7+WHT7Ow9uo2ioi9MjXnLCLBJ5yECpwvT26pM6Pf7nKM1YpNDp7/IKaT0bUlcUk1qay+hvd59LobBKZWVB+t2NZ9Hcroc5PB+1NZ5FF3/ir7RzXzsGpmj50gfomBP2cTxtLkCQlkmG4jH/88tXbPmpsBwlqqqqqn0+36ssNauxWOzsffv2Pec8GlPcxFBV9Ytir48MARJgMvuvz33uczfccOM3b/r7kx2f3bm/b8IGSxEfzV9EpTWzWU6Iaw85OpZhhUzZe+nrf37nPxzbnKGxsfFTnG/fZUL/1+7du9/mWE8qmP9Fc3t05d9ejep3dir0wZfeTW2+o2jFgiqqLAuQxkQTidpjs339MXphUzOd4nuIPjrjb/T++ytpd7dGt53RQifVhymWZHwJBO2qLqGOswU1mSV5iR7Yjx0bFZpX1E4Vvn4KGyrt7Suihw7OoL+xlN4T83GZccufRCW1c8gbKBb56QKkvnZZOX3vw0vIy73qbOr9mGISkHo8i44puBFvJ9myV+XEAdKTWAo8pH1xCgWzJjqzroEgGe7jYsOPMMUdr8U/z8TAL8Fh0HCwh9jXolMJ0msVx9ET8mzaElL5uU4SAuN3ULgS/eBHFrZ6yBU4PXqZIDFZN8DXjM49HQ2YzEMg9GwMpHuW1Ns47rqk628Mu8fHeAILkJBv8fFgYuHi4pWM6DzHJtcoc65jeuLSaNChyytjllQZNVg2Byk75FsQUKiKSb2Ipd+yEi/VVgbFmgNokqDiwLCyT8UAqkRdEVkQejJj0xj7CzIXwo9NMV6F6w/bf+2Vk+iqJ8+nyx+7mK58/CL68LNn0+92LKVeA3ujI78AzGDCzJ3kHdTplT7yc4QmHaFPEowbqUctpYVb6+4hVR2kLjIvvRxCRoJE8bbm4S4cO802b924xGQVe+VSb8Skb/z+JXrP75romru66RO3PUsHOqNkcCA6F1B7NsBhiDvJslggzdlp+OXl3K8l2sfGx43IuJE6GhOWMp27zMBuMdddpIFHk7exADKh+mTkiz1XfWjJ4LhiHhX36ccEYgsCDmPk3ZwmCpa1XFEkr5symO3S0RWih5/eTlt3tVFzR5jaOmO08c1W+vsjW6ilrU9oTIOaSeV+EDw3DEzqmdY59LLXVB5gKb2DuqI+agoVUnskwLygkso5kuhjsoVHNiSqLfOCNuDp6EzWzDG5MW6kbkp6h2xZQw/L4HtkXrqA8BWLML1yfmA7dtHDzzJvoNcLxvrptObH6YLQBjrX2kRznvgTnfL47+j0J++gNY/9H52nv0oXxF6i01sepqqorRscS2zatAmk3sHEgNti/BkPsMTdC6k7GzChmxxfMVDM0t0BVZW4/zmB4KSzexFIyngINRGXN7OCfycWxNECBaMM+cbpcci2mlywriXu2yoNyWYHQzK+9OQ6unadQpcvbKZzjynlHrQ9UIpS4VUsqvAxqbPbjjCmO2YGLD6q9PWJ3RqxpxJ06TCubD8IbIU9X+yFR46dA4ypVdZw9hVWklw0GlNFso/b4GRkP1ozwRg3UqfuYA8Xjn67iY0D38oZTGEBqUfCnHDszoPVi6P4ApzS49MjtKrtZTqnspvecVwtvfvEaXT1abPoqpMb6MqVJXT58iK6bEmA1rS9SGXhTtEQDIB/ih4+d0TE39yAOcHqxA8moHE7lZrJKGtSZ7eGK6mXF6itmio3xU8FHX8wVbCkjllM8dllg4UIkssb1/1SLBjIFaqrqzHdp5LTAeqoHbbt5EJnLQX5+xtFmiRwj8IEuve5++jh732UNt71Herf+yopmAEG2NWNCj12+eiLQfWBdEwfCA7vn1f3JtUFusV2vMMB7yoeL7Z1cO5sIG39XpXmzJrGEl0Byf6iUZhCkmA0lvpzaMSsjQnGuJF6YWFvP7eySSU4zKTjiubcDQ8hNXCX2l0b5A3Y16zBZVQqlqj5eB89K79B9239C/1945/onpfvoL9vuov+uedBun/bvfSvlsdo50ofhStkipdyRNAWWYZpJV31ly2YzEU6cSEuFBbjAA4rhErj9BAyhclxFqR++QdWdhcH5N0e5oOJFVqw7sBwfsfDRJYVa/XdOa19/P1+TrtipCE3jnsd60kF1aA6/vbpyZpu5Luh67T0qJV02TuupIZ5i0Rdc4FiUeCx70O6JFZ2ZgoQ+czCLjqxau+IZcPenXEwJ8AN9Pzl3GOgWB+Z4d5RGcvQmdiLcmu8aDedCE8Qxo3UQztKdc6UQ/ZGS4eB74ekPnjmy/CIsUyMgVI04kVloxws4ahY0IK+3UfWxRrFzoyRfg53MdnoZ/P1PK4CF3AYbNQr/VS23MddxrHPMSaGblyZKKqExTgApMxklIwFUwJkwPE1WToVvRVJOkX3eZUmD1h9goFB7kSI4mJa05SeYE57QRqD0yHABmnYZ9tOLugWVfOlPE74HQAGlQP1C6lt0RW0rfRY6i1osCcIxKFQs6ep9kRxuANbZFEVoHLBmaTYZ324/WBgq7DEmyhgoCEJ+liwinaQ2dlCZncOTE9bTo3V3+UUsonDuJH6pk2XR7nLdsA+rOAwcCe2CIAZKTU4j9GjxkCp4pEoADl2tAnI7nGwQ4ALS8CnDGsw2u7hMIdAljDzMmcDpQATgyAFvuJAh3FhR65AIOVEJXRa4HgiFwZUUKoq7VRlkL1jMQFAlMSmXglxEDkoWaWypeZ0C95oNArJHzui9auqmtPykCvoJNfxx0NNNAAkD/IpHI7SX19T6Kt/6aH3/GQP/e/vNlAEW5eKFLPzssBjCsJoD3GB56RNUhtGBIh8UUmr2LgL0xyTgsnc3uhvMBDXIpbUcej0kIzNGiIFcmwmFuNG6gB32rYlSuoARrqTDYokAllpxCys4GTiIPL4ckMc8CNdMwTMHmqO1S/sZQ9IiYm2sLq6Oqe63+Gg63q/Q+zZAAOlAxM7OZk2SqS72+1NECyxsE3EJg4iDy3JK1lGTkmdBfUCTgNI/yG+hmzbyQXuZc5RZFLscixh4hatan+FLgo9S5f4d9C8Nx+hc1ufpPM6XqDV+56giz1v0tvbH6UFXVvEAGlQswc3e2P2lMZsABVMta9fnEk6PKmzNC7UL4l5Z1FJkEkdAsPEFq5JjXEmdWrmbBosxbCFIHUl2fSlocBB8SB1maXrXJH6qDAGZYtJoZULMPdsrKDX6x2XkRcmpS4Ot4+NY5M+2M3A7BdAU7U9fOnMxq/cgUWIWJTLRxIhgiSfqcm5nlmEOeqF/M2hMMO2mjx4eD2pzKHzsYhOgK+oOrN7ttHxtIPOqNfpzEaDzmww6Jx5Kr2tqo9Or4vRGuNNaujbKyYIFHlNcQpYCCptJvVssxfTF0+r3Uk+GYeZDAXKDQ7HSHyG4KrKvFxW0+jVv4UxrqSuS9ZeJuGEGTCYZsakLk4NHyGj2JmB8yZ0e7NDTJrJslzlDhwdbmByLZl1MqGHZVkOjmY/lkwQi8X6TdPshzSUKdiNwW4HGuvpVUq7T5ObMpsfkXtg19qhPUP+PskKyLZqK2fgvIKU7uW0CPl8vkknqS8iqpAsab5zK/TThV6LFh0Tpmmz3yC1507SOv9AWvedRAd+Sb7w3eTp+xPNXL6fZi8Js4ROVMykHtBMCrOkjsVLkJezARqIOYWdVB/o4XgkUhB6qJDUB6+ZQEgYzyov8oprlkG/JTCupM4t/G7Oj/YhVMyWYmAkDRKATh2DNJqHGwNobIbLXPYK21pjf5d0jFiSIkpKgkEAbEB2GEg0DAsDiv2mYfYYpsXSrXUopA+oHkb+gDTA/vdwgPAzyGQxLqTuSNrhbKRrjqPO7gak0y+dWYFGaddotxUfDfAZphFjA83Y4G9iwpBlyZzr3OYK0FWrnHeYjjrpJHW/SbP5mxux6woOfJH5WuYz6eh5ETp6aYhWL+yl1Yv7afWSPr6yWYrf/fysn6bXRsX7QdUUm3lFdImiLFjZ/gwz1zwF4KLUG6Y5Re1M6glu+dZeeMTUFP9M2BOVBDVB6pmF+NZCTkgoXcy67NbioK49yJXqGHeCNwAi6etspt62wTPBTO7iVdd20QWXvSj2fsHqt50bDfrX76NUVS/R26/xigLiwiYRtPSYJaNRKOyh/pCfdF3j4KCqwVQsfsjG/o1yY8+5FcZ9h6NmX93fIAhMXZTC/H6voVshI2r0s3TbZ+oU7er2vhmNKD0cPRaGmOBEJOCDhLXqiJVhSVwDmOlkZhmTI4p7fiIGJiVLNrDBMH4TKZFYqKc81rr/E7G+3piu956wf/+hN+1nY4cbb7wRMyP+oarqSiYm2zINIO+4pdsdjUZPvf766wfmZ89Z8/Fv9EXML09k7UNDXDZtPnkCReK3C8RZN41fvf7n973XKTSjxvTp09+tadqvOC3u5rR4R1NTU7/zKKe4+oILSiQlfCyXtZmctgGyFNmSTFXC1TJUWbH4XiikFf5mBUIvsVywvLRj4Wx/+1kyFzabiG2gWLq/FSZuAEli2zFxi3f5ykJPa69F//WITH3cW15/sk7Lq6Lk57bcL0fIy0Ud77k0nwr2exLd8MoJ9LudS8WKUhfIJy/nV3HNHI7HYZkT2Qdfb3z/Ajr3uBqu0+mX0XEFyOetsqEXsOz0XwfNgtifFFk7U+y34gCVLNTbQd3N4ITDCZGM1Ldu0Omxu2LUKDbz8gy0DZC2o0zkHR0l1NFZRJ1dxRTqD1A04nGIHP8Pfy4odwhglSIfhAvxjj2zwohFKRYOiW2DB8ofJAxk7HCAW1zFO3Zg3BIM/La5hws9S5ixfhwwRp/e9Pg/f4i3xAtjhPXr11d4vd67mdSPZ2JybEeGQ+qbFUU544tf/CK2NxBYcPwnrunu13/CaX64Zo4zoE/HYRn+wnL+fTj5IAXquv5AONx7wbb7P5GTmSoNDQ0f47T7PqfFb3fv3v0+tspqJtFwOOuss7zVAetyZun3cwlarShycPDBR26Z4+90ihPHhzC1VFNxuLu9NwseuG8mAmTrwn3HtUPdi4Qj9OiLm6inP0InHTWfGioLyMudkhKlj2q0TprmaaMGzyEqVCOizg0XEmzRcNyyeRXdsvUYMfjqvok88xWUc77NcmxsIPsU/tzvf2wprV1axvl3OK6TCpOA1Me1wmntoSjnX2cy4QgDpaLLlQLI2DBLC1gU4XdmGeNEJAiWzc2V9NLLy+jlV5bQjh0zqb2tnMJhnyhYSGeUf7zrGuzQOMRww5DU3jEyDNQ13AVVNJk8QT8FSopJ8fuEjCMMRwYnzAxr+Dn0vBb/ZtFfGEwPF+5gz4UaBARhy1NUpinB4v9efMYlOT9+LRFlZWVQv0TiyS8dgNTZTX8oFBo0A6g7FNvB5NNnV+GJAhrHJNzKn8jFYZriCeZsDxhZHhh4hYSefquYBq5et85XG6SvKJJ0KxPBOm5Ag8gmnDp02GBfFhh7gzUQOk6zUjHgiJe5XGmSwQZ7oyc3CtdL14BoYWwGtuMhMwlpmsr+mxSK6hS2PNRmFNH2SC092buQ/tq5hu5oX0sv9s6gsKlyGieXplHCQPlVvv6B3sEAOK72Bn+DgW/wexSqKuXeeXJv83AwrqS+YcMHWfK0mkSuxgG3GBgBQdh3w4AfRcN84UzFzBcQbG9fgF5/fSG98upiamsr48zHIAuImzt4KJRjCS5oaIi8wUImeWfLyJyB/eIKqshyIfetb1x62oUXOA/GBCy5xrjiZDWlkfMt6vF4BhFZVLc6LVOa4EU4EpN6shkWwqZUtsycTWvktBObefG1hy85pR2pwvsO/vsZWVH8IG1B0ing83opwIKGXZ9GB5fTMf0RRx3i8BjEAXPYUb1AytCtw2DQc3+0gv7RtZr+2HY87Y5UcGOBQ9mHxhdRK9aidsORAExnTIw7VKUlRSqVF3CvI/Xnv+UxrqQOmLK0jyVTzpa4TMMdRj1HOMMQeYnNvACPz2JpvIReeWUx7T8wjaUHbAA0MU04S2mk+TBONrgg5gKowJKillqq9MH5559f6FjnHN3d3RBpe7MhAnajR6PRwdJpLNbDjWpoDJIkI4i56slIQKIClbScpSfnE8YkgBbnmhNcfc45NTIpH1QV2T8SmQPYadPryf3YOkJG0YDKAIjgxI0kbZcgd07cnZEa+kv7GnqxD6p/EM3QuEP4EsVtkCoUC48gIA0uOPj20gIPadhyN4lfeRzGuJM66Zj9wk39oBYametMY0qRX5DQIyypY6ZKV3c5S+dLmIyKhGpkzKXyEaB6fE78xyYekiWv8PbRHOc257j++usxg6Ulk0HSOOh+v38QqcuRQBenxAQf6SZxDyTGWTK4vUEOsfQYsFQjl+oXcZgm0lBY5AiSz1jOl5XpEDrgY0KHkDEWQB3VWFJHVKIxTtcE4nUBW5UFrC4zSPd3rqSne+aJfdgTJXacnCQ+K67uStwoqZ6hRyGiWDZWBfj7UnNEHhNA6rJkHuLWecgKzBEXIHFJwfyQUA8aAIkOtVdROOyfcDJ3gThJLMWMRWzgJ39nKSfS4KPVc49mfEcmcN7XQyEsSTkMT+xAN9fD3RNeAcVhGSIF7XuAby1TUkzJyskCpPr6emzmVYLfHFZOGzKuoMs4idV0khF5oWA0cYyArNaYdHGNxTi7R2hoILXHSKV/dy+jx3oWiRWkA8TOl17dmcTg5g37J6YzKhjYHew3wmyo8pNHSabMySMe407qBk5AMuRI4nbWKJD2fg8JWcaviW4a/zR0i/odUpdZYpgshC6AOEFSHwugsBN5TUWe4diMCZiQujOV1EGYbCJFRUWDSH3fvrtCXKf3Dc7l8QXCFgPPkAYGAeTBIoShTHMsRgVd1zFsL9QjXDZzOo5gylSL8p4ORL0YIyndBWbTIBwcK4fvHQmCgjn6T/YsoIeY3KOmKvTwqLuHIj4yBAUd9gd1yO7xHv5mBKMwmRcXYrXhRJaoqYHxJ3XF0wotypDMEQVy8Kg3Xgn1eaizIyBa+f37K6mvVxOqdzGHdZJlMAZNxypG3C2VLMnI6SrIRHAl7UmXQFw4pB7dtWvX0NZAMg6NWYKkCbGiFHq7hHhAImSuECqT0cLrxX6rgtRjiqKIHTZzBc706nSJWkH5G8s6wQmGgVJB6ljYlQapAyJGXF+f75tDD3Ytpx7LRz1RL23rLkPzOpA1kM5lxePMfhnsNzbdKypI/9yFtzLGndS79PA+ks2ORCkbGYv9HuKBd3q6ffTQPxbT008upzfemEF6lFt5Lryyx5uY7xOOkaZkjgpckRRSxvp4u45M5qi74EoeYQwhdcmSm5Jt4DZu4ELlThUd0qkTBc7KiU6dyRxb7mKHxj5Ov5wtOnrf+ecXcrRr0yVPDJKOJRALv9cjVDzRGM6lhcRtPxsJkNhB36+EZ9Gvm06gz7z4Nnrw4CyhoomHGCRN8BNk71FlKgmM7fcdKRh3Um+699oQd632O7eDYLfQg3MUhaa1pZC2b6kkHctETJ3fY3oTI+STi9XRexi7GCFd5MrGdeuwSc6YgIkJG4mJHSLThSMZhjs6OpKwt9TCnmY1TTI3YCrB3G1swp/IPvyJzPU5mdLIjQYkdUHqbHK2RUBUUfxcV0rSLedjftoUR8Pv87DULFNMF4eNs2VmYWLu+sudNfSvphkUNVjqd+xd2L31wbYojn6fQiWQ1DMom29VjDupc4ZBzbk7UacOKJrPkXYHZxyWKId6YTDrDvpQzngm9smWvSD1Mev+QoVgmiWWUTBoP+xcQlVV7NSYkQpGSMGSFF20aNGQ7GBK3WkJHfMYpUlaYDlPnN+RGD2WGyXKiTqLv7+EDUi9h3ssOZPUA2rMx0WqKJ38wDvqGEvqyEbMfkGPAHPV9Sx6dbop0a5DXpSNpHPUMfslEeDx4qBKhYH8HPV0MAGkjrJhvur8HAC6WFjAIytojR1LF1yYdF2irlaMuEP9onCBmJCoDw+Os6SAKMaQwCSpvsAnjdlcdZbQIWliP3DbIk0YhhH7+te/PqS6dRncI7OsDuTfRMLQo0OKFDdHIPXqBRf9pNaxGA3gB0srVguTujhfNhcIm7FCTr+CJJEfBPSskGdjPUgKYAGSypK6ZVpM0JyGjv1IwHtQp77Z4qX9XTjVyLYfjKHjagA+v8CnUkDMUc9jJEwIM1qWvJ+7xZw/cTmLO4m7Y1xoQPCJQCHQI1w5uSBhuXKyFn1iAZ0hJ2eGhJguRIpIVG6p3pzNrU4ES90g9YwkTYdMonwdkmmaYkVYMOuy97aZOOg4Kgs9nUHg/LKoVDE9uZgmWuYQa8usWbNyJqlLpmjAfUNrw1BoqBNjVPYGwN+IcwxA6tDzY7uAdOKGWCFqe9s99OqBoJifniymiL+9W2sCOKwCv0pejes8/84jNSaE1LlIdHPehBNzT0xngqQuikqCYQeSaW9TrVs+isYw0wTSlvvOxAOFUlSsZAUP9jDZAn5apqrohliOPhaIxWIYtciYlEDqzs9BKOnuDzHltyStweMEBG1iARILA/EQ4waSxZ16KRfnwAYdQu3csGFD5jqJYcBeVrK/kNYdm+EBlUimyYz30zF2/YKoBZUJ5sIrYn8ZLECKf+4ae1AUjZytYsGU9o1NPnpyZwGFdagoB79vG9RlLEAcRlIPKKSq8DWPkTAhpG7IZjczdCSxvUa9UIVeHRJ7EmPZuyFGoz5q3uuhjlaVImGVJczspXZU7ngzKuADkqiF2GedLKPXsswwh5FkQDE9cOy8lkJjJqkHAgHs/5LRQB/SbLgZH7t3/yrMT/dPdEXEAdTQ/bsU5UJSNIWtRz33X7JiBXYWRzr4Nuv8TYSlWA1MoPJI6Qe1C6YzZprO2E8llUFfGoap+bDh8o0FSKgqkRgk9bhnjsGRdTFLpe6Ih7a3BejR7aX00v4itsPMGW58ktVt7qVDoEt24hFQUewRPYSkD/MYhMGlfJyw8PyfHaUp8gMsmVcmcpyuR4RkNTRiEkUO3E9Gx4ukVqwlrWod56/JrTcaAi7YypBFqiMi0tdtxmJ9h+cMcIEpLguT12eIQpsN2ltkCofQFXYsGJZphWUl8puAp+kBjuknZFU9MdsGhLu8H3v9wT//wLnNKf7nf/4nGI1G7+KKd1a68QNZMql8/LrrrrvFsRqEqqUf/h9VUz6bSYJaRgYN34iDKywxKppVUjPPVNTBy8/ZpcIN7p0sXPzEMjnHsKF+hmC/zf5dd32cYt0XSGrwJ8qMy7+y5a9XtzmPR4X3XnLOf6uqfJ3dIA0PkHphIMB1ID0ZDZJyT0SjTYfKKGoOv7YCWYZ54/6CUnbj+i3RwW0PUU/rRqqccRKVTFuFDHOe2cC21joTe19Mo37uURsG99c4zPg6kRQchi3UDf4OLHT6zGWz6X3nNIpplJMa+Mi30ta76QCZ6vUXkmeQKSKPr0AUDMya0byF5A0WkS+A3RG5d0qFXHBKMzbhkJ/6ez3U3+cTpq/XR7EopP70CWgIZB9FdZZK4oxulvgi0YoLDnUvKeAS+9rIpTs5hHonx8ewxYPJwYSk7qgS0oWh63q783sIZFnCQaGCINI1oo+frkkD6BGKF+0fh/+xVMAEdBFf72Wf/sZkck+mhgntXv+M888NzL2K/DMufp9GxqNLLvrZO0XAo4RMZq2dIKmBZMB+5+kCb/bHVNrTVUh7u1Obfb1F1BytOWxitRSVy7gcmtQd9fJ93DPHtMSqqN2o4PdKSPMVkj9YQF6uq4PrdBLjCw4hdBdYUZpHeph0pI5CDClxqGFJ3IzZLaHq43u8igKfvYHEAu/sKxtOjVgse1UO/FBVzAhIDIvtZKVKkZRPx3S/x96lMnPgcyVVyvWByQPo7u62mNAz3VNdZ8m+y/mdBFmNksJNuiYtsKTJHUP8OWzwT5Flle/8/DtrI0uKKqazslirqNpi2ZRvXnzhz85wgs4K69evh9qljku+Y5McyCtI6Bk2xBQz7TONwJVoD5Ib9lsY7o3FG417PGhIzBCULUOfw43wnaVqjt/hOjyyyWP0mHykPgygpjFNLCLhKI/ZsZ0WRcLQF3KJzgoYvceAj3M7CFxoyZpmGH7+FLM3Az4aAPxl0VJsHDUWaGpqQj867b1LRM9BkqCHT9vN5AOIZLTGBeewqXPDK5ez9HwFU3PW9Wvf00+XcEmqQ4ciFZAHOAgjE8DHroiHe5DZRI9dSxoCJlMP8SfHf38ekwFTg9S5AGH2gmRA144R8rFZVInCrusqmUbqipQKqmpwdIfR+6EekGcj14RuEVimgDRoSWOmfrntttuwuguHRtsW6QFb9k7wFruTD0zvtauufXvW3b5YoVTLpb50pLywST2zaowphV0hr3OXOSQFQhXHzsBstDypTzZMDVIHLExLi3BZwsjo0P2WcwImWgzRYWAnW+CoO3QmhtRFQcjWZkmKPME3WQ6kCU/rFpx24VjOVU+hShkMEAoDc9RbhUUeNkQ2Wfs23LYq89F7BzJZxZy6/pFKuSxnpnqBijBsyNQe9vJvxzJTqAF2q3KV7BU9E1Fx8pg0mBBSZ8mCyyGKI84xTNOYLPsYYeZ0HylqIdspQ99xDAq50HGObPg/X+MMiyFMbJi9knmjASLHNsGYkSP0nAN+yiyi6y/qpvWV/uBLmzl2HSN1q5NBSG0yVXCkyxyrnENRlF6Ekw5R4D1uBHrD4fCwB0Ogz4JoZ2I48PRNmuDvAXDNqeE/Awb3mGfN33BQj8m/Y0t8TVYwTbmaS3zKLSHgOQZJUZPSBVKsN+qlsIndEDnOThlNacS34WobGQdGsbRuxXo4Etx7llFfOA78blQ3KRzNtTFIz24Y6i2J9GtFDjH7gh9OD0i+j5AlFXEERpyjxFKBGet5s7J/xx0XcQHqD8x+991qoL7HsvSE0oyV2pbS39F0hmTEZqf8PK55umk8ZcjWBpIGKxera3tO8getpYJEMwE+hstfW3Pw3t4+da8MXRHHybCkXTHJ+mvrUzdux2tLz7zkV7KivFt0CzIBVy7LMLq5sp/y2gN/edGxzSluvPHGj3Al/j4ThZzO9zOpv/Tyyy8ffeeddyZddFO/+qPfUCTpy+l2rAzTisSMdOfKW4hkgUiYYYGBRK9RUjevT1G9HIsckgNGxLkNZ2ILWpZkSpLWZcrSm7Ip/c+rd7/3T85bWeHqS878OFPo9xTkg2OXDH6vl3y+9FUpiPKBbv/TD++pe16RrZTqIZajIN7UaKSdz2XCCYT7ENFWMjseEHVIrjyfBa1iLgdWT0VD3T3rVlSdVhTw1mRcd1IA+8ycvqqSjl9UhvLh2E5SoChO8JTGFJVhcmH69OmruXw/wj+3c4E5a8+ePU32kwQsusxT2ibdoUryRY7NMEB9pK8cOviHGx2LARz/zv+8gSXWr2RO6pyclhkyDPPyp//vJ/c6tkOw7IyLvyYpyvWZEwxXSWZ19v+cjf/864OOZU5x0003fYC/+8ec1upI3w8Jjkn9sS996Usn823Slz/88a9+yeNRbxSpPSIk6u3T77j3ybb/jUmypaWYNy6rqq539S7iWnEzx6N0hLQ8UFA792PF9Y17jJie/fSmRGhF0fDeu082+nZ8k2TPlkDNaR+LBRdv3PLXi0c9T/09F5+xXpGVr6dsrxhBv588HqzCTg+cp5ZumB+4+Zd33u5YpURZ2ZXHKho9wPEottMYM0n7uTHZzL91CkUWM/kXUszQ967/zLlnfuyatbcrpKzJZrOvVEBRnBJklSf19FFXV3eKpmkP8c9nI5HI+U1NTYfsJ4OxiEm9uU2+Q1aY1FOmKdOMZSUl9RPe+cHLuej+mruTmY0mIUMNM2ZI1gef/u2Pf+HYDsGSMy59ryxZt0uYN5YhMGCsW8Y7Nz149/85VjkFk/q7OV1uY1L3jkTqAJP6P7785S+f69wOwU033fA1bh+4ARsZTnhf++IXv3SDsBgBVVVXLmPaf0iS5crhKxAm1uk7dEM/vavlzzscy5yhoaH+nbIk/9a0jPv37Nl/IVthq4VR472XnPl9VVE/lmovdTSqBcEApbs7I0qbYVhdHN+zv33775+2bVOjrJpJXZIGkbpEYQp4N7JVhPoFqZcwqRt7/uvzbz/zI+8+9pec38fmmtSnDCYBqaevjJtgMKE38EVmEgkzMEsjOTZxUkqyR5Kg50tW2KEftJ9x9zbpXDDdkrdzX7oflSYjoALKEg5YbHRsksPUd3CTkt2MEY6TYsnuyfU5BxMrpiimpRdy0sfekGcYWJbixxRRLIpMZdx3YjEjbVLksqAKjhkRsuyx5DEp61yOKnEOgCxrUBnlhMkuu2yRh8vQiOMm3PCK7QHSBvJLMrd3h3redGxGBOeLbEmSatclN6mxoZddtyQZU3jFGJQWiYRH3NIgj7HHlCF1Jhp3i9SQx+MZdlbBJmoxLVO/19RjPzEN/TfsrvNwYZQg6e4xDP020zB+ZOrWc86DQbAktVkyzay60A7RYXbK8Gkr683MRRlvcQugIrNkOsu5zTk4vTIlppQzPJh4uYEd+Ts5XOcXZbBhGfjG4gYeh5BidZoQjeIMvkUcUCp2KhsL8LeJ+PJ3Yv+brGe7xMPbWadxUR3xAI9Mj6+zX5Ufve339ybt5SaDKZlNFhm3maZ+i0nGY0hWTnT2DKSORUY9j+im8UNT12+fN70ixPmYeaHOI6eYMqTOKAGhMbqam5tTnKbzqN7RcudPDjX/4T+NqPVli8yBmRmoAHy/sa258+OHmu/4yKFDf7jPeTQIvVGj0yJpJ7twbDIAk5NkSUWLLrts2BUhsqW184tpV6xBwDdIZiWtW5fZipM0wWlscDoNMOxI4HeH7zXZyCgR2T8sQkjLjWEYO3Rdep9lWheapvVLNsxCLC1jnZphhS3D+g73OS5gav+IX/YlH4MZJZjECnHldMvZ2aRasRIgS64fKRPQfU83cVH2DcOM8t+kgsxw6Gr+w662pj98+tDB33/cMuU7RdvLUjr3wISfmrL37vaDv/toV9ufvnLqGUv6OQvypD7BmEqSegmkOa48zXw7EpE4SDbQxiWRqlMWvE13/qiXi+ZmDtWxyQDsPXdYSyoDgWHTtiva3s0ftDdN7hoMUaukgtrCwjFZVssSpxEnNacEKjUjJ9JpHEYcoHXR0XFnV0frHfdzA34vp/prmKHKJRrzWhWhNJDpWW68/97ecsc/m5t/OxarXpHHbs8iZ4djSFGrjH0eUf2CHQ8zKaEsYx/gP0MOqMkcMhdDD+okbnJxyEga4LKGaZM5NVnUvykA/rKpAS7AopAz6Qy7eVQiLGu4VUR9I+YmSxz7TSOLybF2QSnv7fcOO8i6+9FHw6YkbcyK08Ufq8CjiGV9OYcjqZvO7Yjgip2i1zSOsCzuubgJKq4Sc07600Kyg8LfXwxyY5P2oq2RYChSKXtob3CUBAgPvdZM9OkiRUx6g2Jdu4VFVnBVK5iFNdBRhJooLiKIMxvEPWfGJDlQTEppLSklNTkytcLP5OGN0kwwpgqpa9zVLoRkyGZ89hkxrH38N5Zxa86ZypWuNmaZqSUti3ZY4uDezCBiY0nFwc7YmOyVgPmSjgSeFvhbU+rg+Xl6UzMcMFnlWvIfM1RXV2O8QOi++Zq2sDESJMnCpm0pV5PikOmM8sk2r3/nt//MSf3B9HwnfJzNephHIAFrfpK8wRyaAjYBklQvSdiaNyeG/fKwn0nDG4XxjNkRwmljSpB6eXm5jwuQHxIKm5zpLlPBkBXo1LsypHQBmaQSv4pld8ODheG9/C1pqpESwUTiD4zJqlJI6twbcu5SA5WaTUrRhP3LqIyxf9hLZuLFnTSg63oxx1XsxcO/9wjLHIAJG6uGQZbJwemeySHT4F5DN2Jce551rEYF0UCYkNRF7ShsbGwcPL4DYke259CYoW4yultyauBnsrBGZfDtE4yJj0EaUFUVhF7EZIPpdsMuSc8lvJLZzP3VLlEjMoDogeEIMin1sXOmFdtlkdTOtOjYZACJgirpY0LqmcAh9SwbpuTIvqEbf/j9fhBvEccZKqvsBr6TwaQ5TOzDFgw8UORMOkDIJ2unasQ2OBajhkX26Uf87YU9PT2HVYGwjPaRFep5a5rIxG9YOiVIPRgMQiLCeY1IsQO27dhCj0Y7LUtpy1xkxL4psibLao1jkRSG5MHZnc2ZcrodH8tPplQgfuYYLFhn/smpkVEZm0qkzmkFMgOxY81Byvn6GQDtfOp1Dox0TzkC0PhakvzK87s7RqFPPwzMIYP6xW5esFOBN2F8h+3RJr1VzQRjSpB6LBYr5goEEouwtJ6zAalU6Ja6uaKaWTUgKPRsUs4K6DB7MQPmoHObPphyudj4dElK2WhkC0iduNh3IwOzZZyfwyGtPWRAPAD7NzkGXtNANBoN8LcF+Wcvxz8npH7ttatUpszqFII6KUzomWi1TMPAnkGPPfroozkcr7BJnePh4570mAza55EdpgSpo+KwwVS3KBegHsd6TLHpzjujTM2bMPKeKRyCmi9uhkHz8ceHLEnsY+PYpAv0BCRFMq1RH5icDEyqFvufdqQUJYvDYYcB0o3zd6zWCeUcLKFC0MB4D3a2zOjA7uEQaikpYrE65YZYUL2kIv1EmJbVLZGS0w3gMP5tWaAPC+qn4fX/eYw7pgSpM3EEBJGxNBQOh8eF1AFJps0s4WTO6kKKkubYN8Pg+uvhbxOILFOgfy4p4qzSzB2PAEjeXEkzbWmGBXuVVhwRJBuckZorNcaYg+MaZElV42s/X7GidNSwVKWUc7Uo1Z4vmQySOuS/IyYZaW8NkA4EqQtpndCLHrMjFvPIHFNKUuefnc3NzeMmyRmSxdKNxFJOZtzpVMfCVeddm1qCkaz9FvYVzRTc/bZIrlq0aFHO52FzBU2b1LkBwBTIkST1wTMjUoCDRVpM/EhTmkC55Av2I+ravXt3TkidDApyQw/jWAxFJvp0URoteuaWX9yVw4NM2E+WeGxJnbwc1wy2dshjrDElSJ2JBpI6JCKs2sucBLOEpqqY0XAwU3kYOyny3yJPiRgHGBayJe9n+RT6WMcmfXDGVYanTcv5pFiOC6YUZpLGOcsPzl+MmeRsZeZYg9NJSKh8xYysnIwF+GQmSEkMviYFJG+uD87dyNANU+cCiS2rcwgWc0QHTOw9o3CepZy+m8f4YkqQuq7rhY7w2MFm3Ehd6TVCliUxqWdGunibTZkRFiqSYWHp9CYLPZlLUEgLyyrRKABJMaeApM6XtCR1gPMl5btc6dNKPLzGJsxmXNYh5AIc1yrnJ7auyAl0yyyxDGvYgUdI6enq00H+nKq7DEvJyfz0eCDTbb26mLA+4uZjeYwfpgSpo/KIAipJ4zKd0cWjiyq5S23uTE8ZkQCJfKomVgYOD1+kgyX1g+lTaDykWlmxcl6ZuAHFmaNpD35yvqSUUNmvtNUvjCiHnxs1xjiA27NS/j5cc3bwNlN2OZedpHvZw0aRMtuZkXNgw80z/pCzhVE2MP4B9YuGuGhcBqY5D/KYBJgKpM6Cib1qjws6lu6PH66/3uQ6tCPN7cUHwZQsj2GlnkvuOXgQG4e1QqzPBKjwnCblckxzJcWcgf0FSaetSuC4pGyS+HHaX8fvGh6PJyezSMYDnFYif/maM1Ln0t6oqWrSeomEzESfjjEPk4yX6Pqx6N0iNvZOjZxvYn//YDCQlXiSR24xVSR1UXm48IzbzBcXJkn7JdSODICSLZmylzQ5pa5xw4YNMX47i2mN7D/3fRXJyPmqUsMwYvy5aS0AQrxBxM5tLqDHYrGpQuqYjSXUgmxypzKyht/1EASq4lTzNCDIVoxPSBlttZs24D+TOv9Aby0/+2USYapI6gUO8Y1711wmcx/X2sxm3HBcZZm7pRal1KnbkLZw5ctYkkJ6GLJS4tzmDJzW+kgqFReIA787bNrwc/ZOTEV1bIaH806MG5UpMaVxzpw5WDdRid98zZ2wYVlVyaYz2mktZbQzI/uyq183ca5azoEZYdCpIxSOG4SXTNRseYwhJj2p19fXY9peKRcccN+4k7oeozeZmrrTIaZB4Pc5cVPPVWcYOu3jypfxNE0Jm4NIRs5JnQF9OmbA2HejwNe//nV4knYZ4zB7I5HIlCB1rCblBq0KZMvxzlW5lCxZqhou6UHo6Q6SApZJT97667v2O7c5R9z2u5jSqErBYOZdzjxyjklP6lzJ0bWDxBtTFGXcK3yPqRxiWWSX0KlkDGnEAwQsVd/Ll0NoBDICKjiTinOXM+i6jnnqaalUQPxscrZXC/vVMVXUL5xO6D1CLYjeRU506h++bF2QU7QmWVlDWnN+p10MOU5oaP5h340VbPULQ5A6iS1w8phoTHpSd3bCQ/dOdwrquGLTnT/qY0n9ZZBoJkAlNMkE6aZkaz1mdrLI050hpYsTIFgSm7Yux8faeTweEHpa6iBIqWyGJfXFixdjOCLtfUHYr96CgoJc6ujHDJqmFXAeY51AhK9ZnWebiF7TP4tMC71Sx2YwcNJROkDZY/bfq6uxHJxyNBwsjqrKeYbwLJC6l6SCrESfPHKLSU/q3M3FCUKYj93PhXoi5jBbsiG9bo24b9VQyKZUNv/896VegFSgdFuynAUpoBmQSnflWJfJ6Z02qY+Ehx56COVLFSSTHkJNTU1TgtShfuELTA+TMNZPjBqckTWWZPmGY0ZI6umCk/zFyEt7cjZ/fii4QSe015gBIxcXFhaWE+VJfTJg0pM6S45YTQpSB6FPyGpDU44eZLE4ipqSNiDFcryLC1PPDNh6zz29kmFkfiiyzHGRrFLN78/pDnk+nw+kOiKxgqiZzLg9knOifnGIP3zrrbfmcCfBsQOnE3ZoFKTu9Xpzs3WFZVXLJCU9BhH69HQGSZGKmIJrWNbzt4nZVWMF5L/GRsTJyz3qMhRI8SiPCcWkJ3UGBgNxdFuICWRCBtFkVd3HYklvBpRuw7LKLEMeaYtczOTe7PxOH9xocHxqPHphTgdLA4FAWqQOMBGjEg8r1dfW1kpMfGnpDDABiPO3z/Fz0oPjC/ULGtReXddzQp4mWbO4sR6SXlBxgNCdhi81+B1OyhZube93bMYQ7rRGsQIWglee1CcBpgKpYy424gnd5YQMopkxucnMcLsAlG6Ob4kqKfW2zfCQZXWrqesZqR2YLJkEpFJFi+Z0jjDULxzvWFoEwoC07vxMBuZpsYuhc5sa/N6UGWljUq/kb8PPjq6urlwIG5zgcqW9p8pgICtUTRNS+EjAO6ZlPn7zz/+wxbYZKyBPsaoUenVB6inVjHmMHyY9qXPFKQHBcMHp37Fjx4SQejSmd3LPMvPjyiRLYTm13LkbFqZubeOam5l6hyFLVEQxOaf7v+zZs0dnwsICJMdmePA7BiMnG1mB+NlMmR0aVVUVjTXH+SCT+qgbo3Xr1imc/aVCrZYIfoCDMdJpGg2Lm3rZwgZe6bWkowLiKlaVaoz8pl6TBJOe1Jk43GmB2Pdl3LbdHYQd1I/KyzXYsUgDeFeSVdlZQp0KumXgkOuWzCidM09RFFNOvWlYpjjxxBMxRz0neu2ioiL2SsCxGR4OqU+JOeoAx9VtrDHIPer08ng8Xsmi0mRJhbnp6cxPxzucjC0cnbFZRToUlskFkK843QqknmkRzmMMMBUk9RkgBS4047vvSxw2bLgtJsnSDuc2bchiz2mpgdavT5nOuhbutcjM2H/IYrKZ22PtNm7cKAY/FUUVEqIEXa7Q59o6XdfgGYMfDX+maXd3NxSu2G97wE28H8JPx39ZVlga1cblqMIcASf+4JqTGVk1QdPHlFiUTL5OV5+OdzhOb3A/YptjNcaQDItku3clo8fYM+n55K2AyZ4JOIBA7ETIBbZd2EwQJEvewnHJbKqfzWNlazZuTDqjwcW2+++P8pt7hYNMAFJRaLpzlxNcf/31OH3oid7ujtc6mvdT16Fm6mlvpb6uNurv6aJQXw9FQv0UiwhNGHowIw0SRmOxGMWiEYqFQxTp76Mw+9Hf00193e3U29lGvex/d1uz1br3zZyocsYD/N1iLIOvOSF1TTYLOP+n6VzEdMOgmH7YoBClI6njuFjJsh783s/vGpe6YpqWQaaMveQtDrfYOtiSJ/VJgEmdCXPmzMEWAeIgCJYIJ/TwBIuMHWQON5CHCmcz+GEpdMAUx6SykaYdMj1L27CaKIn74Y2CsyqVJY4fOcNLD/z2h0/+5dcbX/7nX2jD/XfSC/ffZZv78PtO2vDgXfTiA3+O7H59w03F06cPewADNxC9215+9i8b/vmX2EsPsV8P3EXPs3uYF+7/o+Mv7u3rq/+697qT51f+Zt2Cqg+sm1MGnXWGrdy4AT0QIalzPuRk35eopYa4kP/s5BXL951/wvF0/gnHCfP249fQzJoqwzBNHFTO5c/uHiBs13BRsHXuptWsG+bdwsNxASR1FT1oxKm2j2V2bnyS9DXyGE9MalJXFMXDlcYPAZmlvZws8MgahrKdKabVVkXYBD7AOSywYGW9aejYZlBIpVFIpX29mIkQKaisHXFmC3cBtpmGtduIRZsj/b1WlCVaSLXCsD+QbgdMr236uruMqBENj6TeyQSLiDwtB1s/x/G4FDP19FiUpXL+lhBL2P09FGJpvbf9EHUfavJufe7huR+7+uqUje2bLzxhth/YpXU2HxASfz9L5/AD38Hf+f/bOx/gKoo7ju/9ey//SPJCkkcSkggBguHvWKBAIyYISIChCAKKtdWBWtuRzsiUsbW109rO2Mpoiwx2aC0zIh0VqFimopZSqVOZVkZQrDRIQ0gCNQlJ+BOS9969u9t+f/fulYS8P3n5A7HuB5Z3t3fs7e2f7/52b2+P6bbV76Pr0GI541RF/YosydskRTtYMS5n29zSrPsrx+ZMKS/KGDIfYsjLy6Oel/11IojqgIj6zr0HLp083bhz1by5Hcur5rMVVfNsdxe2V99e+X5bR+CbpTeNfv7BZUv415cuIsfWLl7I1syb256Xnf2M368/AlF/1COlDcoCXtHgkkyGjol64WlpbRCW+hBgqFpCNiNHjsxSVfUtiOg00zSX1NfXv+4c6hWZmcuLlST1T7KkjiNjgsZwTdN4s7XJXM7YnoQeyi1cv959pc1cfu7U8YcDly/Ppk/WQbDpSVHIwWKyDMMW9rDDCUH4vxe4cmmXYRgHEEwNXMQhhtLZS4elFYzw1Pxt/1J/++Vf4J5V2GGhgyHjzIauY+caeXEWxFXfM3T9DVybLGZ6LbxfIjNnTO4aWWG/VmU55upM1KaZJv8U3e6Ff/mkOerr6JXjvD+VFPn7NKM5Iagngh+kMe6RtaCvXwfPd5CuW/7677Yez1eyc1dvgBXwdOg6NLZsBrD5tZamV14JnTFwFBcX07sBb8FNhbuzrq6uT2uslJWVuXw+XynydBFcOXqjEypvmVQ0c8J4Jc+bTUsRsKYL7ezQR9VNh46fOluYkzVi0fRJBWMLRjBPRirz+XR2/HSD/urhY7878s/aR9iF04P6TCLLe/d6WOLP2vYMsCypU1Ua9ie76hYbJn9313PP3T99xs2vomGeQUNIn0socTpgfzZR2xq7zKuqwvSg/qR71n2POV4DgpM9Q5NRo0Z5UdgPQuBKYK1XofIk9K1Fj2dlkeyWDvQU9aQ7GXuhL9MjyUh/Gf+sop1rsyycmCFZcfZInKhLynmjxflhVIrtaKDoxZDI4/My+xYs1a3OnkPsbKJIgctIqw9wnReRVi9hP+HpgXPHZhUwSf0DRPgLjldMTM512eKrIeqvOV49qByXs1lWlW/HKd8xCd2e/RCQmYb10KFTzdvsA124nqJeWFiYj17kQWxmI+0X19bWJjTbBJZ+tsvlWor7WQwhL0cYuZSHdH9BGAay6mKu5BQma24yge070hSFmRbuH2JJQy308JSMCjSs9pAHDIvv1Bw/8kzoCoNDlveeh2WJbQnlB8q5Jfk09dwut1a7zLTYv3Zu3ryqvHzybllWvkjxjAhuph9FYehDiXODRX1Id5dQyOlNUpqH7ee67ligKxXGaBGreI4siYhvMyLVTfLHvUf6f9e6bmnkQsMwUoIpS45mbHR1Xf3DszocwSVlz0MFXoHfXfj9HvwiPjyVuDQmNNOkq7MbhqjOgeYPzsE1t8HtwH7CD1AVyXRZCJJSKB50WUhJsxE0Yy/tKjN3L4LrBp1P4hx2KAhwds+Iy3Ig2rTWHioCrRuUJQfQ66LxdBoOag8EAr22jqnnCfcABP0gysDz6IUuR57ZK23aX9eSVZY0zMPcmcOZlJTKuKLa4o1eky34NIVdgxDQQ1OUbaSNxFT6Zqki06L13y2ZdEuvGuMuIMRIZT6SI0JrAnTFsmQfooYGlHuPnKhJ1S1OA+3MiOJQOSBmYpRmMEm0vl1X8vPzp1IFQBm+2Kl71xrG6JmoqLC648cbYmBZTBqG3wUQRuetS/I10XWX3sYmVfi44cDERk+SH1OstBdbW7cny4pyGBWxxDncV4KI3Y9gUT+JbSrqYVRJUX6LSvtVZ7/PIOy9uMY6bCY0E2JOiWeWpmo/Q+W7FfGQrG7RCyUY+ViWWStztvHgyfO/tw9EoaI05wk0co9TNSbVtdugLkGGq/dVLx6wDXLuTg7J2FUgZGcv6Z5vnLs89SOX64ojNGiMdMUIuNiDyOcfoHxQDwj/8gA2NjJVf00zFHrgHpd2WJ6d58uaGftx5F6UAyz1aRDkA0jjJiTRHWfOnKlzDkWlqKhoNs59Am4OXPf4IFFkd7LtJAh7n0BKmZb5y5pjRzZgr3um9UTKylkxX1LUJWgYaH55XBA8NJlPRNxn2nsE8kmSLlWnuKtvQoOLFmjaG7NnTJmdMcwV8UMfRGZ6MquqLGMVs8biXuERL6afNaiA25b6SezEuTk00P4O/1PJX7rvUcdnQOhWaYYaqDy3oqu537S0K3590qdMSp2KSptQnHt+X7SbddsrLMuwTC4/2970x5ctpXMf/n+/1zGH5dVmmeYabNLYbJhkWNnovsqLnf1+gSL1mGUY1HAkxPSylBFpwdQHuCxVQXazIJFXezyc+WAy/x11/IVDp9rifqV+QYmnMChrC5nMM9HKpiLtYIJaBsLW0Z/RIRT0oWs0cjKsPbOjw0pPbw0UrgtYGVOsq50kSAT9kTsN09UaqjndwK3yNPhmUFcn5IN+BKcGTaJnJ73McOuiJcl7eMDYfOHC7qgWOKzt2zRN248LfOL3+xc0Njaedw5FpKCgoALnb0e+jqJIXYsMq1xJobfsEc0oYhgX3LxpGB9qAXZ7dfWRmKt+ZueuvAeN9lZZVhN6+Ew50D1+NNWykyW5PsavwToCk5lfT7LNqWhQD6NopIdtevzLTYvmT6gJBoz/M7MdediBYnf+VNy8xFGVW9L25PJ7f+V4DQi9LOw3Boj6fFWV9hlmepI/ON5Ogz4X+v5AYyCWfL69s/opvfODDdilt1xjWnNx4VxGADu4aZI1HZ7rnQ5R34PKPx/b/QsfWoHK9SE9i8B24qtAgsleb2q62+8y0tDhcQj6O8z3T1+gobD+xi8CXMrMvffnqsQ30jBWT+i5SLQia0uOXVNscFrozESKOBUvODP4w5bm3T9xPHsAq5vGwvdh8x8pKSkLTpw4EWWqq41UXFz8G5y/FmF3TzMqy6rK1GEee6juf3GPgd1m0V+4bqGhUMJaPqnLRmX90aMx8vuu5GyvshfXuyOm+vYai7m0Woi6zvxB+tAXzd6NfSMWWk5NU97e/dJDK8rLy4OctySSSUOf1hbGWshSj49k6gFp4qoBfT9jSCcmLKJlmqbutSzXx52BiVsZT/JxqKtz+LpChlBn+3+OdnS8MxoVlL5N2d8KAX2SWk3TJEs9PBOH7m0Wwr8Zv/0OH47WcKHwB3Fd7YEjN/duL3J3B6I+HuoVYTw8rOhRRePaAwmWbzqdu6C1h7l+cV1b25sRXyzKz88vVVV1E0T63YaGhk3wipVXJOoVOLcE+d3zPE1jWkpGvPcYuqAEVVWWNEWVfAF77XsbhC9zRT7nUYw/hz5oHo2F7uG56VWIy3BErRfNSG+gy1FU6BFYL+CSzJnZ0tpc8zpjg7k88OeTIS3qqAw0ZWwL5+a++vqzT2N7ACwLwdDlNtXjGZFnueyXe24QpqQEmd7WJjUytjvKFA7GcnJy0mCxB2ILqEAguBaJZgyMGTMm5mv2AoFAIBAIBAKBQCAQCAQCgUAgEAgEAoFAIBAIBAKBQCAQCAQCgUAgEAgEAoFAIBAIBAKBQCAQCAQCgUAgEAgEAoFAIBAIBAKBQCAQhGHsv3y/P4wWlL+y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9" name="AutoShape 4" descr="data:image/png;base64,%20iVBORw0KGgoAAAANSUhEUgAAAXUAAAD0CAYAAABkZrYBAAAAAXNSR0IArs4c6QAAAARnQU1BAACxjwv8YQUAAAAJcEhZcwAADsMAAA7DAcdvqGQAAL6ESURBVHhe7H0HYBzVtfaZtlW9y5Il996wDRgwmBI6obeXhJAGyUvvCWkOj/BI/pfyCGmQhPQXEkiBkFBCQu+Y7gbuTZZk9bJtyn++OzPyarVa7a5WzexnX83Onbllbvnuuec2yiOPPPLII4888sgjjzzyyCOPPPLII4888sgjjzzyyCOPPPLII4888sgjjzzyyCOPPPLII4888sgjjzzyyCOPPPLII4888sgjjzzyyCOPPPLII4888sgjjzzyyCOPPPLII4888sgjjzzyyCOPPPLII4888sgjjzzyyCOPPPLII4888kgbknPNI4+c4YUXXtCi0ajq3KbEmjVrnF+DsW/fPmH27t3r2NiYPn2688sG3LvvZoL6+nphsnGbbZgTBfdbgWeeeUZcJwLx8ZhM6Yc4cbmy+GdEkiRcpzTypD7OmH/++woLpdqSiMeokhWzRpMknyVJskmmIVl6n2Gp++T+vg6vx9PxzF3fCznOpgwsy5K3bt36Cb6ezkZ3rJNCURSqq6sjn8/n2AwGNwwUiUQGrrquk2EYZJqmuJaXl1NFRQW1trZSW1sbcYV0XKaGpmmiIuOKRqO/vz8tt/w95Pf7RZwRXkdHR9phThQQZ6QRDL5z//79Iu3GO96IR2FhIU2bNk2Ej3RHnk6G9JNlWfJ6vREuDzdyuXjJsZ6ymNwl8siBtPriT87UNc8psmUtMmWpkuWBQpIsL1kkixf4hv9bpkX9/KuH7ZtIll6wjNDjL991S6vwZQqAK6+ybdu2X3IFeVcsFnNshwcqelVVVdqkCkKAAdGjMQAxt7S0UGdnJyqn8+bwiCdmNA6QFuFXuuEHg0FBTAcPHqTu7u60wpxIIM7V1dVUVFQkvhNphXyBPb7ffSceY0G0CKO4uFjkNRpnNC7ppvtYA3HgtIhyXl40Z86cfzjWUxZ5Uh9byMsu//gixfSdQYp1LBN1CVM4l2+J/3Ep564eKpZumpZHVUVecPWySZ7JHmWNf7bwm4/IXulfG37zrT14NpnBn6WwpH67qqrvBvmmA5fYIblDegPxIHlA2iBN9kuQN654B8YlA6QfpL5wOJwWQcDfgoICQcxwk6jeSQW4RVxramqElN7X1zfQyCAeeJ4ME01ctbW1It6IHRc14kIn4qzrMUGsbg8I8cdvGPzGN6X6LiDdb4Mfbs8qFAoJUoffkwEOqfdzubpk7ty59zvWUxYTW9qOYBzzzo8VRaP+iyTZOo9LTRGZFvq8g2oHCnXQ75erygs9ew+2R/h+SO2RZGLh3mIj7eOnf+zvDj2y7f5bIs7jSQeOa9qk7pIF0gGkjkoPQOpubm4Wz1Hh4g0I3ePxCGm7pKREuN2zZ4+QPvF8JMBPuIP02tvbK8glHXcA3ELaBKkDCNs1LjkiHjCJ5Oi+736Ti3TDzhZoFNGABQIBjkCUbTjNZQ9fk4eLqJom8s0m+GgU3xITpI/vwtU1+BYY211ygna/D+8h3ZB+aAyR7pMFiCPHP0/qeQyPRZd+ao5X1t7PHL6CizynsZSU3SLRmPn2E1dVfvCK0+d//ru/fmnrruZ+VZWT54lkKSzfR5kiHokYxi833fW9dufJpAJX3qSk7lZ+AL9BNiBoSOOQwEHSkCZRwfAcevJkOms8g4E7DJqCeCBtD0cqiYDbsrIyqqysFP6jV5AuscKtK2264SVTv7hxdMkP77qE79q5xI/feDc+/vHxSTduyQB/0cNBOuFqHryLqP1fRJ5aNtyAaqUkqSVEahFJXrbT2E5iwlf8CNjx5TDYO2EQV8PQ+Ypvs7/TJX7XuN9mv2vr8BsaGkS+QW3V1NQ0qm/LJRAPjmee1PNIjqXnf2K+6vd8jH/Og7DDJeYwmyUgHI2aV51z0rRPvvPsZR/+75899fymnT0ezVbDJAWzOueYKlnWkzFZ/f5r//fNDufJpAETyQCpo2IDqDQuiUPKBsGAxF2dOOCSoEtEcHvgwAHRVU+s/HgHKhToxSH14T3YpQv0CiCtg9AzHeyEtAm9OkgJhOX1ekV88W0waKBg8L3wdzi/3e91JXvXuCTo/sZ7rolHOnGGG6Rxff10jptExravEx38oyOpA/CDjaQwkRcKkieNSd7XSOStY8IPMuEX28TvKeNrEb/HdrLPdiMln+CEqCJskH4shh6L3YCh0UbaHDp0KKOB7bEG4pEn9TySYtmln5mpKPJ1liU1cjlJOfMDAKm/6+y10z7+jrOXfvSbP3/6hc27elzd+rAQCnm0FNazFA787yt3X9/pPJkU4MqsbNmy5XYmu3eD2EAqIHCQHyo0iA8AYaGiQ4cO3TYM7lHBQJxwB0IHYbv2LkAYrgqlq6tLqGrSBfxBY4A4QQWARiHe71TAe9BPo2GCysdthFz3uLqNF64wIHx8O9xABYJ38O24uu4SAT/xzS7B4zdI3lXxwMAez933EwG/YS8Gdvl7ZYsl6a2fZ0n933Gk7kKwsH3FMI4FfzluEvdCQNwSN7yy1yZ0NpLC5K4VM/nXk8SGcA9J31sp/JYkvMsG7pIADSKk9eG+f7zh5Eme1PMYjOUXrC+R/P2fZbo9hkx55GkfjKxI3QFTuyKbdI9U0vXTDbfdllZ44wEmEqW3t/enTMrvdYnNJXCQEgyIHCTlklU8MQIgIpAnyBH6dahi4okLv6E+gRoFkjaepwvEx1VHYOZLsp5AMiBMNEqYCglCRYMQH6d4JNrj3u1Z4PtdlQ/8A9m7jQDuES833ZIBfiHdEgnfJXrXzv2NWS9IS0vvInPjR4h6X+NESE62Q+F+B1/FT/yBcYgfPyGxwz+lQEj1pAQO//ZUMq9XiAZACswhqWg5HGQ0jXQ8cKSR+uSejzV1wMJJ/6V8PZqs9Ah9tODqYFoKnWN2lh7nWE0aMKELCsBAJAgX5ImKDKkb95DSQKYgI1QoEBiuroH0jC46CAwDa2LmRhxR4h2QHwDiSiTR4YD3QKBw65JiJkA84X6kMOO/xTUIE1d8M74d34heBtIDPQ1Ir2gokE5IL9xDRYF34AZAnBEuyB/SPyR/kDb0/Oi1YEAUDQcaHhjcI/0EYtyhi7UjcvZ9WsC7MJDYYRyVC/TuUMEobEQDwWnBjQaFdxP1bibqeo6o7UEWyX9H1t5byNp+PVnNf4KHA9+AtMDVvXdNHqNHntRzgBXv/MxCLqSnsvjMJdSxHGuwqM6GxTrrygVXfdGeNjJJsGvXLgXkhLnc7e3tgsRcAnVJzjXJAHuQGQx+Y2AS6hi30oNcQWq4h1SaCVxJGBIz4jRcHJIB7mDc3kW6QBggYsCNL+xc4wLxQbyQXmj40LCB9F1S7+npEaQP8ndJ320g4RYECf/wjUgvNIZi1gsAQjd6+Uf635s+2E+X8GUYJnqoeGCE3p2fq6XiivhhTAMNDtRsyFs0TIinmzeAS/LDmTyGR57UR4lFl633kEEXcHkt56JrKznHC5gmaVGDPxI52bGZFGDikhJJPFOg4oLUIO2DEFH5cYU9pGX3t0t46SKeXEGCmQDh4lsybUgAEBYAt8ORkptW8WmGqxtnl/DjpXyQOyR76PhxRW8I6h00piD8gbjGurm8hOGhfT+u4O/1TRO/8D1ocKCOQi8C+Qr1EHoWmB0D1Zjby0DvAyo2vIf3Qfzu2Ewq8n+rI0/qo4TH6p0jkXIUl6UhDAHSiOo61nqMDcTMGkmVJHXd0nf8J0ShSYF4UsoWcI+GAcQOMoOe3Z3H7lZqVGC38UgXLkFCr58JAeDdeBVKJkBc4xuTTMJFQwIDIB3ctIWfMPgN/1zCRyPojjOA3PGdgKV3cIHE74kgdY6n1yZ16NLR4KDXgfgi3shDfAO+01UroZeBwXCMnUCiB8nDgPBB/PiNxiBe2ncH5N3G1wX8TlTzwBypyJP6aCHJy7nYFHERGkTdKEQFBT5lbkONn7nXArk7j3ILrEmVaIaqB5Y6NkcMUDExKwbkhPRExUVld6VekIFLCMOZeOAe5IoryCQTIC6uyieThgTvwy0GRPENaBDiCWckgKDSacDgZ6Kx7Z0qHsHmWXA/3qTOeSB7SfJUiLu+vv5BPQx3vAUqJfQyoLLDcwyQg/jRCCCvkHZu4+jOJEJZgBSPxh4ED7J3DcYWXBUPGga846p50FOAP24aIW1hjhTkSX10kC2Z5nO5HZKOMd0wT1qxoPRn6z903A0fvWLRmqVzi1B8sOAIBTRn4BaDiyaUlwsdmyMKqMhQN0B/jN+ooKiYAComuugwpaWlopJDoofEhoqfWHHxGw3CSASZDHAL/0DKkLZdf9MB3MEg3wfUIWnC/QbEOZNy436voqBoMmFFmuwH4w3MklEL2RQhFpzuh78fcUR6oDcB8kYvA2olSPIYPAbJg/R3794tDH6jMXBJH++jbKDhB/HDP5QRl/ShsgGRu4vN4tU8M2bMEL9hh2fcOFhcfjIrFJMUeVIfBVZcel05J+AMTsYhtU3VVOn5jTu67nzw2e3LZk8v/3+ffMfRN3/+PctOPXpJmSLLgtwtY/iFSRlCsmR55qpr1zujYkcWQE5QKaAig5RB3q49Ki4I3R18c2d/xEtskNbwHJUXFd6V8DOFS8yZuoW07RIY3GbSICC+ANxmKgwgXEVRmT05vrEutkk/3NzBZCm9miNTwGlg964SgfQYzgBIOzSmIH6ME6CBR+8NpA8DKT9e4gfxu+MKydQ88Bdpg8YfZQnlhwUDg6X5cZm5NtbIk/ooYKpmPRe9MrFDUgIULjktnT3R7//+Hzs/8s2fPwdyn1ZZVvD1j1y28uYvvGf5uSesqNA8shSJGZnV1OSwJDJLuQQfkaQOoDKikrrzm1HJ3amAqMDuTBA8d/XlbsWFtIaKC4kNjQLcZkqukABhQK7wOxOAmBFWNsSMhgRAfOE2kzi7qhvs+WIZISQiexTh+zAbvlrMYdgdWSw2wje5JoeA34E5Yq66u5FYNsB3u0Z8kwPkBdIVeQqJHZI7yoE7roDy4U4VhXEbApQdjNegZ4Ay4yx+m4hWL+fIk/ooIOn6NFMiLBNMWhNA7D6Ppuxuao/84I77dl79tR8++9t7Ht9aV1VWsP7Dl636yVevOWrFgsYSQRKjoHYsMuXYFOimUeBYHVFwSRTSFggcFRiEBZJDpUQFRgWNr8Bulx330NPiOaQ2wCXIdIHwQSQgFLjLlNQRV8BVEaQLhOe6xTdn0yCwF1zLvSQ3fpykuTeSNOOTJFVdQlR6IlHBCptwvTUcySAHaDcgQrIXhB9vQMaZfbcNphhPJV8zVyGlC5fskxkAYSLP0diD9FEO0OuDIAByd6R8lcuP3S2a4siT+igga5IvnQRUFVliCVHu6Q0bt971z73XXH/rc7f8/oHXCnw+7dwTV8708DORE9nUGQYXXosFIl9Ul7hmTm2g4rvGJQCQEyRud3obnoFkoVKBDh2Ir8QA3IIIUYndVam4wi0ku0wBCR8ECz8zRTwxZwK4cyV1uEXcMwHiLNJEUsRqTrn6ApLr30/y3OtJWfQDUpbcSvKin7D5EckLb2HS/yZJM79CUuMnSKp7P0nlZ5JUeJRN/JhnjrnoJqcddnuEpI8rCB92QuJPIvVjqwBnOqO7B0x8Po0n3DISb1x7gIl/YiKWY+RJfZTgipZ2QVCY3H0+j9zS0RP7xd2P7P/oTbe/+L+/u+/VDVt3HozEDEN2ZypkCDcOU1HMAFGBgGFQuUBE7sIZ6MChD4eOHAYkDjUK3oHkBWJ39eTJCM+tuK6U7apBsiFIl5gzbRAQnkvMmbhF/OA22wbB/V7ACu8js+mPZLU9QlbXi2T1bWG7JkHKklZGkn8GkzeTfvkpJNdcRHLde4RkL8/7JpM9kz8Tv7Lw+9wY/D82N7C0/1km/Q8QVb2dqPh4osIlRP6ZXAAh8QcQefab4wuVD5dMsQMkI9MeUh7Z4YhomSYKK674zNlMGZ/mZMxsfpwDFHKdS3lxMKjqpm7p+tD91NMBO8KBGm1mKPKVV+6+eZdjPSFgMhp2P/V4IgXpuIQHEsd0QZAQriBhl4gBl/TRfY43IHfMXsBAGFQvCM91kwiEjQYAjQJUMpDgh3s3EXDrzpmGKgfd93Td4j0M2CKu6OZDd5uOW4SJtIBbvI84u+MJ6QDvYZAYs0DMtofIeuM6tmShQazyZCP2aClkIq7g20oW6yv4N7bjrSQpMIsl84KB9yRI6EnB+Tmgow+zkM6/oy1EkWZuwbrJwm+D07n2HeznTKHrRvpNNiCtuHzlN/TKg+ioKz+7jHubNzA9oZ+bFSEDXIGx8WL2eWHvtb6zP9L3lS1//WGbYzsh4E8RuzTGkzo+DSTtEjiurkSOK54BIDKQNyRakDZ00JBQXeNKevFJBZIG2bp69VQAySFM6Nzhf7pJjnghDBA7iBmNSDpu4Q7fiil0iDeIGd+RrluonNBDcd2m2yAASFO4xfeaTb8na+c3OSMcchYlFX9YauZwbODKz6FXB6FDx64WMq9jn/USvscmXXyFZO+DHbbihT03DtjBMY1NwjDQDTVYut8wXkB88qSeh8CiS9eX+ZTQ/3C9qOeUzKxfnktIFtdE84WDRT03Nt12W79jOyEAqW/btu3nLHVfDWKBtAnjkrlL4CAql6RB3jDufGPXHsQWj+HIACoaqGswiIqB02SAW5ArgCX1iX6nAt5FjwAkiwYhE2LGtzc2NopvAzHju9IB3sP4AcJFmqAxSTdcAGnt9hDMnd8h68AvbfIdEZwuIm0cI3TkDkTYTPxiG15I+o60z6QvYQ92LDDC/uvQoSsgfH4P9+gBcAXBoCTGNdL9hvEC4sPpnd+lMQ+iTXdd386y5Q5xeMWEAjMLaMdEE7oLlohNECgkY0i4IFzohiEdQ6JGFxwEB6KCcWenYDGJS+oAKlu8SQYQJ6Q/+I3l4lA3JBI27hE+GhT4ny6xukDYIMlkPYWRgHDxPnofifEaCSBkINNwEY5oPPE+Bi9jLWybbpz5vfgdGd2NuYTahuMj/Iywn+1E4b1EvRuJOp4gCzsy7r6FrB03kbn1s2Ru/iiZGz9E1t7buIXCGIa9NQO+A/HLNC3ySB95Uh8lLEneyvVg4kZ/RINihWRL4do1OcCEYqECu7NOMC/YXRHoStPQD7sEjgoOwoo36QLvgjDRKOA3BlMhHSeShkvq2ZAr3MWTeiZwiTnTxgTf4rpFnDMN1/5eJmbMUY9CI5d+mqYG/IknfY7jAPHzPR5Dx653Movv56IZFe8hzdHgooFH/iSq3YYzeWSOPKmPFtHwK1z2OrgsT0xaWlwzLGlbX/jQpCH1PXv2KJDE3VV9kMChOkAldUnbNbkA/MHAJxoQkAWIHaQWD5dEQK6ZhIs4g9Dhn9sApQu8CwIDQMyZAHF0Z69kGi4g4ozjbjF4CYLNUVqPDIQD0odhkteqxG+Z44KeFHpvUAtBJYXeHPT+UJ9huioWiWGKKlR1+HZ8A/IMaYHvj5fyXZPHUORJfZQobntlJxe551leHv+0xFRGyYoZuvXI1ntut1fWTAJw5ZNQ4VAZ481YAv6jB4AZFpAIQSDxYYIgECc0LpnCJRc0CJkQCcJ3w82E1PE+GhG4BeA20/Rz37eirbaqZNyLJ6cTpHmce8oAIbuNE74NBsSNvMLYAdR0GD8A6Scad1Mud7Aa0j7GN/LSfnLkSX2UePTRR3Uy1Hu4CjVz8Rnf9JTFdIbtmiw/blvkAWkds1NQ+UEWLlxyBbFkCpdcQeqZAMTqSviZunUbEiBbSV0geohbhV5Exr4fN6A2BIh89uA0emsYoMZAM6afQl2GXhxUdPH7s4D8XcKHxA7yBolDkndPeAL5Q8KHxI8r9vxB78xdnIb30Vigl+SmI/IinujjzZGGPKnnAC/d9c1tpmHdJ+rgOA2a2g2IhQ09frvhzm8ln/LxFgSkWhA7iBCSHTb8AlCxQRgwmQCVHiQDZCIxu+5cUs9U2nbJCP7Ababk48aZDO7AiSX+40zqiC+mRA6sJj18yDh6VFiij3yCig4kj/EWED6IH8ZV32FgHb0vqNfgFj0t5CHSEpI6iN/d1A35Dane3XcdBioekL+7DS8aBhA/3KDBQOPhkj6n2RHB8HlSzxGaQ4G7ybQe57ozWJk7FsC0dpxnZ0h/eWl+4EXHNg8GKiikPhAGgIoOqQ2VNxtydSp7Vg2CS+rueEImAKkj7GzjjO8FLJxNOiHj+CB17ilh212GO5YB45Jo/DchffCteA/kDckekrxL+hhsd2dLgfDjN+UC8aOhgBu4hT9uowrih8QOXT3IHGo5kDukfZA9DFQ8TPoGl5XMdXOTEHlSzxGa7r2+3wr1/5JL02YmdqfvOwbAMiWuDlxm/7m/pfdPdP31E1FjJzWQQpDu0LVHpUYlhkTnSnmZAAQEP0AS2ZA64pKpHh9uXPWJS+qZwI2zAHTqmIEyMN98nIRRhMdSuuQpE7fpfoNduoeSfzzpo9EGgSN/QeogfkyLBdGD8CHxg/xxD3t3B894aR/+wSCdUTaY9C2W3o+IupQn9RzipXt+eECxzO+wYPSKBWLPtSpGlHRLMWXpoagVuLX10R/hJOHJBlNWlHGtHG4FjTcAdLUgARAcCCJTcgWQ5Kj4ICW3258uQOpuuG6c0gHehVvA7SGkGy7cIkyxjzpDwuKfwHyWmEtwZ3O62IWRSXbQLoy4hz2yTrzEZnSQNCw6yu7YwWRAGiSaeOIHEA7UPC7xQ4IH8buk76p5XKkfxpH4ZW4kxr6XPQ7ILenkIbDgok/W+rye93DiruUSzQVFGl2JxiwXDIpa1GfJ1j+Unq7/23DvxCw0unTNGn+F5J0dk62ZXJFquBoVco1S+FtDuim1BL2+Xdd851ufLiwpucJwiDCXiCdHtzKDdF3jdrdxxb0rLQMgeHTlUeFBBiMBYcEP6GZBzHAbH34q4D0M3KG7D3eZ7BcDQD2AAT8QE6TPdN0iXKibEGfhRuyqGGHO7rBPP9J7WHA/ZM8hN1gmwD2mPMLE+B1swiX2WgfJu9I1+yPCR5o58RiIj3tNALvFpl9y40dFgwg9OdIwkzQYSyTmI5fTfi4z+W0C8hgejVdf7SsLV5/DdHwhdx6rLInFdha6nMfpQUxZhCiCY0hpu27IfyhteeYZMeNmfCG958QT67l1ukAypXM5Rku45FRwS+Plq8SyMS54L8aVpb1mRqNn2bp1pXOPOor8TEzZnLydWOlciSxeT+rObsC9KxW77lzygOSG3y6Jg9AhmbnSc7wUnEg4eA7dNAgSXXe4S3wnFTAjA3OvQcrpbsaFMN2GBN8H1QEkzXTDhXvojqFy4htO+wgXIawEHUYIhXRuYEOuEPNwN5M7EzvIHRtyRVo4wXayPey6bHusJhVb7bJ0jyuh98NxE9HDH05nxJUlfmnmF0muvVKoPCAR57qBzxWQtiB1LkN5Us9jREjL3v7RGYoveIqlWCeD3EWhRxfXwhF4/D9+IzAmcTG7G2obsQ0vJnzLewyJHpD0/idevusWe/RvHPGuZcuCvsLCayRZeT/HaYEqkwoKB1wCdQFbVBBIZgoTU+2sWXTseefS7GXLBLEnvg8ks4MfIDYQKgjbvcIOJl76hnuEhy63O7sCkipmQ4C4QcQgdBAs3AKwh4E7XCHBw+AejYAbJ1zdTbXcDcPSkfBdQNqG+0ykVISJb8WsDcTXnQGSjlsAxIkZHhggxkpSc8/3ScJgqVpE5KkmyVdP2IxLbMjl7NUi9nIR5S0JRFll4mYJ3oq2cwC9TPKQ8B2Sx06M0YO29O9K++LoPJPk+d8hqfwUoQJBPkxWIG3zpJ5Hxlh02Wdr/JK0hgl6Ecu2jWRJ5Zz8Hs4AZigmceZzphJdlihEptVqyfIOU5ZfLol1Pf/onROjO3//scculH2+b3Ec34693pMR8LDgd3UmSH8wSGsvvIBWnHIKC4uKIHcXIEgYkBeIzDUgcQxeobLFkxkIC8TrkjiI0iVzV2eLOELtARKHPfSneAY1CMgOgDs37Hj/XX0sCB7vwCAu8A+kBHJy3493lwx4jsYADRC2SEg37dyGBDMy4BZSPlQwI4XnAmnkztm2QrvJ3HgtUWQfRwgNGvxwjFje72NyryDJW2dvxoWFQtigy4uteKs4vwLCToK92PeF/RguGkJqZ6P3iXBJ5wag8CixmRcaQ/Q40v2G8QbilSf1PLLGqlXXavL0sqJw0KhQwka5pCp+ZnRmOy1mmEafacqHPEp724Y7b8MK0cMMOM645rgTjzcV+SeqKi8FQWcLk4lSZWJcd+mldMxZZwoCB1G6em8YkFcygoXB+3iG6W1QgYBoYQ/yAgG6btwr7EDeIPF4Ukc4IFmEjVkTMG5c0IAgPogHTHw8XDKG+iR+ypwbh3jEu4M/mC6HBghxiH+WCggPunRI+fAfaguEmYl7LNDB4iur6wUyt36aCZZlggFJPD4v+beQxPEdsEcY/N7ABl5M4kqBPYNFYUkf5O6p5Pta+wg8QfiOpI+FRuJIvKHxxJgCZp+k+w3jDcQrT+p5HNG49rjjFliK9jtVU1cmElc2ALF7AwH60DduoMVHH+3YHgbCcCVjVxXiqkOgRgDJgdxciTUVOYDUXKkc+nNIuvA/nixByLDHc9c/t2EBySdrdNww4Rfihfi5Ur0bVxi3EYC0DVKHdA8VSqo4xwPuIWXju5Ee+G74n657vIeFNpiXbbbcS9a29U4tT8+9Te644OqY+N8AyF4QOUv6it8mdBC8p5pIxT7s3AgE55NcupY7nQrt279v0JhCut8yXkB8jiRSPyKm8OSRO7xj7dpSTdFuVVXlJNMhqNECY70RljZ9TOzLjj+eokxWruQLCQ5dc+iNMUME0jjIEgQJAsXKPxAs3gPJpUMI0KnD4H34CaKEO5Aj/ALhgqgRBxd4B2SPd0D2iAfChHtIyrDHc/gDCR/SPcJAQ+GuUIQdGgQ0Ds7cZ0HqcO8infjDP7hHGsA90iEdd/gGhF1SUiriaHU9T9T5OAeaSTVHOGwQHqR7YTCBCwbqFxhI/Tq3cBHuUkG/3m7Ppul/g8RWvJ1PkaSzZF55Nln8Pr4DcBtOt+Fzr4lI51tzCYTHcYlx3P54yy23bHOspyzcPlkeeQgEJemdJFlnDFfhsgWqafPu3RTq7xMkji45dK0gLZC4Gx4qWLzJBq47+Bn/HfiNxgPkDBKGiX+eLFy3YcAKVcQZqhQYSPqwA/GD8EFWIGPos6HmQW8B/iAMDNqiIYHUD7jxck084A8IGXBVPPHxGQlwb7/P/ob38WX088OTI57wQfTQubuG7XBYNUvz7u6M6LUgXVyDHhPUROiRIN3QQLq9I7dnlJhO8SaP4ZEn9TwGcO0JJzRwbfqAIivqWFQbSUh4XFkddQgqrmuGQ6pnwwHEBoAQ4wG/IIW7s0mgdwaBpIIbv3g/0QihlwE9Pxa1QEUCg8UtaKjwDEQPgNRBXvFkBpLDVEdI4y6BIz1cAk8k9UwA9+KbcNI/DrFIW+2SQ4DUvdXiJ+KPtMAV34WeDBo49HCQ/lA1YfolBoZd4sdvl/SRViB99HrgDu5B/MgPN83ir3nkST2POBiSdKEsyctzWTngFQzIpo8l3ihUEfw7XcBdJkDc3fiDFJN9i6sSAUlAis4UiJNrAIQDoodE7/ZCYFxix3MAhAQyg74fROYSPX7DDg0ApFW3AUEvIVNSF1Iu3GMaothHfbyrODJbIzFdkgEVF3o1aPRwxSwipBHyACoupFG8egZphMYOaQHSd9MKRB9P/CB92KNnhDyMbyQP91YOl4d4c6QjtZiSx1sG165aFSDN9yVVUeZy0XdsRwfdMKkw6KGVi6ZRe1eI2ppbqW7WLCqbNk3o2NMhbJAgKnq6OnVUWrhBBQehxOvNAbgHUcKAOCD14R0QSzrxGQ5w6xoA/qPRAEm7U/oQjjt7BgCJIXy84+rnESdBzOwP4uQ2TMkIKVl8hT9FhSTFushs/hNnQtc4EzvHUfaRVH2p2KER3wwCx3eAwPH9sENvxh1TgXHvQfToTaGRhBtXAnfTFmkTT/5IY0jxSDsQOwx+ww4G6YH38D7IPp7wATdN+XrE6NTzpJ6HwJKGhjpNlT/OUp49mXsUwAArKmN9dTFdetZSWja3hjZsOkC9fWHSmMDmrlhBMUc6GwmopKMl9UQ3uAfBgFBR6VHR8V6ugTjAIO6uVArCcgkMBuGCwPAMaeYSF64ge3wLDOKJdECc3e/Bt8JNPFwyo2gzWc1/5swIjS+pY3qkVklS7eUssJcMkDTinGgAxB8GDRjSAGkRT/zo/cC4xI9nMHgP5QHukA4w8BNp56p5kH4gfaQdGkukI1Q5bpoinZA/eI/fj/DvO7797W/vEBGbwhjvvlkekxSKLDdYklTn3GYFrldCOveoCq1dPZM+eOUxQkpXPZBIbfkhzJXVlVTHGqjowwHP3EFTNByo9Knezwbx5OX+dg2IDMQEsoIk724xCxUFCA1xARniPRA54gf9squ2gSoCv2EHcgKRwV9XH2/F2jgzum2SzVHPKz1wWEzmksLpyXcg3lRITJd4AyB/4AfSCumC9QXo9STuzOiqd5CGeOaqeJCGIH4YAA04CB9kD2J3p49WVVWZ1dXVqSM7RZAn9TwELFmrkWUlmA2xwQXInOsLLZlXTddccTRdcfYyqiwr5EppkcYk7/PYJw9pXg8pfJ8u3MqdCVw3qb4F74AoUPmBdAZNMwUIJBUQB7zjvgcCB4Eh3iAzEBS2GABhuStaEWcA0iUaI5A6CN497xNEJYDdGUtP4Be5ncaMFGzOZTJnubsxjhnRs79YpKQGuT3J7vjAeCCNhjMA0gphuL0gSPVorNFQuoPYWNHrzlpyt+PFczQQkP7h1iX9IwF5Us9DQJXMOtWpKOkCFUrXTVKZlObPrKR3X7iKPnj5MbR4TrU49BgkBUBy9zqkXtc4g2TF/j0S3IqbKVy/RwoD/oMEIAFCckPXPJ14ZYpM/ESc0Lgg7VySdyVUELtLUiB8d24/SAkNA9QMrqQuBeeRPP9bpCz/DcmLfkTy9A+TVHEmUXAxk245R4qrPmbIwAiSz5FEz98qYbWpdPhQkrGGS/LJDNIe8UAaQW0DEkfj6Er7IHk0nEz4Cv+2TxaZ4siTeh4CkqTUpDtAarAEBsnc79Vo9ZI6es8lK+mDLJ0fs7SOSQXHxrE/zMeYowyy0TSZvJpCgYJCWnr8caKyjSVc/9MhU5AOyBEEilkU0LHmitiz+c54yR1wycn1yyV6qG1cFYSresAUSzfuBucP94sEgUtFK0mafi2T/E1M8LeQvPAWkuasJ6nu/SSVreNWl0mYmM9A7oLkQcTZkjzHE42GJAsyhZkMiE/H+PQEHOKXuPE8IvgwT+p5CHDBLkd3eTig4IPIYcpL/HTS0TPp3FMX0nlsVi+pp4CPJTN2D05Bhentj9L9j71BDz75BvX0RbgBkGjh6lU0bdasMa/oboV1ewqpIOLqSG+QcqGGcd2PFvFqlXSANEbYcOeSczK47+Aq8oUbJkjzGJQEkL4HDkC/fEBIpD09UDFArcNusDtjwUKSq84jecYnxE6K8uIf8/XbJDV8kqSq84n880ns9YI4YNXogDQ/Eskj8/mbxeEYh6dk5io980gPeVLPw4YkVbERP21ysSVtQ+cuNBM5Bjpn1JfSxacvpk+8+wSqLg/Sv5/aRvc/vpVJxRAzXuJhu5GpsztE23a3UWlVFZ162WXk8/vF4qPJBqg3QELQU2PgMRWpZgKXqNMF3s2UBF03LtGDSKFqgGoGpH7wIHTzu4WaAdI9pHw8R75Zkock/wyW2NeSXP8ekuf8F8lLf8rmlyzNX88kfzFR0WoW5Ks5IOjmIc1DNw9deRJpHrs/ajhlCb2gzOfZ5zF65JvQPAD5mpNOflSVpbUg44Kgl849eQEFC/y04Y1OKpRDtGRuNc2cXkYlBT4hhe/c104Bv8YE6KWyogCTieOTA5ktVI+t342EItQUmEtVq88in0cTekxIlSORF55j8A/6bqgY0nEDEoEbEDP0ziC2kdwAIF+oX7CYBVIv4giJNx23yQB3GMBE3DFA507rSwXEAQOgiD+kb7hLt3HBe+hlYBUmwoLbROAdGMQjfuofVE6ahqt96MiQeBr9ZEWayMIK1b43iMJ7yOp/k68H+FkPe6zzByt8ZQL3VJK84BaSCheLwUiYeHXSZAS+l8vNEbOhV15Sz4MuE4275cdvVOczT5xHpxw7i45eWkdXXbmOLr30FFqxoIYKA16KMen7fCrNnVVBr+1voebOXiaIwyQA0oB0Dyp6+KXtdO/Tm7nSEDcAOCQpM6CyjUSEyQA3iEcmUiLcuPPJMeAIiT0XQBwyjQdMJm5cuGmFBgHfnwg8d6V5NFiYSYNGD3vYQJp3dfPunjbudEBSuNEOzCa57GSSoZufcwMT9w/YfI/kWV8mqfoKouI1RDiAw1NDkrdKhAe3bpzyGD+85Uh91apV2ooVKypPWLFi+QmrVp18/MqVp6xduXLVypUraxctWnREjH5nitJVq2TJsnwggoICD81vKKfYoT6KdYfIF2ohU/VRRPYx0dgzGXBgxt6WLvrizx6kH//jORLL0h2YBkuDbHQmpVv52bfufIy6wxFSubuebf1ORlDDIZ5EMnEHgOgw2AhCxfJ0SM2Z+hEPxAXuMyFokC5MNuG6EnE64SFu8QbhYYYIGrVke9rADj0Y0WDAvbeSpOLVJNVcxiT/FVKY4JVFt5I8+8uEQ64RffcbcI03eYwt3hKkDrJes2LFuhOOWn6jTzL/XKhIT8iq/LgiWf9QZfo7c9QjAdl6qizg+8sJK1d89ZgVKxY5Tt8S6NiwwbQkyR5lgzwts8GgZygGcYvUUDuFyhdRpGgGWZxYEne3NZbOg36NCnwJ7aCouJjmKNGSxmpaOXsa+TVbFwvyEP6PMexwMid1uANxYdAU6gmoY1y/MsVo3WUjqbvI1i3Cdg2A9IuX5iHFu3O943XzmO1k4ZQkfwNJBYu5/GDVK4lFPdirBSohpGX8lMs8yY8djuhtAkDmc6dPPy2gKd9gKebLXKBOZylzHpbCc6HzcvHVuABrfO9h+xJZkuayOYVp69yGaTUFDdU1W/YcPDghp/aPJzZxfV7V0PhuWZYaojGDptUU08zp5WTqJsleWUjqoeoVFCmZRTFfmaiIBV6FVs6solOWNlCx38N2JpM9S6VsYpJGqkejo2ZW0rolDRTUFAr5KshbM5cUWREkgUFJlzyGAyRPqEFABOm6AdyFRCDnbPTikFhBQNCHu0vSM/UD72PeO66IB4g2HT/QO8ACIndOdbqA3xhHQJwhbaejwx+AmHqqEo4bxBoCGVdOe+yqKfxg4/qE9HTnfCMc5AuuYUdVg/dd4oYfWA0LnT3ihu/CylikrbvdAUwiwacd7xzBiUN+75fJjrUrVlT6VeUmSaEbuIKvZMIS6oV0ICsyhu9P5pxe3lBV9dye5mZ72eGRC2vVjMZLFFmeh4HSppZumjWrkioqCiBSUbSgmsKls4WaxfQWU7SwjmKF9VTXOJcKS8pJx0ITLUCGr4SipTMpUr2MokX1JBfVkFpYQeGCWooUTqdgSYWo6GNN6iBTuM2G1PGuS04gIZAPSCtdUnbhxh2NCyTaTEkdpIxeQyZwSd3dIyV1eEzkTOBAtK+b2ndvpdZtr9Khba/w7y3U07KfYv09LHR7uYH2MuEz6Yu37TRy/UadQr6g4UO4+E4QN4DvdvMMBmmCvMQ3uiQP48YbaQXAj8S6mvpbRgf4fSSR+til1ATixJULai3y/YTJ+XxIG+mSeSKQOKZhPhGz6L3PvPTSlM/sVPjAiSf9WlOUqyBpg9gbakvEHPQFM8spWn809ZctYEnc7dZzyqCSiWRlu/j05YqL57CxC5f9KxqLUm0NkzxX6nRnv+BdzCDBDA10/dNxA2DJPAgC+mBIldkSAo6FA0FB9QCdcib+IHzMYgGRYQVoOo0Lyqk7AwfhYeZIJoCaAw0a9OFo0IYLD2SuR8PU8sbL1PTqU9S8eQP1tTWRhTETNy/Zraxo5C+rovIZi6hi7lKqXXQsBStqxCuWOXStAeKPhsw9MhBTKJH+SAsQOfIRxv0N+8Q4gtDREKBRgls0FrgKXX5cOcs2T5MBfnG4+ePsJiuOX758BSnaT2RZOTsXGQ+VhGyZDfVFxf/Y29Zmb5B9BGJVQ+MZsiSvRrXB/PTO7jC9tvUA7djbTjXL1lCwtJIrVbyuFm8eJoABI2A5tG4/hztUckhlILlMJHWQFCp/ppI63oOkmG2DDndunEFC7iBhumUKcYYaCADBpgtXPYHwIK2nC8TLjSu+e7jGDKqV7qbd9Mqff0yb7v0lS+evsKTeIxpgvG+rXGDYggk20ttJnXvfpIOvP0MHNz4DH6igchppPn/StIXEjW8AOSMeSEMAeef2PiDRw+A37F1/EL4rzbsqm4ICW5qHn7Cz4zhUZQMk+9504PiXP85ukkE+evnyxSesXPkNWZX/rMjKaVnmb3JI0pmW33+mc3dkQiZmTOc3A9MUY7pJr2w+QM8/8cKQxUWZAG7jJdX4CjmcASkAbiUGkr0Xb1zgfbiHce0T3xkJ8AMkhC0EoIKBBJ0uEE58vNMF3IHU3N+ZxBdAQ4Jvdok0EZKk0N4XH6cnb/0q7XrqPjKiEVJUjyB6fog37BcF+DfbQapXNA//lKn74B566Y830zM/+y86tHOzkOQTgTgAbvq7QFrg23DFd6HRAbGjF4SemzvTBvcD7swoyZIl0h8NHfJgGvfc6uunU119neiZuIeL4B3ATbds0u9IwZSV1NetW6fWlpWd0VBbe/70+rprPYq0nonoXC44mR9lMwIUGcvkrP49TQfvcayOOKya0XAaf+fx8fVAVESuzH3trbRk6RzylVRwRcmMqAS4kvq5UkLyQsVGpUUlhFQH6SuZwTMYVGa4AQkA6LZDkoMBgcT/xnu4unPM3cFC2LsGcK+JSCQB3CNcNx6uSmAkwB2+D5I6CDZTSR3f70rq6TYMeA/h4dsQXmKvAsR94JUnaMPvvk19rQccos4gL/ldMXWVk6jn4G469OarVDStkaX2Onyw85J9qAnSC+EjHkiLZOHAzjUA0glSO8oGvgP25v5f2wd9hPeSZWByFgQDlWTVR5pqD8AiXxCmG65bPlx/ExuWZIA9xzOvU59oYL651zLu0FT1YtwnVshcApnOhe7liBx62/PPbzkiB00/eNLJN6iK/BXML48HpquVFvvoI+89hbSZq8msnMeVitu4hPeSASTQw5JuiCv30jVrRlXYkL9uHsfndaIdrq7UBmKJB565BpUdxpVqXTsAV9zjGfwAYUClA5J1t+pNBbgFuUA3jkYAEqjrN565iP8N4B5jCAgPUwYz0eOjMcNYAkgd0w7jZ+xgVguI+Kkff1lI2+4A6WhgGjoFyqppzfu/RhVzlzHp2ic0QXoGKSOtMA7ifnc6gHsQM6ZBijq35fNErSxHKT5ulfx8LSDy1tjTJguXkhSYK1awSmoxCpvjC/xBHmIzMZ3jYR+qAYO8RHzi44RwYNjuiNGpT1lSB44/atkliqL+jguyN7GC5BLIdN0w3jBjxolPv/pqi2N9ROGak076jKao3zYSKiE26aoqC9In3nMCeXwealGqyDN9BUvtVTYpDZfuTmV5/K9/pXlLl9LyE04QlQqkA3sX8b8nI9xy5cYzk3IGNyAQECwAty6p4LfrV/w9ehloEKCaADG677jP4018g4R0xcAu/EKDcLhHwfHmeLx0149o472/INXDBJkjmHqUKmYvozXXfp38pVweOD4YJMU3YFAbahXELV3gXfRUpk2rI8mKkbH1s0Qdj3D80UizP8IvLp/YlkDm71BLmNSriIILSK59B0nBOfwYac3v4XkcsGslegJIl1gsKq72bw7HbpD6WcLPk/pEY82aNX4lFvlfRZavdazGBNjHRLfMvystbZc+unt32LE+onDN2nVXaar8ayOhEqIyVFcU0ifeu5bKivzU1tVLTf0S+eoXU2DaAtKCRVyImLzgznEruumMVx59jJ6691760DduID9Lb50stbukPpwB3N/oRkNCRmXHoJv7HMBv+OUa140L2LndcDQm8CP+OeDex9vjN0yy912AOF1CBVw3LhLdIS65BuLnGsCNA4xDUgP2OOz7z+vfSzs3PEqK5hX2uYLBabvgjCtp9RUf58BI9E6gEsHANkg9MS1SAXFGLwWNE+l9LKl/iqj7WfbX7nkNBsob5wEMS/HYbVIqO5GstkfIar6LKDCHSX4+Ez5L81opS/PcAGB/GgdIHkjyLrGzJN/L6XYJ95QedF6Zskg/xScp1ixaVCZ7ta9x1+k/mXw9dlEeCmSiaUEiQleVScC1F3+Gr8AAFzbgE09seOkWx+qIw7Vr153FPdh7mYCU+EFRTG+sqy6iT77nRLHRF6cDtXezFNbWTeQvJl/VLLLK5lJxJUvwXqwulaivu4eefeB+euzPf6GFq1bRf974DWprbxeDjulWcoSDmRzoioNEd+3aJeyAeD+S/cZ70LdCaoRaAht7Qep1yd8FfrvGhXsPNQCOOkPY2MERDQPu0VBA8sa0QZBnvPv4a6rf8ffuNT5u7juucZ8lxt+9dw2+Nf65C0xfvOO6d9Gul54kBaqzHEKoYYrL6OLrb6fpS44WdQnxQpohjfA7XSDf0IjjmD6KdZCxmRuKntf4Q1OoizAjSy0gecH/in3jrYN/InP715GIbLg8gsyx3bCvgahgob23vL+R7Yv4+WF/uZx3q4p8Aacfdw2mNqb8lMZ9ra2hWfMXPESRcJ8lSadypgwpRTGufCyF0oK6MqpnqfNQVz9FYgZBKtW40OG4tYhuS15cPfBHAIWM6R6i2aO6Yd24r7m5x35y5OGYxoYIk/kiNjUsaXsxrRH/OAmotNBHa45qJPec0QCTN46nC4VYat+xjf78m7/Rjo0bqWXPPtrx6mv07z/+kV7898NCel93wfk0d/lyoU5w9bzpGCBxsDH+WTKI/GIDIo6X8kEwCNuVsF0DooaBpBZvoH+Fe0iNeM/d4AphY7AX5IlGAoOZ8X66/iX66Xb1EQcYV8frGvjl+ucaqC9gkG6Qet0r4pFo8H14140v9P543x1s7enqpK2P3kO9rSw5y7mt8uiVRfp7qbC8mmatPHEgfxAfhJ0qv5IBUj7S2DJ6yWr5G1feNgTiPE0GJnWlgKSqC5jDK0UjYHU+xW4clY0RYj8OEfW/QdT1LFnt/yLr0ENkdb/AdjuJIge5lGMDOjnCfb47rr/hxl22v1MXU57Ugd27d5vT6yqbJUu5jCWDge31QEjYxmTtonp6+9Gz6axVM2n13FqqLgkyMWk0vbyQTl8xg05ZOp28TOw9oYiQTHGuJopR0KdhCfxzTAcfePKFl7gEHLl4Yc+e7hXTpt0nW/JD3J95nXs1LZx8kqEbkaryYOSYo2YEWJIZqKHYQre40E+HDvXpTz67te9QU1OIib1n16bN7arPKy86do33uHPOoRPOOou8LPWCfEBsmVRykDr0syCqTGaQAK5bAG7hB8JO10DSB0mCtEGmcA+CRu8BOm8YEBeeJ3Ofa5MM8Y0Y3sGUP/xGI4S4ocGIRHXa+/pztPVfd4oFQ8P5NSpwmJFImGpXnEx+Z4ZTNqSOb3FJHYdmWy13Myl3jkDqXEq1YpKqz2ceL2Wy3kAkSB3UxmEjfLiHVA6DfeD1Dib07UT8rtX5OBETvdH2uC73v3jn9bc8ucP2d+oiVWpNKUQ7Q4c4ewdtIo2ZHNMrC+nytQuYzGsoyBJmgCXMkxdPp2vOWEbXnLmMTlxcR4sbK+hdpyyiz154DH3orOV0Ff9+39uW0qcuOJq+fNmxLz769IYtjpdHNH7+zDPttz39+GM/e+Kx7/7s8cffHe3qXHcgWvLOWGHjvapgRedFBqc1+VhiVYMlBzrk+t80SvShGKln6SVFp7zji1/8x1nvuZqWrD2Bgiwto3VFhR0NMiUj932X+DIB3nfVBvHukQTu0Xcg90zmro818L0wblwRf5EG/L9503MU7UVPw15d7b6TK2B2TfueN6l59xt2z5aBNMo0HMR3QF0jTltKc62fkMqdjeV07JeTKlyH4GV+X6h1WNKPtnPXYrNk9Gw4IoTcI4bUn9u2rdc0jN3Orej6V7Akee7qWVTAEjcOSEYZ7+6P0Gu7W6m1q18UP/e8TaCmNEir5tTQ2oV1dMz8WppfV0qFQY89deEthC3z5lXsO2r+23+g9F73Tk/0Jy9sl9/Zed8GxeKejOj6OEB69nTq03p89e++KtT9te/3Nl30/a6DZYVFRTGTCQQVm2u2yItsiCSeqLJ1nw3ccBMBO6g00OsAIMmD3HNNkrkDpx3nQbjLPrvUH/DT4qWLSONehsibZMjiUzi1yIiGKdTeLMarEBb8zyb9B9zo/VyJUfVG8oMjjNObQNK405mgMwL7D5WUaBiOCE4/Mkj9hVuv1fb96oul06ZVN6OrhRkb9eUF9J/nrKCVs2o42/GP6JWdLXTzPS/Sd//6At397DZB5oOKDN8caO+lm+99kd/bQK/tauFCYh3xuzS6aD1+fuG+5XPfUxhU/sbpeEdU9nx+ttW7OCYp3vZn3pBC/3qJK5vB6WSnmsnXGT2tKr9XcEgrWGR51K/0hcL3qD+5+XSzaT/XE429OSzxZorhyDUdZOvOxXDu8R2Q1qFKgooHg6cD0uUEInl87R6HXywaM8nv99HadWtp7UnHi7ij5xGfL+I7uNHOOK84aDQeZiwiCAVxySa/gYHviLXa+vCRSB3hYJ465rAD+hE77JU2pjypv/6rLzQEtJLv95jWfV981+mXrFi2mGJMPNXFQZpVjUUJeEuigx29tGlvOzVWF9H5x86h4xZOY8Lhwid8sYFXu/oiVFUcoLICH23d30EHOnuPyCmM8eA0kPYvm39mLES/lxX1x6oir1ElKRDlBzV6N/mtGHVLXoo++gqFHnnFcYE52BYVdXZQIXeVt2M2Aduz2xrfI/+uDnznJtLu/ztZkGqZLOLTOVOMpkGA22zdu4h3D3sQuiutY161GNjLIoxcw43zoLiwXeX8laT6gpw3iiDz1cespnMvOJfq6+uYjO357nCjqArNmTt7IN3SBl7lPNZ8AefeltQzBcJVnIVRlt7Ff6Ii/inBjyW1kIldHNxlq23e4pjypC5bdK1HVT9EUevo4mhX/QVrl1F1TTULlIYgHZQ4dP8rmeTPO3oWnb6ikc5ZPYuWNFSI+efxgCpm3rRS+o+TFtB7T1/K783kxsF/REvqexYtKjuwfOHXTVW+S5GVc7li+TArCFUS+tGgqVOADGrSCknSder/54sUfuENu7JxGstd3VRp9tM+nD7PwBwiiyu4unM7yT/4LnWt/xLFtmwWlX7ECppDuASXLUZyjxknGAiEdOsuz59IDBe+ZehU1jifiqfNEkILvgtm/oJ5dMmVl9App59C0+qmiYHfUH+IvHw9avVReDNtYkY/GPPfgxW19v2oSN35DqheMAd9JKCKY8Wp+Dq+sd5y2tIhmNKkvv/W9QFmn2ONiEl6WKdIbz9NU3vozFNOIK/Px4XLnaZIpHFhuX/Dm/SZnz1A2w5A7za00rKUSZv3HaIb/vAYHWzvxZ4vLL2QcyLQkYcDR81dqHjN30qq9BWWzAsEIduPBqBwAnuY2N9US21VSkynvr8+ReENb4ij65RQhKazNL9TK8HOHI4rBkuFIPLIvx+gzs9+lMwnHhUDasnSfTi4RJWNFOySVzZAePFuE8PHM3fQFM8wY8OdPjkRQLjDpRXuPcEimrfmVEGY7rJ5kC5m+Bx73DF0KZP7JVdcTGecc4Yg6JmzZ9LpZ72NgoVBMT0T0nxqcFrxe+0bXxDh4fVsSX2gcTK4gzxoV9AU4F6kAOo73L3FMaVJ3YGEMzFRrlAG9L5uaiw06YQTT+K8LhCSCpQsWP6+hQl7095D1NTRA74ZgBGxVxyCxF948wD97dmttONgJyeObFimnNlcuimClpVzTzRI+ZWKLYq5HKSqtqVmiHYrxUIKFwnXH6H+fzxHkZe3ETFJFFth2qMWU0jCQQpxPoEYPV4y9+4lz49vJuWpx9j9YbJMF4lElQ5cUobb0bpPBjx3544DIHWoNrIJa7SIJ8Nk34u7ecuPopmzGuml55+jJx55hNoOHRLu0DhhoVXjjEaC9I7l+Rtfeol7H4V03vnn0cLFC0nzYKJB/H7mtsrGJW74o/CzzXf/gnY98y+y+B7PYJ8uXL8H3BjoIMP/EfzAY9kmdQv6dJgMwj0SMaVJfdqB68MsF+xgSVOUXEmxV9XNDMTo6JNOo8LVF5I2YzWRt1AQ9rIZVbRyVhXNqCrhQne44Fu6ycSOPSB0WjGzmk5fMZtmVLPkaRkR0umI28DrwIq550RJ/o1XUY7GsovDKTEUUME0cEXZ7imlfpe0McOho5f6736KzJZOKuZE6uCK1S+ryQsUBkw7O8n3i5+S9OZW7hLZetOR4FbwbIhytG7jCQl+xN+7gD2kdXf+Ooh9opCqVwM7LxPz0WuOYcn8OFqxapXoXbjv4gqShs592cpV/PwoluK9VD+9js49/1y66LILaeEiJnfOR2yUhckIlVWVVOLMiwc0zvtQVzu9cMePqLe1iW2GptdIEGnsprPeaV9HBL/vkDrF2I1wN6VpbdSY0l8vXU+mrGjP6Nw/FBVRU1DeSAuWkOwvJLmoinzz1lJg1UWkLTqVznv7+fS/n7qKGmoquBBzYYRoz4VU1pisPEz0/lJaMqeebrjqVKotLyBT8xpq5fQjSkm3b8Xct5mSepsiqY16EgJIhmqzj7q4i9uLqWOOnZglEY6RGTOoyIpQDz/rlHw26ScDE7nc1kq+3/2KmAnBQs6DscFAN36USEaSLlDmoMpwF0ZBtw6pN5Wbscawag8u6zpHK6Z4qKS8nAIJg7v4DZVlWVUN53WQemT+Dv4+VWUhadZMOu/Cc+my/7iEjj/5FDr54nfQlVf9B135rstpHkv3MgtIMuc8du88uPll2v7UP8UkhEwh6jBKmFgglMHURMUdJA3b5i2OKd+khXTrb1yAHtR8kCIZXDgVJnVJ9QjCZguSg8XkqVtMhctOp9oTryDfUeeTb/HbyDf/JPIuWEeB1edQ0YmXCfIPHHUhFa08l3xLzqTgigt8wdUXVsDbIwWSJF/lU+S61PL5YJSYIYqSSt0sEeFw6QFAqmJTzBUpylJ8h8yknspbrvTqlo2kPfMk34xc6V3pGISTKVGOltTdsEGSI4UNUge5o5eIBUm5alDSBeIXn1ZDwHYaN7wh7o2u/9U/6Zt3PEp6VGfiHNwAwAeYH93zNL37pjto695W7pTZKhr0dOsbGumYsy+ho5bOF1tFFAcKadWqlVSIWS9OHIxYlPa8+ATFIkyuTpzSBdyLtBO68XTnJ3AYijvrBoOr2G45s3CPNEx5Ul/5/ptaZTn2SVM1/26pFIO6QCqq5i+L6+KjoIPgLZYjNR+pZdNIq19M2oyV5GGj1cxl4i8kyRskpbSG1Oq55KmdT1JhZTRqGCxWHhloXTqfP0paJ3TjaQLSWglmIjBbN8vBIfUU6Y3nClfEHrEAJAUBwrEeI/XJR4l6u/k+veIXT1rpIpGUM3Ef/+5IhI53oW92B00xxTFetTFeiP/eRGkdvSfZjJGPe6Tb9h+i+57bSr0xnaQol4R4NST/83Bv18tm+4F2OtDhnAnLUj7mQ4W95USRbpL728nojbIw3cfEXkAFwcPfK8sKte96g8LdnaiJwi5dgNDt72C/OL6IeWogTA4Fe60DGCSFu7j8eytiypM6sOC9393CZe4/uIW/QCqpvlUtrYskL1BcCFD4UOhB8gMG93iGq/OMf3NlaPd4PEfMgdNRRT6TJfXGxO11UwGpUMaVpcCM0l6taLCkzsBdAXeXvUzqfZI2YjXEdCJ1+zZStr3BpS/12y5RgTAyJUnXLTAagk1HUkdYGDTFfif4jQVJkNrHE/FpNRRsx2Ua+/VcePwiuuLkpVTo19hKF+NJLuAUEvlpK2bTJWsX04JpGHsyKeYrp57qYyhaUENaqF1UEwsNAr8bM7GBGf92wfGIdLZSuB3rAEcsDYOAbxAzrEQAECTScI89XpRC+zeke6hu3uI4IkgdWPiB/+lZ/P7v3Fdz0aeuU0pqnsUZm6OBqCSS9M9p06btcaymNPbU1/st2TpbSaeixAGSeAFFqc7oFpI67hPh4UroY1LH7JcR6RPhc9dc2bkDnqeES1SZQpCD4zZbQndVKHCfjh8gP5xU5M4mwWZi2YadDVJ/r0Qm5w049gNnraKPvP04ItVHuofjiN4S553kGJN7Umcfs4C+94nLqbpxPnVWHU3djadQpHwe6f5yMrkHLELCpIRiH7UcPEj9vY5Ej5D4amBXyp6RNuIaDMQbaS7WjrC0jTkKiPeI4O8iNSh+WunOmDnCccSQuosSSeowLes27hKHs9Vtwl0sFuvhAvp7vh2/mjmG0Mo8s7neHHVYLksP+HhMV5um91Gb4ieD60t8lcFzlVgKJJ0i6W7ryv5JzU1CemQWcCyHR6I6IR24JJMtMnWP96FXx6IkAIOm47UvDMKOb4SSIVw2n7pr11Bf7WrqrVtDPXVrqXfB6dQ74wTqr1hK/aXzqJ/f6a9aTn38PDzjFOqpX0uR0llcALgHxnlleorJ8BZzeBZpxQE62HyQXnzqedGQDUovNA6xzFZ2wr29HzzfQNpOazMv/laQunvKkTjHNI8jjtSB6dOn38FE8AuQQaaVE0AXkF091t/f/5xjNeVhyJ5VnBaVINRMgRSco7cLUo8whYvKFAeFJXWoXzCYmi7k9kMssaPiDp8/bt5lQ4yjdZuppA7gPQyaYhsBrNDEFMdsyl82GCkcSOWR0tkUYvKOFs8gPVhFpq+IYkUNFKpaRv1M9v01qyhUucR+7islS2YyF6oQfD+ng+ohI1hJESbsN7dspUfu/Sd1tXcNpFU8skl3+CNCgpQulvuPkHZ4GaQuVpQyhPol83CPNByRpM4F3AiFw19kif2HTOwx6AnThTi6LhY7xCXse/PmzbM3+Jji4GLOtUU608O1JrsiL9E0loIOKkHqkr1DCg3uNe726ukWJ05jKRQmycCglmOXAtkSM5Ct23j3IxGmC7wHQncPp4YKBqs2s4lDtkBYycKD/lyMEwmSTmbYjTBxdgmNNw7YaOmx6O9//Bv96577qb2tnWR3WX8iRJKll24uQOrCBST1tPZw4fihdyg7s1+MkbbdfWsgfbabYgAhcyH5PEvdn47EjG1iJu0IOj50/wzT7OfG4Ot1dXX/dqynPLqWzp3Bn74qbqJDRrC4ppWaYQpLGnUmTmvkaoiKqDIJ6BxIMp37EIAkwyEmdUNU5OFM/GBjsucjGcAl5GTPRzJApu5xYpJ74hDiX1FRIeySvZtL46ZVsmcw2P9oNHSH3iv07Rsfupf279pNWLwHf5OCywGOzcPpWYnxSGXcb+CmkWtrjAUstuf0H97ge7k8OlMaZQO9BiXJeyMbXAysXjwCcMSSOsDE3M/mB2b7rmtizW80W9E+W7XCZhA4R9HiR2P6Ic7grz3zzDM/4cp8xDT5fYq8huWuWZiYlg1A1IVWVAxBtcl+vhvsD1d3oVcX6ZgO+D2rp9sy+vu7YzG9KxaLJTW6jq36KOmzVAbuuIcm3OJ3sneGMyxpi6thMEM4YWfqRyQS6WptbRXuPB5Pl9frHfB3rEwa8e3kOOAoIn4tQyC/OMt3/PsvtO+Zh0jVPGw1vD/iMA5J7svkmxFn7mF0cRnr0qN9bBfqinEexvi7UhrydOlsDIPfjXSwGyv5eylMVDe4R251KrqYRznlcUS0TCNh87feV0hVVY8oRZUrjeI68lbPJk9RpehOIgUwqBNu2cm9t87r5p96ybeOJEIH9i9f+ENNlT+sZ0nqIPE+SaUPlJ9L5/e/QVf1baSYczI7ChAai0+VvY0WxtrpI90bhMSeCnBjkNQdu+DSD3a//9o3lI6OpMp4HECM6YH79u0b2Oo2XdTX1wv1B9zBfSbAcni4xywWzGjBAcqZIhd+ZAI3rZqbmwfUP/Fg0tcLCwtXeT2eb7NUXJSuSkhI6EaM3rjv97TpL78gPcLtQqJQlAD2OlR37BkfW/WJG17sa2lJ+6Rr+xvKSe9+mmjTx9gGC4lSgTnYv4jUxT/hrmIR6Zu+QNT9ANtncbi2KZuar/xNafVD9vLgKYy3BKkDG2///J89snpRmAk8pnKXzV9Msq+Au14y6f2dpPd0khUNvf+Yj958u+PkiMDupQ2lihq4x6Moa9PdFiARgoTZ6SeZuLHN7vWdTwwQd9akbpq9Vm947fQ3d2GD9jzGAUzk2v59+77LQstHU0nagKuqjHQ1U++bz9EL/3cbdXKDIY+wbw+8NXWrKRoNv+1zTxzc5FjnMY5IXfuOIGiStN1i4RISlJ/lRKWvlfTWHRRu3kbRnjYhw0pe3xGXHl5VW8BftgCqk9FA5c5Lmdg3vYBJ29ajJ0K2xIIt5y41LIl85PM5SwHzGA8wkccUVb2Bf/wden4Qu0vu9m/7ih96uIe6tj1P3S//nfyd28VKYBpBQgckzlj+0675JIxa5jEBeAuQuiXTMeuLWo2+iMQ/ARRcj6JSgAk+oDLJKwpp/MgrW3FL444MGKSt4u5IBQbKsoVo8Nh9lRGiZrmAeggbex32Dzp33GFqYzoQ70os88lWntTHGbW1tS1c/j8SjcV+A5WMO0CJq2FaJtTZ3Vufodbn/kJ9256imgKJ/FxPYrE01c3M6dy09ymWlJ80PkE4skid2WX9HxcV3PDLObPX/3zBed/47dyPf+QHa24rm2O99mB366cTFzRARsGMLI8iUYDNn/Yql5W967pPXf/LeWev/82c+vXrp3b67GwkH9PsaR5IXymQ+qkN0DYOw+iXNepV4nZrZIDUDU4qbUQd6GFAI2/I5KzvzmM8MW3atN2maX6QTPOaaDT6Ryb4B9jcLnl81x564W/f79n+lNjfZXpFEZUXcs8sFhW7mibvnw0G5thwWWku0LU8qU8QjghSX//TRWXrfzXnvK/9csH/o5B1v0HqvyRF/oNpaTfXlHa/v768veH5AzX+mBQdtmAqikkHY3S2Qt7vRg3PnZKu/UuZOf9/1v9y3jLnlSkHT2HjDObzo0fqfrAUj3GzlKI80q3B7BIvYZvd+GmNqO4gdX+akjqA3pJMsn0GXh7jjoaGhlB9Y+Mv66dPf5deX3/h9OnT319XVfFzs6/54fKiQppRW07FQb/Ibyzigxmm6gyBZNLu9zyyG+v885gATHlSX//readamvkHibQ7VU35rKLIJyiq0sg9ygDKIPS8syr30WsHq2hzCHtUQJJIVjpZWvf2sESiUMz0BlWPNE9S1U9LknL31381/8toOJwXpwwkzbeYa2WVmI82DIQQb1obmNV3p6q0Jj+r0EPkYQrvFRt3uX5aZLAnmA0TsGKpvBgE4VrKS+oTDW5cY9zyRyrO/dzc0z9286WLGqYdW1MatPwee0AUbb19nN3wZSgeqFuWbLVwkUjPQR45x5Qm9etvn/N2mZTfeD3K2xRZ8omdFtmgEILHbCNRY/lB6mNx9a/tzbRJ2kRRsbgBq9dsCsI1xv8U/yFxF45iL3ZT+KPI8gyWKW+QNeuHX/rl3DrhYIqApeflqqyknN9lcFLJknknp9QmGYNcwwDSOBYgYU76PrWQG0u7zsIFpxyWilAAGzEJ25GBrgHLfgXObR4TgJ3rydf2VeXcvvXSb95T/cbdR9fIf1AV+StcZjhbD5cFrBoVs2HSyFzdsAzDlDKbQ5pHTjFlSX397fOPtxTtVlmWpxm6TeLJYFoylRd0UVVRO21sqqdXaCs9I71AB6mVSQ9KA7vw7qMD1Ke1iN/hmHegTIN8WJqRFFW+0iOpt67/RWON/WRyY8+aNX4m4OOw6m64uihW01nWXkOX7uafe1PtlIr+DbbYLTVCtEMtjq/zFGYpHZt54fmgB0ngPsVVNqjUvstjvNH5RZpTaCo/ZYHmDl1S39krFyxcWC7JKleIQeWFbzBjDCcgcS1zLJMDTxXZ1OuLI+nr4fLIOaYkqX/zj7OKWXD4kqLItSOfdA59uUHza3fRnkPTqDccpAPyAXpCfoaekJ6lDdJrTPIb6CX5dVK1fqGO6A0PXTWJZdGSLJ0rS4Fvfu5n8ye92kDu75xuWfKiVHuni6XjlnVn/Wtbt/LH9eDbU0HjRnC+3kEH1CIhuQNIJ2wdAEm9hCX5FMK+2O5L40AwcOtj6c+nSVX2kzzGE21fpRMMTfmdpsrv0hSroC3qpz2xaqoNurkaD4t0bNMrDx4cTwb0iv0e07tqZufneq6ny6wpPtFgqmJKJnqk33MVR/3sdAgdwL4vs6r3MTHL9GZTI6ncIkDdckA6SFulN2mntJvCLGUWeMPkV2LUG0quFRAijGS9M6jSO2ybyQtZMY+1FKl2uBTCvurcUW4inf4P94Zl9ri9luEhUZ3ew41iAUU5DUHoSJM2OSB2aYR6BhJ9MqCgvdwfpq/ub6bP72um6/Y20zU7D5zI1t/g3tZXZVX9PF8/zuY/2byf7afsAPVkRssX1JM493/uUeVjDIPrBtehTt1HIamQKvxQsw0Gem+7QgHaoZeI/B4JimxR0E+LdVP9aYchv8uxzmMcMeVIff1tc+q5aL1P1dJYCeEAEkShr58qijpo84FZFDWw6Q8+/vA/iJheNUYeT4T6Y55h1TmKoqgs1X4E0yYdq0kJbsiO89hajqQQDyTpib6QvhE/FcvCeWz4OSwgxzXo3XRI8VO35BV+oKJ3sKQesHTyc8OYzAdkVCczyHVM5j9ubqfbWzvoRy3t9OfOnnmKqn5ZkuX/Yr++xdeb2fyQzc8kRfms7TqPXKH1y3SyrFm3K7I8P+ZMiULvrCVWzJkkU6Wnn3tvQ4vMqx1e2m1V4FyMEYEpwlBZstBQzGXwfzq/LF/hPMpjnDDlSJ180qn8d7GJdetpAqTuYcKeW7OHmjoqqb2nWJDRYEikKoZ4ry+CqVzJS7BQw0jyUkNSP8Q+pFHMxx/tq2YVc71ajGmDwyFiGrpExh3ztm0TU88kw+ocacMvpEmN0ctSukZNSoEYLIULHDhdZoTIh4MUkiSJyvF4rLufXgtFxL4h6CXAQKefBMJSsqz89gE5RPt1tExW1P/1aPLs+A4u6kGLUUAlVhuVGBhTOpwnKD9GpJ92NrVQQ0kfBX3GSO3+QAlC9dRUqcqQ5G+0fpFWOdZ5jAOmFKmvv3VVQDHlyxVFnHCcGbiszqjcT7qh0s6WehZMhs7eliWTgt4QdfUVCVXN4SI6GGJA0aILvv7T2ZNSWueeRjXXx7rh6p8gVKKHaryh+xwrWPbr7CApzbrghxgMxZ7crUqA/QCpS9SqBsVxd14amqbwL2ya9EgPNwbMCKkKHAjDYIne0PUDpmn+3bHOY5Ro/wIVm6p6k6ZIy+OPEwVA6q2xIiq0ukjqO+DYOuBy0r/3Gdp/cA8tLGunOVW9w9SIw9BZVIgZ9rwyHH+qKNIcRdO+0fnF/KD4eGFqSeq+3kXcPVw3krSQDJDWyws6qa60mbY2zRTkPgSSRQW+fuoP+7lAKqJgJoMzI2aO5PWsc6wmFfhT51qSVIt4JkJUNsuIaqbxa/mZfSHbliGbIcNKvU0CCBwHUGOu+j6lUFRwbN61XSmmKqOPJEwDNdiAOfgKlobmvZn7+i/1h21PhgHiisZy+Zw6+tSVp8ba7r3pJMv6Y+aNdx5DYHrkq5lmz0aWJEOLXkzFcg9R1zYWZpwZTJJCRutr1LH7KerVfVSntdO86j6qKIjwO8lrBhqIUEyh7hDqll320CvgtuEsyytfIizyGHNMKVJXSTpHUbnfnwVA6l4tSovqt9Petmra115FSoK0jqJaEuimsO5hTrK35R0OisoUZNFZl/1RrHifVGCenc81KZCs7RMqGRbOdK7CzSvnzO46elo56p1lcWJYUizFJ4tqin3Vi80IHVBtUu+3FNpNRVRt9pNUVkjagunkWTmHlBlVJAV9QprfzIS+N4ZDD5L7jlk4WOxy3VWn04Pf/Qj9vw9d0Fjg85xjPb130qXtVEP7l6mR8/aDmGqepI3n3EGjW0RFSojM7l1EUSZ3RSUz3E767gepJaRQh1FIpUo/+b0mHT2jkwWfGBO740EckL06E357r+ZyugDOvuBe4DnW+gzOO8wja0wZUl//x0Ue07SOZsLKGpAbp5cfFGS+7WCDIPp4iDnthZ0U42vMGF5SB4RO36JTF0XnLnWsJgU4VjLX34WYOpikDgsCZVRZkvqzmKU+0GMU3bdvxfx7mNA/y66VZG5cQF8etGI0zeimJjnAErlJ7d4CapxbTCsvWEIF15xLRe85k4refToVXXseFX3oPPJddhI95lOpN5ZM227DMgyaXVdBH794Hfem/Czom39hyf3z8vGfOdyTyCNLyOcrksQ9XOc2ATqX9d3RMipSuScVOkRGx5tkxUIU2/0QWT17qdUsFUo1QfpcX6qLo3TMzE4KeI0BiX2w3xId6PKzYMSl0Mlw0QCY0upDUZpj2+QxlpgypK52W7WSJM9LylRpwuJCCBVMdXEb7Wytp4iuccE77CFIPuCJiESJxNDzTx2YJEtlVkw52rmdFGhaMafckOmoVDHndNQwx19VlNkeWTnaq6rnKYryNlmWtJGS1+TUOTO0kxZQF9GimTT7imPpxxd6aO6x04lqK5HIFH1tJ0We3kzU0UttxUF6KsyEkUxMZMBW0VRaNqeO05yleZyBZhnd3rd95k37jTyyRed6KrMk+WJ1mP4Omv2IpVKX6ReSOBDdeT+FX/s56U3Pibqxjwm/mAm9UAmL+gFibygP0wlz2qi0IEKqbFJpIMaCkimkdBB8U6ePtjYVuAKEsJMlebqsyOcKizzGFFOG1E3FmGOS1ZBMT5wu0NWECmZO9V5q6qiilu5SLmyH/cMvzH5BokSZ8KFjTwVMqmT3C5zbSQGWn0pk08K0z5RAhYPBwRkwbgUcCdChn9G3g65t7Gap/AwqWj6DSrgpMDEqxoRutPdQbFczxbbto9AdD9O/vnsnvbmnhaRhmMXUDTpx6Sz61ocuoNqyIgrHYjvY+nfSEXb61ETA0OUzmYOPwwB4MkCQBqnjWq6GuLMmkxXpIrPjDbaxxzj2RktphreNgnJU1A8AJD2tNEKnLmil2VV9VFEYoZUNXbRiehfNr+kVA6oGBxzTpQGhyc5++dxD6ym/idsYY8qQOhe4tSzE+dLknmEBFcvs6j1CcNyyf5YooIeBaY06F2aT+qMjb/WNMX6msgWf+k79pNkX3GOq1dyFKIECFZV1tCYZYO/xqsTyvkjHgTTkH2ptOQXfvoaK3nc2+a88hZ7jlyNM3KkKWiSmUzjs7KBpUsAyTFtszCNrdHyCSixZ+pCmSt4BNk6CmKmicpFPdtYYQL/pHFWIvG3TC6la7SBVMvj54RIBqb3A0bHPr+6jEpbWF03rpuPntNPaee10VGMXC0j2e/b7/Eeipdw2LBcWeYwZpgapozRJ0hJsLDRaQK9eWdRB9WXN9ObBRjEnPV5al2X+zV3Jrv4gB3rYPhnscirVlZf7R7ODI0q9Sutg1o3OMNpMA3t09UHdifiNxkAVimsyWMPmBUKPkLGziTqZ+EHq9icOBXoHgYCX3nnG0TStopii0VinIlt/NHqlSa56WS876T25DMqQszRfKVLWMVkfk2xA0wWkaN3Cni4szEj6oFzCbzw7pAepxtPNng4tCYLkJYkl9SjVlETiSJxrjkPmLuwyJZXrinyybZPHWGFwyk9SrP/dvArS5X9oqnJ0JouOhgMGSh/dvIoe3ngMvWvtvTSnZh8ZJgZ2LO7+e+i3T5xHC6btoJMWvGjPghkGmEmi6/puRTbP/trVb252rDPCzJr6o7k2fFotqcDxM45tduCUsbgr41sqmyd5JSpxrLMCuKCKfXyvFKFyvg7iBsMk37plFDz/OLsExWWJhWmN0Rh5dJP+8ren6V2/vp8i/H6ymS8GS/bFTOq3ff5KuvzkoygciR4wDbooeNZnnnNemZSonT5rraXKH7UkCYssR18gcwRV1WTVW7R7cbDtu789fcd3ZVm+PFV1UbhHui9SSu/acS39T8MddGxwF8Vw5iOecY636QV01c4P0Odr7qPTijZT1ELbkT2gztEt6yXvUe+9uuCC21pCB14/Iqes+vr7LGrZYVI6/fdQoEdee2GPc5cTTAlS/69fzTnKtNT7FVWpSne/l1TAoM725jr67ePn08mLnmXzAuncDQWpx3SF7nzmLKotbaZTlzxHZgpSR+qZutnBPdZz11+95WnHNiPMqqv7ouT136QUl7N3o88OpE6UCdRe65k9sDP6KtLp21IfFfP9IFJn4vadspyC562x7zkoxFzwNhN4dOdBMrv66HMPv0g/+cezxPkmXosHpHS/R6NvfOBc+s8LThANpGUYf/Ja1oflMz9nb5c5SVHZMPt4RZHvkyWlaBJxOsk4ls5bsP+/Vu6+/cLGQ58yJTnl9F+Q+p5IOV3NxP2d6b+nVcHdQjoHNMmgV/rr6RN7/4N+3vgLmulrI8MabU+ZhQNu872nf7vNs+DiGFnhFJVrigKVoK/TouY3ucqMVDYsTFL7rmfNu25yLHKC0eszxgGG6am2SPbbirnRAyP4VcXtVFncxuQ+naIGBovYb/4P9YtXjYiB0sQu5BCI6EhB7lY2iPvMoRqStJJU7NLCMeDgRmvArh6OmJd/js5YNJtJHawwNNUlTid0LNBtRyNpk35n2KTWqESeuXV00KvRoxvesMWzZGBPPZoq/Ljnqdfpv3/7wL9bWmPXTHZCB0LRvjeZnnbag4CTx5jczZElo5zL8Ic5XdNaz2FPNIV2E34cBvbNb4oVCXIvVZPvCZM5sNWzLkn7n6pQJb1WVTxVqqIdgUat1hS5diTj8XkqWEiFzJRTTAlSl8goZ87z5IjTBVljO4D5tTtpX0ctNXeVM7mAllC4TbEHjGEwqduvDwt78EfSuNXJao/1mVVV5VzMZ0kaeqG5qDS5AT4LHe1Flk5eJgqJDQ6VVrmiu0ZnMm4PEW1joWRDk0H3bY/RXVvYbI7QcwdNeqk3THt7QknVLgDIvKc/TJ//8T101Td+S9/4xYN3N77zug7n8aRG78GDbVxSdjm3kweWZcVihnYg5Ee3Ly1AzQICT4YDsTIqVUIUEDNfclQ+uTzoBzaQ3sO9OS5o7lF5R5qBanEkIzbIEXMtcospQeqMGi5V3mH4IStgcHR2FbbjlWhXax2nLajMplaoZ7D4CKLvSEFipQ+LqwHnNiPEZHm+rMgz7Ol+dviTAZg2GmQpmubMpVcWLqXX5y6kB0tm0W+URfRbdTH9VltMn99cRSfcodIlvzfpy/fE6Pv/MugfL1vUwUT/5N4Y/fyhLdQbCnMdTp2CumHAHOKq8IxjNRWAKvma83vSABTBhKJs6gxwmqZXWaCCSTZ1F/OVtoRraJrWQR4p/QPFRwT38Iyu3aTvf078ziP3mAqkLjHJNGKmVa4kdQD6weqSNqotaaVtB6cPzEsHuWOzL+jYbfVLikDxGMYwsyJ1TVWXSopSShKm3EwigNQLC+jgipX07PKj6Znlq+m35QvpO57V9G1tNd1oLaX/O1hM23b30/advfQyS+mbd1u04yAnB2dUV1cXvbplm/AHDUSiiYcgfUkCQW6xbaYGmD2fsqDvmGSQTJ22dvqpOawJwSUluHyrTOoyVjfEqVfwC4OieyNlVKX2MPHnsniyoMRx1Lf+lVt0LBg+HG4eucGkJ/U//pHLpiKXjiTxZQwuxD4tQnVlzXSop4x6QgEuXkzqXIBVmQudITMBgXCc95PAfgRduAw1dKbg6iTNsxRNlsSZkJMHqMKFTOoebB3PXUlRp5mMfZpMy+dX0YmrZ9FZq2fQRQur6bTlDXzfSLVVBfxFSD+JQv0hikUjpOIYNEXBHvTcUGJ2kf2ZLE2CDF2m6GWLO/jabd9ODeg6bWMZ9wB/lGMz8RAxsUxqC8v0ekdwRDLGUw1TGbkkYoD08JdYFGahpksPUKXWnaoKZAcuC2bz66S3bBS/88gtJn2KbqRFXDatkuHG20YD1EfssR6K+uhARxW3HkxgbKmqJkvy0DaOHKio01bmc71KS0uLOPGXyip6CGPwcaMAYlNZWjJYHw5S96pUV11MKxZOo+ULptHxK2fQUYvqaNGcKiou8DKfYLDOpPKKcrryyivpqne9i97xjnfQf/DvK6+4gq64/HK69NJLzTXHHvtbQ9evZkn3Gr5exm5+5YQyZXBIiu5j/tw0uXKOgW0adIs2dwWF9J0qfiB1rxQTxxTqXITdJgDCTb/poX5+UuvBMEfqxiFjiJWrnaTvfUaUqzxyi0lP6t17uwtY/qvMRlzgzj4Ts/0vGbBnekPFASor6KQ3mmZQTExftMRWAXg24uwXBwHLX/nCtdemPLU/EUU+Xy0p8mwZM18mWbmGVF1UEHSiZacBGrue3jA99txOenVLEx1s6aUtOw/RvuYueujJbbRtTztL5EgzS0jmDQ0NtHDhQlq0aBEtWbKEli1bRkcddRQdc/TR8sUXX4yDOX7DZP4zvt7PRhzUMaWwb1+IU+blRHXSRAPxQcO6r89LEejVUxRhKBu9coxKlDBFTE2QOQC1zaFYIWFZ0mzPIaFfzy04UpZB5t4nyYr2CZLPI3eY9KlZXeULsMRYnA7x4RUQueH8wzF1RVYhVeEoriSfikId8IZpVtVe2tNWQ33hgCjQXiVKOpO6fVBGaqASFRkly6WlxZWOVVqwZHkxyUoNX3FnW04CYP64z+thUndnxMXHTaKunjAdv2oGvfttNXTq9G768OUrKBj0ka4bqKoDEIddJBhd1ykWi1E0Gj35pptumuW8OmVhkv4qpxc2IJ80EJ0rI0a7enzUHXWm6qYA5nhN07rFylEXWD3aoheRR9apQu3l70zRMmQLJnKjdSOZrZvs+fXcFU9p+MOSmTyGYsxJfd26h9Vlp/86mMxUL/tMSkO03rd3X0Upk69/uKLpSuM2iWNr2ADVWFW01FpAa81j6GTreDrWWkU+yyfeS4RlyTSnZg/1hoN0oAO8bIn9X7DoKJ25uQhfNtS6XjM8w7FKC9wnWKGoHo80yWYAQMorKSpkog6I30KqigMk9uKASh2vP0YFTU8SdezmRsDppKCiJamQSpzh/7jO9qrWCbajqQvmJYwGT7KxAKZxU6fWsEKtEQyW2raclTiJcUg1gt69lIkbR9q5QEPQohdQoXx4d8acA9J5uIPCW+6h3t4Q9fbH2ESTm5BOfRFjiAlFJ9049aTAGOTWYCy/4Bcnm5L1NZJMjQMbKFQmd786m7ZTLNTLsUgeDdOQrZrajsB5l7y8NBA0vPGFCwQNjaGH/5VQEVVY5VRBpSyZF5GPvKTyP1ejiLL8JD1Hu+S9bDuYRDEwin1efvXohbS4/k06c/lT9PLuBfTsG8vpyhP+TgW+cEpyNyWT6vsazdmheR895VO3/NixTon6+nq/Jkl/UwuKT5P8aa0RGTcYhkkrlyyg1csWO6SOfDDo8ZfbaePBcorpRF/9yDo6RnqeSmIH6WD5Gvrvv/XQS6/todKgQScugvoqLqMZiRoKNAxdvcY/Hnqh4xYOzlTB9jmCqhZYJdNmtBn9tHPTg9e0O9ZjgrL6+jqPJ3CvIkkrJpsaJsA9ra+sPECXzmyliM4Eall3cjFeqinSAk7zAXikGP2o5WSW1Ivoq9PuFdsEKJJBNzWdK2a//Kjxt0JcygZ2L2H4voLCPh80qumb+99LLdEiboCGCl0oK4Xl00nxBgYVJF236KTl5fTes/gZF59Jk/zgsr4OomZ7p8tUUFWForHoTd7jrvqSY5UT5KwyDYfF591+tKrRw5KqBAelPP/uat5Fod52kXHJgDnklVXddMFlG8jnj7ETFBCLC4NCM6zpgshLqZgKqUCQOIDniQIJ1DBv0g56Xn5J/I4HQkZRunfDOmrvLaKrTryX3mhqpMc3r6Yr195LRf5+sY2o67ONw/E1uQLMDs2mxu653z/ls7d8wrFOicbq6hmK1/eYUlQyXfJMmg0eOX2x3apEp609lhrraoVoB8STOoSjb1y+gM4u300Ua6VemkmffChKr+7uIinaya0CNlgcqVghH7nJsCj1GXcZAvHXOD1Laxdgg+/dZEmPxAz991v+du2zeGy/lVOotTNm/1SS1feMjfdZAvnoDdJl83tp/Ypd3FBTi6zoZ5um9m5FoU84bbUA5qD/oX01Pd83m75Zf5f4CohLn9pzBTV42um62vvE9rzZYH9fAZV6wxTU7LqbCLEthyHRR55+G91/YDZ5Ek4iA9CTLatbQGoCqcd0k95zVgN94Ur73I24RxOLSUDqY65+4Wxr5trbhpkRgwx/L5aaY7Q+lcFKT3u1pwub2KEnn8OEAlIHUUNyxz88S4YKKic/y/CJz+FClmM0Z9p2amVSb+0pYj4wWFqRSLU08lleKrSCVGaVUq1VTXOsmbTYmk8LrLk0z5pFc8yZVCmXU1HQc+7rt3/h5s2/+OKXN//0C2/f+YsvzHj4YXvnxEQoqjrLkqQyUjIaWx0XeL0eKgwObn8B3IrNobggbr3/Udp41zP06r8O0MbfP0Ad+w6SyWxhcppBChzZgNIlKGMCuTSypARMQw9YllGsKJ5lsqp83COrdy6+4Pb302V/HAs9l85le5OFsjqJgGzCrNGtXX7qjGlQsTxQej29aFqxR1jCDcfTK97FqtFO3S9O/MKYUsRUqd0IUp2nM6G2pA+odZ4+VE8vttWIufDJAKIPqDqdVrdPTH31aAlGlcnr8XCZ9JKmyKTxPYzKBs9ryryTS0qfJBhzUpclOWLJchfIeBCYAGQmteGk9MMYnGN4G/rz7dIuivI/kPJIAJEHmNILrALhFuQPQOIPWH4qMctpbblK75sdpZXSYnp78XS6bpFOZ6graZ15Ep1qnUinWGvpJOs4Oto6ipZbi2mltZRWWyuEvn622kCFAd9sn6Z9nMO6gXuwfwhb8r9rdh3341dv/ezbHv7utasf/s6HrvzXdz5y3TO3fOqmk1fM/jIze3Cy6dMh6UKfHvD7HBsbIOvaaBud07eBLuh9jvrb9tPf9uv0942d9O82g1b0b6YL+5+nhdH9LBxLQlhJx9h5m1vDpM6SaZR/stTHIikTez3zwfcWx7qu5RdyD0l6gdNtUm1vIOoUf/+hsEa7e7yHiv2GUAtKffQ8V6DN8VPDMVmgXO0VOzJ2sIHI1G96qcsIUIXaJ55nAzQO7RE/PXhgJsVSTDjAIsBTa3bR/KI2cXJSPJCjgiMSJxPwT48qUX3l4HKah40xJ/UeWY1IptWbOGMWd3KWe55AMm+V2miPtF/8HgkgdahnIFkvY0JebR5Fa81j6W3mOjrTOpVO4+vb1OX0kfkRWltQRUf5Kum0GpPqlDKh3EGD4CFtICz45/5zYbK0FsMp+hZhG01DVqSZiix/QFbUe32ewKMkqb9VFfW/dcv8YswwT7UUFuJtZps0wNcUBAMsNUEpHv9tElVrUbp4RTFdvrqcLj9hOl18fB1ddFwtXXhMNdtV0juPr6HjG3K251r24AiY+uFl7ZCiufEsUEj+wpK3/3SZY50zGFZsCyfcfud28oAl9f6oRI8eKH6AriOon6jiexxPw/gnxk3cnjAa8lKlh6VzmZpiUGOaYiZMhx6gEib70UCRLXq2rZ4OhgqE5J4MOLSmytdPp9TuiqtNLrgXrWL31ESyt8iryVRe5Jn48jYJMeakrkWqQyQll2SgfhlZUk8OSNvQk4cozM3CyH7gjQaqZ1JfRPNpFv+qFQOsXqZrkDXKBsgLBQaaPRwB5qpz3H8jAZ8iy3IR/yjAICNceDTZW1rgD/g8qgLfe/ojtK+thwvr5NrEC4A+vay42J5v7tgBWO/aG/DTw81tLHm10H3bdtEDO/fRP/c10b/4/kG+3rdjL+2OhJyUnEhwTokFq3Fpy+TFEl8j//mQY5MzHNqzp5U/Oqu99McSKGvhmEW/21m9l7MVM1Ula/8LgUDVkhckT1GPpAU5Y1nSVQJU4PFQuV+mTqoQZXhftIQgn1TJHRj5EOknTIbAaUp7+orolY4qLkPJ3aO0YJh8TcV+KsD6kATdu6pBGh9sByL3exUqCY686d5bEWPe/2/f9juzeuEFayWSV9tZ6AAlzYhRGIMKosAMzjgAOreCwggtWNxEigq3h98BkYelMBVYQSqnMlRl50lquAQ9loVBN7EvOzaqwniAffgGjmxDqPsOddO/X9lNuuYnCXvWThKIQUZNo8XzZlNRYYG4dwGy95eVkFo/jTQ2uKp1tWycK+wb6ikSKKate3I69pkVNF8haQmzirj88TeZBWWLzv7zoS33jk4EHQyzoKjsKEmWT3TuJw1w5mhjZam08daPeazdZ16tH9r9Saty6flK+eJqtXKZrFQuI6V6FQWmHUUrZ1bR7OnTKVA2k/SiuVRfVkRHV/STKraFtntuFtdX7Nti11e3fPBVVMsEMmYSf7O7lP6+f45QsZxSs4s0ZyfUIWCrIBP64y0N1ByOk+o5TH9RBXk4Pw+HxwnO3lSXeuiSk6ZR0Ic9mpwHkwFoFWNcB/raHIvhAW4wTOOJb/z8L/9yrHKC8WAVFpys1mTpLnTKSIQsAUl6h7SbpfV+LhfZ+5MO4DvmwacTDgZ1sFc4Xu2PYHUqpvnZ7eeOgx3UE9GHPYh5ogAS93u99krSJLXEw91gHGoxrOEGodCv8rdP9MAVCws6dOoJkRBEYZVrpqfCtsgdTMl8DcXcuZ0ksEjXY1BTnNAZiv5YU5SPapJ8iqZ4FqgFtapSPJPUsnmklM4hrbiBFlT5qLK8iiQm+cVz59P7jymmkkUXkXf5B8m36mPkW/FB8i78D9Jmnc0N+Qkkly0kOVhDkreMRUM/py9TCZIApM89Jai9yjz95Fdi9FhzA23uqiB10ISHw4B0DhXM22p2cu7FCVzMDXKCKhBA+Swp4DLnwxm5E1rYJiXGR1SUqW0Id3NmIMMEsWeZL1CbtEsdtHsMVJqIL3SCGqcQjCHp1Et9FOF/IHaEjX8uzcOggMUXMi8Tt8+jUF8kygZdS4ua2nqYBKB2Gp+kTxeIdVlJEQUD0IsPzRD324Y3JlcymRsGSMQTW9EMlig5Es6dDXEnS15TkXJ+mr1s6a9YptU6GgEl9+C4cJ7s4Z7h9uYuYYMeJMqgIF8MJMcZzEgS+QbVlXgHLixRP2VPkJSiRtKmrSHPrHPJu+AK8i19L/lA+Ez2vuXXkmfhu8gz+3zuta0ThE/BaTSD+b6+IERdUS89cGBWYpYMAnqzp9buYnLvc1QwTtgyk3oC4E99ZYCCXLdS+flWxfgwi0TNlgEt3WBInGGKMjq9GBdF2intSVu3ngxwhfoI3Z4GIlcsCjEvbDsk031vaHTrMz668VGF/u/gZnpcfopelF6hbbSDWqmNab6fegw2oQh19Iaok004isPgcEq+W1ls6TUcNehAWy9JLNVmGdUxA769sqyEG7LsigR/Jnm5kpUUquL3xIHTm6VFlItBsInKx92mUscmZzhomjuZEHdPsiwV34xyuWVvB0npbmbAFQEpNyj1RNpx9TXZExj+LWFWireY5EClTfjVK0hrPI288y5mwr+atKUfolnHX0XfucRH/2/147S0pIWiODLS8TIRGDCdVdBJS0tbHFLnMgnVpZhQIG4HgLJaXqQxd0y6FJ8UGBdSlw3pkGRJoURJBoOkmLIkCk2WgLTcIXXSHmkv531mmSwkbsSJ/7MgTa09RI/tVOi7z/rps/8M0uf+HqBv/dtHv37RQ//eXEyb98SYyFtpq7SdnpdfYYJ/hv4tP05vxvawJK5T1DCF6QlBMteFHr27P0yhaJRFJOpu6+praero1RXVw5wzeQokJDRVVVlSL0mkwoygcmkqDEy0jlMSg3s4AHswG6BnqGCL5On2fQ6xb1+Iw8rqjNqxhs5l8KWdhyjMEvhInUNRFfglnZMOh5fgtyR6lUnKqiB6SPyO1C/ULi7hewTh+wqr6IRFVXT1kv10Xv0bXNeGNLUDAJEXaDFaVXaQ7yAIcVwwkYIFv3g3+I3oFBZMvjUekwXjQuqmrOzkPOseSrpMqmIWyHBZnR7g71baTi10SMw9T1IExTuuygT/ULx6pR7aGm6hnz+v0v8+V0m/3jWfHupYTHuNOaQEp9OChbPo6BUNtGSePXqPAXzhiyjs3BBIEeqResXcd4TpKmOgQ+/tD4VD4ejrpm79UjfNL3n90tvveGTjZzv7o72Sgm4jv8V/Jovxah4rGMjqrI8BYJ+XoD9Z6o8fEDpmv4gZMAlRQZ4xWUxzbnMLyXjJNAywEeYJjtoMRD3JM2H4Cd4ZyaCk7zzURW3hCFuwFM6WyQxe7olJtKdpH/2/x9ppy4Z7ydj5d9LbNjJX9yd1M2DY+SA4hG8xweuyj3SlaED6Hgl1gR4Rb/iK3oC9QDEuBP6J2VmlQewqmUcyjEu6zD//Z4WaLD+uKspyuzzagATQ23GQeg/t4RZ5aPuCTbWqp3XRRVe8QB4vBl+Gjy4GTUutErEwqJIqSHO2DQBA4DHSKcz/eqiXuqibDknt1K200+6WIN1511k0p6GB5jdo1LLtYSIjLIgZwUUiBsVY+t6xp41KipuoogJC2eB4FOiFFDCCcYlpQY/ezFL56wfbQ/t1A2KSaWr+YKPmC6wl1YuWZ3QtWQ5hsFRbUVaqnHvaiQoGS5nknSeZQVUl2rCphx56vl2s9JsYQBerUknNXPL4B8/igahqWuatr/35vTmf2tiwcOlpsqT8ibM1wOVjdHnLBZ17TpjvZRmGcXjSfRwUHFoE6WJYsHgB4YPzwefRaHVdkAo8thowGZBbe3sk6u86SDv7C+iY4E4qxmZe3LmRAtUk+yvQatsvxwHL9VfPr6Orz1gp1CKY8TUQBhoRPUyR139FRsdWvk89OQDbBPxt3xz6+HNnitkznmAJFVfPFjzhQqj5NJm++YEFdNqqSrEHzKQC4nqk7/0CzDnrZm/AV/Q3WZZPhx7CBQpduOcQdR7cnkDqXCBjLSTHDlGwIEKz5/PvNE58s7ggeC0PU3oZFVEhfBH2Ov/rZjrvo5DQvYtVpVzv0B0M9/tp+7ZZ/NtDRQGDuppeJSNqSzUDmcK/IYViR8c4GWoAluhWJsSPb6HzG6h37Iy7kxZp4pCkcUn3dAHi8/u8NLOhnlTOh5FTOjmQni09Ptp+qHJQRZwIgAx8BaXi2w5Dplj/gS2hzT+4h2RPCkLMEND3KNoMSdMu5HKMrmdugKgPl4ypniWA+2Kkh/oJe/iMBDQCKucjTkLi5pFtOCChykpeKiAQzK0vp9NWzqGA10OXnbSY6soKmXz5fS4DVrSXwq/9nMzu3XyfmtS9sk4/37ac/uvVkzgOOvkLK6ioaqbz1AbGqMoKPHTzx5fQillF3Igkj9eE4a1C6sCS83/2U1XTPpAoqUfDvdRxgFtxYX84Omp4C6mRrYJITWNo/XM5I1HysOl1+MS0FSSDP1tRUNi5ueEoiFkpbIQf7DnI3MVwPYWx4S98w5h4nBTQQYuKOCqwH2oZGYXHcdRHr1bLFsi7wopGChZXDSZ1zle9dy+F3vwl3yDPc5u+dlhueOOXd5lCxNKJpl2849IoCcRAP1/dqgC38S5wH9UNKiv0068+fwmtmlNnr67mimEwmUdeu52sCHYKGb4dhUAQ5Xr+6RewudccQeqB4hrOx8FDICBxbA/wg08so9k1AUHykwpvJVJfev5Pvyyr2jcGfSgyPRqi9gNvcDctaieIAyX8BmmRbaIkKergbfpBvhiXgSVOgxsNUGAN3ZYg0MhAhWDqMTEvmwOmcETnd+w4S9joi4XtRHAHOWToJn/A6MFxQGSCiAuH28dmZPEqB1AUxc8maykT8UUDyFWR+r2ruPeC3ScnpsIhv4IlNVQAQnDZS4DzNtpl9r5xe78Zbsf+AY59bsBpoLIJsOCOPMvlAqccQpK8quXXZEkDH2LzLkjkgqjxx61o/NseKOU6xj1gkGwE5/byIx/XgThZR2QzBOZSv0U3X1ZLy+YvINNfQ3KggmL7n6DY9nsRrPAa7hMBX7Ht7j1759HXXllHfbqH3zXElruB0tpBeQhSnzstSD/61FKqKfXlST0J4rNmTLHswp/+J9PzD7jmc01yPpYTAAtFIKmD3AdVMqOfLCNMZRV9tPZkJngPdHUgDqI9Ww16+WGdKuskWn2Gh8SJcFnkLXZ/7OwooqefPJYiEYVKigP0gQtnU3jrA7Ro7gyiGSfSDbc9R00tPUKSmD3rBVqw5BBH2+lGcphcpoz2Jv17T/wp+hfFx33WUYAJwWAzg81tbGKGYXyWrTdzZRuVvyMhEono55xzzqdKS0svwwlF2UDX9WaW9g9GdLX+iU1yeXcfc+a4la7BADn5CsqoGF33uEhwmnIDHO2ONj/zhZ4df3lF8RYMnQSdJZB3XLQvYfNpTsNNbD4MOzyy35h46CyfzK/Ug59a1fvtEp+15ECvRDdvP4P2RRs4kpithQ3y7PTDLqVezcPUqtDbKrfQmRVP0befL6FuriefO7qD5pfHmFAHfxrIf3ZJWMwflzxFJAUqyQq1kxVu40Ye0wgwZdgeG4OYBvkf9Qobed23fw7d9PoJdDAcZH9QmS0qqppFvsLyQZUbOvwVs4uEpF4c1MTY16QCyttbRlK/4KfvkEn5BSnQOR7+WHT7Ow9uo2ioi9MjXnLCLBJ5yECpwvT26pM6Pf7nKM1YpNDp7/IKaT0bUlcUk1qay+hvd59LobBKZWVB+t2NZ9Hcroc5PB+1NZ5FF3/ir7RzXzsGpmj50gfomBP2cTxtLkCQlkmG4jH/88tXbPmpsBwlqqqqqn0+36ssNauxWOzsffv2Pec8GlPcxFBV9Ytir48MARJgMvuvz33uczfccOM3b/r7kx2f3bm/b8IGSxEfzV9EpTWzWU6Iaw85OpZhhUzZe+nrf37nPxzbnKGxsfFTnG/fZUL/1+7du9/mWE8qmP9Fc3t05d9ejep3dir0wZfeTW2+o2jFgiqqLAuQxkQTidpjs339MXphUzOd4nuIPjrjb/T++ytpd7dGt53RQifVhymWZHwJBO2qLqGOswU1mSV5iR7Yjx0bFZpX1E4Vvn4KGyrt7Suihw7OoL+xlN4T83GZccufRCW1c8gbKBb56QKkvnZZOX3vw0vIy73qbOr9mGISkHo8i44puBFvJ9myV+XEAdKTWAo8pH1xCgWzJjqzroEgGe7jYsOPMMUdr8U/z8TAL8Fh0HCwh9jXolMJ0msVx9ET8mzaElL5uU4SAuN3ULgS/eBHFrZ6yBU4PXqZIDFZN8DXjM49HQ2YzEMg9GwMpHuW1Ns47rqk628Mu8fHeAILkJBv8fFgYuHi4pWM6DzHJtcoc65jeuLSaNChyytjllQZNVg2Byk75FsQUKiKSb2Ipd+yEi/VVgbFmgNokqDiwLCyT8UAqkRdEVkQejJj0xj7CzIXwo9NMV6F6w/bf+2Vk+iqJ8+nyx+7mK58/CL68LNn0+92LKVeA3ujI78AzGDCzJ3kHdTplT7yc4QmHaFPEowbqUctpYVb6+4hVR2kLjIvvRxCRoJE8bbm4S4cO802b924xGQVe+VSb8Skb/z+JXrP75romru66RO3PUsHOqNkcCA6F1B7NsBhiDvJslggzdlp+OXl3K8l2sfGx43IuJE6GhOWMp27zMBuMdddpIFHk7exADKh+mTkiz1XfWjJ4LhiHhX36ccEYgsCDmPk3ZwmCpa1XFEkr5symO3S0RWih5/eTlt3tVFzR5jaOmO08c1W+vsjW6ilrU9oTIOaSeV+EDw3DEzqmdY59LLXVB5gKb2DuqI+agoVUnskwLygkso5kuhjsoVHNiSqLfOCNuDp6EzWzDG5MW6kbkp6h2xZQw/L4HtkXrqA8BWLML1yfmA7dtHDzzJvoNcLxvrptObH6YLQBjrX2kRznvgTnfL47+j0J++gNY/9H52nv0oXxF6i01sepqqorRscS2zatAmk3sHEgNti/BkPsMTdC6k7GzChmxxfMVDM0t0BVZW4/zmB4KSzexFIyngINRGXN7OCfycWxNECBaMM+cbpcci2mlywriXu2yoNyWYHQzK+9OQ6unadQpcvbKZzjynlHrQ9UIpS4VUsqvAxqbPbjjCmO2YGLD6q9PWJ3RqxpxJ06TCubD8IbIU9X+yFR46dA4ypVdZw9hVWklw0GlNFso/b4GRkP1ozwRg3UqfuYA8Xjn67iY0D38oZTGEBqUfCnHDszoPVi6P4ApzS49MjtKrtZTqnspvecVwtvfvEaXT1abPoqpMb6MqVJXT58iK6bEmA1rS9SGXhTtEQDIB/ih4+d0TE39yAOcHqxA8moHE7lZrJKGtSZ7eGK6mXF6itmio3xU8FHX8wVbCkjllM8dllg4UIkssb1/1SLBjIFaqrqzHdp5LTAeqoHbbt5EJnLQX5+xtFmiRwj8IEuve5++jh732UNt71Herf+yopmAEG2NWNCj12+eiLQfWBdEwfCA7vn1f3JtUFusV2vMMB7yoeL7Z1cO5sIG39XpXmzJrGEl0Byf6iUZhCkmA0lvpzaMSsjQnGuJF6YWFvP7eySSU4zKTjiubcDQ8hNXCX2l0b5A3Y16zBZVQqlqj5eB89K79B9239C/1945/onpfvoL9vuov+uedBun/bvfSvlsdo50ofhStkipdyRNAWWYZpJV31ly2YzEU6cSEuFBbjAA4rhErj9BAyhclxFqR++QdWdhcH5N0e5oOJFVqw7sBwfsfDRJYVa/XdOa19/P1+TrtipCE3jnsd60kF1aA6/vbpyZpu5Luh67T0qJV02TuupIZ5i0Rdc4FiUeCx70O6JFZ2ZgoQ+czCLjqxau+IZcPenXEwJ8AN9Pzl3GOgWB+Z4d5RGcvQmdiLcmu8aDedCE8Qxo3UQztKdc6UQ/ZGS4eB74ekPnjmy/CIsUyMgVI04kVloxws4ahY0IK+3UfWxRrFzoyRfg53MdnoZ/P1PK4CF3AYbNQr/VS23MddxrHPMSaGblyZKKqExTgApMxklIwFUwJkwPE1WToVvRVJOkX3eZUmD1h9goFB7kSI4mJa05SeYE57QRqD0yHABmnYZ9tOLugWVfOlPE74HQAGlQP1C6lt0RW0rfRY6i1osCcIxKFQs6ep9kRxuANbZFEVoHLBmaTYZ324/WBgq7DEmyhgoCEJ+liwinaQ2dlCZncOTE9bTo3V3+UUsonDuJH6pk2XR7nLdsA+rOAwcCe2CIAZKTU4j9GjxkCp4pEoADl2tAnI7nGwQ4ALS8CnDGsw2u7hMIdAljDzMmcDpQATgyAFvuJAh3FhR65AIOVEJXRa4HgiFwZUUKoq7VRlkL1jMQFAlMSmXglxEDkoWaWypeZ0C95oNArJHzui9auqmtPykCvoJNfxx0NNNAAkD/IpHI7SX19T6Kt/6aH3/GQP/e/vNlAEW5eKFLPzssBjCsJoD3GB56RNUhtGBIh8UUmr2LgL0xyTgsnc3uhvMBDXIpbUcej0kIzNGiIFcmwmFuNG6gB32rYlSuoARrqTDYokAllpxCys4GTiIPL4ckMc8CNdMwTMHmqO1S/sZQ9IiYm2sLq6Oqe63+Gg63q/Q+zZAAOlAxM7OZk2SqS72+1NECyxsE3EJg4iDy3JK1lGTkmdBfUCTgNI/yG+hmzbyQXuZc5RZFLscixh4hatan+FLgo9S5f4d9C8Nx+hc1ufpPM6XqDV+56giz1v0tvbH6UFXVvEAGlQswc3e2P2lMZsABVMta9fnEk6PKmzNC7UL4l5Z1FJkEkdAsPEFq5JjXEmdWrmbBosxbCFIHUl2fSlocBB8SB1maXrXJH6qDAGZYtJoZULMPdsrKDX6x2XkRcmpS4Ot4+NY5M+2M3A7BdAU7U9fOnMxq/cgUWIWJTLRxIhgiSfqcm5nlmEOeqF/M2hMMO2mjx4eD2pzKHzsYhOgK+oOrN7ttHxtIPOqNfpzEaDzmww6Jx5Kr2tqo9Or4vRGuNNaujbKyYIFHlNcQpYCCptJvVssxfTF0+r3Uk+GYeZDAXKDQ7HSHyG4KrKvFxW0+jVv4UxrqSuS9ZeJuGEGTCYZsakLk4NHyGj2JmB8yZ0e7NDTJrJslzlDhwdbmByLZl1MqGHZVkOjmY/lkwQi8X6TdPshzSUKdiNwW4HGuvpVUq7T5ObMpsfkXtg19qhPUP+PskKyLZqK2fgvIKU7uW0CPl8vkknqS8iqpAsab5zK/TThV6LFh0Tpmmz3yC1507SOv9AWvedRAd+Sb7w3eTp+xPNXL6fZi8Js4ROVMykHtBMCrOkjsVLkJezARqIOYWdVB/o4XgkUhB6qJDUB6+ZQEgYzyov8oprlkG/JTCupM4t/G7Oj/YhVMyWYmAkDRKATh2DNJqHGwNobIbLXPYK21pjf5d0jFiSIkpKgkEAbEB2GEg0DAsDiv2mYfYYpsXSrXUopA+oHkb+gDTA/vdwgPAzyGQxLqTuSNrhbKRrjqPO7gak0y+dWYFGaddotxUfDfAZphFjA83Y4G9iwpBlyZzr3OYK0FWrnHeYjjrpJHW/SbP5mxux6woOfJH5WuYz6eh5ETp6aYhWL+yl1Yv7afWSPr6yWYrf/fysn6bXRsX7QdUUm3lFdImiLFjZ/gwz1zwF4KLUG6Y5Re1M6glu+dZeeMTUFP9M2BOVBDVB6pmF+NZCTkgoXcy67NbioK49yJXqGHeCNwAi6etspt62wTPBTO7iVdd20QWXvSj2fsHqt50bDfrX76NUVS/R26/xigLiwiYRtPSYJaNRKOyh/pCfdF3j4KCqwVQsfsjG/o1yY8+5FcZ9h6NmX93fIAhMXZTC/H6voVshI2r0s3TbZ+oU7er2vhmNKD0cPRaGmOBEJOCDhLXqiJVhSVwDmOlkZhmTI4p7fiIGJiVLNrDBMH4TKZFYqKc81rr/E7G+3piu956wf/+hN+1nY4cbb7wRMyP+oarqSiYm2zINIO+4pdsdjUZPvf766wfmZ89Z8/Fv9EXML09k7UNDXDZtPnkCReK3C8RZN41fvf7n973XKTSjxvTp09+tadqvOC3u5rR4R1NTU7/zKKe4+oILSiQlfCyXtZmctgGyFNmSTFXC1TJUWbH4XiikFf5mBUIvsVywvLRj4Wx/+1kyFzabiG2gWLq/FSZuAEli2zFxi3f5ykJPa69F//WITH3cW15/sk7Lq6Lk57bcL0fIy0Ud77k0nwr2exLd8MoJ9LudS8WKUhfIJy/nV3HNHI7HYZkT2Qdfb3z/Ajr3uBqu0+mX0XEFyOetsqEXsOz0XwfNgtifFFk7U+y34gCVLNTbQd3N4ITDCZGM1Ldu0Omxu2LUKDbz8gy0DZC2o0zkHR0l1NFZRJ1dxRTqD1A04nGIHP8Pfy4odwhglSIfhAvxjj2zwohFKRYOiW2DB8ofJAxk7HCAW1zFO3Zg3BIM/La5hws9S5ixfhwwRp/e9Pg/f4i3xAtjhPXr11d4vd67mdSPZ2JybEeGQ+qbFUU544tf/CK2NxBYcPwnrunu13/CaX64Zo4zoE/HYRn+wnL+fTj5IAXquv5AONx7wbb7P5GTmSoNDQ0f47T7PqfFb3fv3v0+tspqJtFwOOuss7zVAetyZun3cwlarShycPDBR26Z4+90ihPHhzC1VFNxuLu9NwseuG8mAmTrwn3HtUPdi4Qj9OiLm6inP0InHTWfGioLyMudkhKlj2q0TprmaaMGzyEqVCOizg0XEmzRcNyyeRXdsvUYMfjqvok88xWUc77NcmxsIPsU/tzvf2wprV1axvl3OK6TCpOA1Me1wmntoSjnX2cy4QgDpaLLlQLI2DBLC1gU4XdmGeNEJAiWzc2V9NLLy+jlV5bQjh0zqb2tnMJhnyhYSGeUf7zrGuzQOMRww5DU3jEyDNQ13AVVNJk8QT8FSopJ8fuEjCMMRwYnzAxr+Dn0vBb/ZtFfGEwPF+5gz4UaBARhy1NUpinB4v9efMYlOT9+LRFlZWVQv0TiyS8dgNTZTX8oFBo0A6g7FNvB5NNnV+GJAhrHJNzKn8jFYZriCeZsDxhZHhh4hYSefquYBq5et85XG6SvKJJ0KxPBOm5Ag8gmnDp02GBfFhh7gzUQOk6zUjHgiJe5XGmSwQZ7oyc3CtdL14BoYWwGtuMhMwlpmsr+mxSK6hS2PNRmFNH2SC092buQ/tq5hu5oX0sv9s6gsKlyGieXplHCQPlVvv6B3sEAOK72Bn+DgW/wexSqKuXeeXJv83AwrqS+YcMHWfK0mkSuxgG3GBgBQdh3w4AfRcN84UzFzBcQbG9fgF5/fSG98upiamsr48zHIAuImzt4KJRjCS5oaIi8wUImeWfLyJyB/eIKqshyIfetb1x62oUXOA/GBCy5xrjiZDWlkfMt6vF4BhFZVLc6LVOa4EU4EpN6shkWwqZUtsycTWvktBObefG1hy85pR2pwvsO/vsZWVH8IG1B0ing83opwIKGXZ9GB5fTMf0RRx3i8BjEAXPYUb1AytCtw2DQc3+0gv7RtZr+2HY87Y5UcGOBQ9mHxhdRK9aidsORAExnTIw7VKUlRSqVF3CvI/Xnv+UxrqQOmLK0jyVTzpa4TMMdRj1HOMMQeYnNvACPz2JpvIReeWUx7T8wjaUHbAA0MU04S2mk+TBONrgg5gKowJKillqq9MH5559f6FjnHN3d3RBpe7MhAnajR6PRwdJpLNbDjWpoDJIkI4i56slIQKIClbScpSfnE8YkgBbnmhNcfc45NTIpH1QV2T8SmQPYadPryf3YOkJG0YDKAIjgxI0kbZcgd07cnZEa+kv7GnqxD6p/EM3QuEP4EsVtkCoUC48gIA0uOPj20gIPadhyN4lfeRzGuJM66Zj9wk39oBYametMY0qRX5DQIyypY6ZKV3c5S+dLmIyKhGpkzKXyEaB6fE78xyYekiWv8PbRHOc257j++usxg6Ulk0HSOOh+v38QqcuRQBenxAQf6SZxDyTGWTK4vUEOsfQYsFQjl+oXcZgm0lBY5AiSz1jOl5XpEDrgY0KHkDEWQB3VWFJHVKIxTtcE4nUBW5UFrC4zSPd3rqSne+aJfdgTJXacnCQ+K67uStwoqZ6hRyGiWDZWBfj7UnNEHhNA6rJkHuLWecgKzBEXIHFJwfyQUA8aAIkOtVdROOyfcDJ3gThJLMWMRWzgJ39nKSfS4KPVc49mfEcmcN7XQyEsSTkMT+xAN9fD3RNeAcVhGSIF7XuAby1TUkzJyskCpPr6emzmVYLfHFZOGzKuoMs4idV0khF5oWA0cYyArNaYdHGNxTi7R2hoILXHSKV/dy+jx3oWiRWkA8TOl17dmcTg5g37J6YzKhjYHew3wmyo8pNHSabMySMe407qBk5AMuRI4nbWKJD2fg8JWcaviW4a/zR0i/odUpdZYpgshC6AOEFSHwugsBN5TUWe4diMCZiQujOV1EGYbCJFRUWDSH3fvrtCXKf3Dc7l8QXCFgPPkAYGAeTBIoShTHMsRgVd1zFsL9QjXDZzOo5gylSL8p4ORL0YIyndBWbTIBwcK4fvHQmCgjn6T/YsoIeY3KOmKvTwqLuHIj4yBAUd9gd1yO7xHv5mBKMwmRcXYrXhRJaoqYHxJ3XF0wotypDMEQVy8Kg3Xgn1eaizIyBa+f37K6mvVxOqdzGHdZJlMAZNxypG3C2VLMnI6SrIRHAl7UmXQFw4pB7dtWvX0NZAMg6NWYKkCbGiFHq7hHhAImSuECqT0cLrxX6rgtRjiqKIHTZzBc706nSJWkH5G8s6wQmGgVJB6ljYlQapAyJGXF+f75tDD3Ytpx7LRz1RL23rLkPzOpA1kM5lxePMfhnsNzbdKypI/9yFtzLGndS79PA+ks2ORCkbGYv9HuKBd3q6ffTQPxbT008upzfemEF6lFt5Lryyx5uY7xOOkaZkjgpckRRSxvp4u45M5qi74EoeYQwhdcmSm5Jt4DZu4ELlThUd0qkTBc7KiU6dyRxb7mKHxj5Ov5wtOnrf+ecXcrRr0yVPDJKOJRALv9cjVDzRGM6lhcRtPxsJkNhB36+EZ9Gvm06gz7z4Nnrw4CyhoomHGCRN8BNk71FlKgmM7fcdKRh3Um+699oQd632O7eDYLfQg3MUhaa1pZC2b6kkHctETJ3fY3oTI+STi9XRexi7GCFd5MrGdeuwSc6YgIkJG4mJHSLThSMZhjs6OpKwt9TCnmY1TTI3YCrB3G1swp/IPvyJzPU5mdLIjQYkdUHqbHK2RUBUUfxcV0rSLedjftoUR8Pv87DULFNMF4eNs2VmYWLu+sudNfSvphkUNVjqd+xd2L31wbYojn6fQiWQ1DMom29VjDupc4ZBzbk7UacOKJrPkXYHZxyWKId6YTDrDvpQzngm9smWvSD1Mev+QoVgmiWWUTBoP+xcQlVV7NSYkQpGSMGSFF20aNGQ7GBK3WkJHfMYpUlaYDlPnN+RGD2WGyXKiTqLv7+EDUi9h3ssOZPUA2rMx0WqKJ38wDvqGEvqyEbMfkGPAHPV9Sx6dbop0a5DXpSNpHPUMfslEeDx4qBKhYH8HPV0MAGkjrJhvur8HAC6WFjAIytojR1LF1yYdF2irlaMuEP9onCBmJCoDw+Os6SAKMaQwCSpvsAnjdlcdZbQIWliP3DbIk0YhhH7+te/PqS6dRncI7OsDuTfRMLQo0OKFDdHIPXqBRf9pNaxGA3gB0srVguTujhfNhcIm7FCTr+CJJEfBPSskGdjPUgKYAGSypK6ZVpM0JyGjv1IwHtQp77Z4qX9XTjVyLYfjKHjagA+v8CnUkDMUc9jJEwIM1qWvJ+7xZw/cTmLO4m7Y1xoQPCJQCHQI1w5uSBhuXKyFn1iAZ0hJ2eGhJguRIpIVG6p3pzNrU4ES90g9YwkTYdMonwdkmmaYkVYMOuy97aZOOg4Kgs9nUHg/LKoVDE9uZgmWuYQa8usWbNyJqlLpmjAfUNrw1BoqBNjVPYGwN+IcwxA6tDzY7uAdOKGWCFqe9s99OqBoJifniymiL+9W2sCOKwCv0pejes8/84jNSaE1LlIdHPehBNzT0xngqQuikqCYQeSaW9TrVs+isYw0wTSlvvOxAOFUlSsZAUP9jDZAn5apqrohliOPhaIxWIYtciYlEDqzs9BKOnuDzHltyStweMEBG1iARILA/EQ4waSxZ16KRfnwAYdQu3csGFD5jqJYcBeVrK/kNYdm+EBlUimyYz30zF2/YKoBZUJ5sIrYn8ZLECKf+4ae1AUjZytYsGU9o1NPnpyZwGFdagoB79vG9RlLEAcRlIPKKSq8DWPkTAhpG7IZjczdCSxvUa9UIVeHRJ7EmPZuyFGoz5q3uuhjlaVImGVJczspXZU7ngzKuADkqiF2GedLKPXsswwh5FkQDE9cOy8lkJjJqkHAgHs/5LRQB/SbLgZH7t3/yrMT/dPdEXEAdTQ/bsU5UJSNIWtRz33X7JiBXYWRzr4Nuv8TYSlWA1MoPJI6Qe1C6YzZprO2E8llUFfGoap+bDh8o0FSKgqkRgk9bhnjsGRdTFLpe6Ih7a3BejR7aX00v4itsPMGW58ktVt7qVDoEt24hFQUewRPYSkD/MYhMGlfJyw8PyfHaUp8gMsmVcmcpyuR4RkNTRiEkUO3E9Gx4ukVqwlrWod56/JrTcaAi7YypBFqiMi0tdtxmJ9h+cMcIEpLguT12eIQpsN2ltkCofQFXYsGJZphWUl8puAp+kBjuknZFU9MdsGhLu8H3v9wT//wLnNKf7nf/4nGI1G7+KKd1a68QNZMql8/LrrrrvFsRqEqqUf/h9VUz6bSYJaRgYN34iDKywxKppVUjPPVNTBy8/ZpcIN7p0sXPzEMjnHsKF+hmC/zf5dd32cYt0XSGrwJ8qMy7+y5a9XtzmPR4X3XnLOf6uqfJ3dIA0PkHphIMB1ID0ZDZJyT0SjTYfKKGoOv7YCWYZ54/6CUnbj+i3RwW0PUU/rRqqccRKVTFuFDHOe2cC21joTe19Mo37uURsG99c4zPg6kRQchi3UDf4OLHT6zGWz6X3nNIpplJMa+Mi30ta76QCZ6vUXkmeQKSKPr0AUDMya0byF5A0WkS+A3RG5d0qFXHBKMzbhkJ/6ez3U3+cTpq/XR7EopP70CWgIZB9FdZZK4oxulvgi0YoLDnUvKeAS+9rIpTs5hHonx8ewxYPJwYSk7qgS0oWh63q783sIZFnCQaGCINI1oo+frkkD6BGKF+0fh/+xVMAEdBFf72Wf/sZkck+mhgntXv+M888NzL2K/DMufp9GxqNLLvrZO0XAo4RMZq2dIKmBZMB+5+kCb/bHVNrTVUh7u1Obfb1F1BytOWxitRSVy7gcmtQd9fJ93DPHtMSqqN2o4PdKSPMVkj9YQF6uq4PrdBLjCw4hdBdYUZpHeph0pI5CDClxqGFJ3IzZLaHq43u8igKfvYHEAu/sKxtOjVgse1UO/FBVzAhIDIvtZKVKkZRPx3S/x96lMnPgcyVVyvWByQPo7u62mNAz3VNdZ8m+y/mdBFmNksJNuiYtsKTJHUP8OWzwT5Flle/8/DtrI0uKKqazslirqNpi2ZRvXnzhz85wgs4K69evh9qljku+Y5McyCtI6Bk2xBQz7TONwJVoD5Ib9lsY7o3FG417PGhIzBCULUOfw43wnaVqjt/hOjyyyWP0mHykPgygpjFNLCLhKI/ZsZ0WRcLQF3KJzgoYvceAj3M7CFxoyZpmGH7+FLM3Az4aAPxl0VJsHDUWaGpqQj867b1LRM9BkqCHT9vN5AOIZLTGBeewqXPDK5ez9HwFU3PW9Wvf00+XcEmqQ4ciFZAHOAgjE8DHroiHe5DZRI9dSxoCJlMP8SfHf38ekwFTg9S5AGH2gmRA144R8rFZVInCrusqmUbqipQKqmpwdIfR+6EekGcj14RuEVimgDRoSWOmfrntttuwuguHRtsW6QFb9k7wFruTD0zvtauufXvW3b5YoVTLpb50pLywST2zaowphV0hr3OXOSQFQhXHzsBstDypTzZMDVIHLExLi3BZwsjo0P2WcwImWgzRYWAnW+CoO3QmhtRFQcjWZkmKPME3WQ6kCU/rFpx24VjOVU+hShkMEAoDc9RbhUUeNkQ2Wfs23LYq89F7BzJZxZy6/pFKuSxnpnqBijBsyNQe9vJvxzJTqAF2q3KV7BU9E1Fx8pg0mBBSZ8mCyyGKI84xTNOYLPsYYeZ0HylqIdspQ99xDAq50HGObPg/X+MMiyFMbJi9knmjASLHNsGYkSP0nAN+yiyi6y/qpvWV/uBLmzl2HSN1q5NBSG0yVXCkyxyrnENRlF6Ekw5R4D1uBHrD4fCwB0Ogz4JoZ2I48PRNmuDvAXDNqeE/Awb3mGfN33BQj8m/Y0t8TVYwTbmaS3zKLSHgOQZJUZPSBVKsN+qlsIndEDnOThlNacS34WobGQdGsbRuxXo4Etx7llFfOA78blQ3KRzNtTFIz24Y6i2J9GtFDjH7gh9OD0i+j5AlFXEERpyjxFKBGet5s7J/xx0XcQHqD8x+991qoL7HsvSE0oyV2pbS39F0hmTEZqf8PK55umk8ZcjWBpIGKxera3tO8getpYJEMwE+hstfW3Pw3t4+da8MXRHHybCkXTHJ+mvrUzdux2tLz7zkV7KivFt0CzIBVy7LMLq5sp/y2gN/edGxzSluvPHGj3Al/j4ThZzO9zOpv/Tyyy8ffeeddyZddFO/+qPfUCTpy+l2rAzTisSMdOfKW4hkgUiYYYGBRK9RUjevT1G9HIsckgNGxLkNZ2ILWpZkSpLWZcrSm7Ip/c+rd7/3T85bWeHqS878OFPo9xTkg2OXDH6vl3y+9FUpiPKBbv/TD++pe16RrZTqIZajIN7UaKSdz2XCCYT7ENFWMjseEHVIrjyfBa1iLgdWT0VD3T3rVlSdVhTw1mRcd1IA+8ycvqqSjl9UhvLh2E5SoChO8JTGFJVhcmH69OmruXw/wj+3c4E5a8+ePU32kwQsusxT2ibdoUryRY7NMEB9pK8cOviHGx2LARz/zv+8gSXWr2RO6pyclhkyDPPyp//vJ/c6tkOw7IyLvyYpyvWZEwxXSWZ19v+cjf/864OOZU5x0003fYC/+8ec1upI3w8Jjkn9sS996Usn823Slz/88a9+yeNRbxSpPSIk6u3T77j3ybb/jUmypaWYNy6rqq539S7iWnEzx6N0hLQ8UFA792PF9Y17jJie/fSmRGhF0fDeu082+nZ8k2TPlkDNaR+LBRdv3PLXi0c9T/09F5+xXpGVr6dsrxhBv588HqzCTg+cp5ZumB+4+Zd33u5YpURZ2ZXHKho9wPEottMYM0n7uTHZzL91CkUWM/kXUszQ967/zLlnfuyatbcrpKzJZrOvVEBRnBJklSf19FFXV3eKpmkP8c9nI5HI+U1NTYfsJ4OxiEm9uU2+Q1aY1FOmKdOMZSUl9RPe+cHLuej+mruTmY0mIUMNM2ZI1gef/u2Pf+HYDsGSMy59ryxZt0uYN5YhMGCsW8Y7Nz149/85VjkFk/q7OV1uY1L3jkTqAJP6P7785S+f69wOwU033fA1bh+4ARsZTnhf++IXv3SDsBgBVVVXLmPaf0iS5crhKxAm1uk7dEM/vavlzzscy5yhoaH+nbIk/9a0jPv37Nl/IVthq4VR472XnPl9VVE/lmovdTSqBcEApbs7I0qbYVhdHN+zv33775+2bVOjrJpJXZIGkbpEYQp4N7JVhPoFqZcwqRt7/uvzbz/zI+8+9pec38fmmtSnDCYBqaevjJtgMKE38EVmEgkzMEsjOTZxUkqyR5Kg50tW2KEftJ9x9zbpXDDdkrdzX7oflSYjoALKEg5YbHRsksPUd3CTkt2MEY6TYsnuyfU5BxMrpiimpRdy0sfekGcYWJbixxRRLIpMZdx3YjEjbVLksqAKjhkRsuyx5DEp61yOKnEOgCxrUBnlhMkuu2yRh8vQiOMm3PCK7QHSBvJLMrd3h3redGxGBOeLbEmSatclN6mxoZddtyQZU3jFGJQWiYRH3NIgj7HHlCF1Jhp3i9SQx+MZdlbBJmoxLVO/19RjPzEN/TfsrvNwYZQg6e4xDP020zB+ZOrWc86DQbAktVkyzay60A7RYXbK8Gkr683MRRlvcQugIrNkOsu5zTk4vTIlppQzPJh4uYEd+Ts5XOcXZbBhGfjG4gYeh5BidZoQjeIMvkUcUCp2KhsL8LeJ+PJ3Yv+brGe7xMPbWadxUR3xAI9Mj6+zX5Ufve339ybt5SaDKZlNFhm3maZ+i0nGY0hWTnT2DKSORUY9j+im8UNT12+fN70ixPmYeaHOI6eYMqTOKAGhMbqam5tTnKbzqN7RcudPDjX/4T+NqPVli8yBmRmoAHy/sa258+OHmu/4yKFDf7jPeTQIvVGj0yJpJ7twbDIAk5NkSUWLLrts2BUhsqW184tpV6xBwDdIZiWtW5fZipM0wWlscDoNMOxI4HeH7zXZyCgR2T8sQkjLjWEYO3Rdep9lWheapvVLNsxCLC1jnZphhS3D+g73OS5gav+IX/YlH4MZJZjECnHldMvZ2aRasRIgS64fKRPQfU83cVH2DcOM8t+kgsxw6Gr+w662pj98+tDB33/cMuU7RdvLUjr3wISfmrL37vaDv/toV9ufvnLqGUv6OQvypD7BmEqSegmkOa48zXw7EpE4SDbQxiWRqlMWvE13/qiXi+ZmDtWxyQDsPXdYSyoDgWHTtiva3s0ftDdN7hoMUaukgtrCwjFZVssSpxEnNacEKjUjJ9JpHEYcoHXR0XFnV0frHfdzA34vp/prmKHKJRrzWhWhNJDpWW68/97ecsc/m5t/OxarXpHHbs8iZ4djSFGrjH0eUf2CHQ8zKaEsYx/gP0MOqMkcMhdDD+okbnJxyEga4LKGaZM5NVnUvykA/rKpAS7AopAz6Qy7eVQiLGu4VUR9I+YmSxz7TSOLybF2QSnv7fcOO8i6+9FHw6YkbcyK08Ufq8CjiGV9OYcjqZvO7Yjgip2i1zSOsCzuubgJKq4Sc07600Kyg8LfXwxyY5P2oq2RYChSKXtob3CUBAgPvdZM9OkiRUx6g2Jdu4VFVnBVK5iFNdBRhJooLiKIMxvEPWfGJDlQTEppLSklNTkytcLP5OGN0kwwpgqpa9zVLoRkyGZ89hkxrH38N5Zxa86ZypWuNmaZqSUti3ZY4uDezCBiY0nFwc7YmOyVgPmSjgSeFvhbU+rg+Xl6UzMcMFnlWvIfM1RXV2O8QOi++Zq2sDESJMnCpm0pV5PikOmM8sk2r3/nt//MSf3B9HwnfJzNephHIAFrfpK8wRyaAjYBklQvSdiaNyeG/fKwn0nDG4XxjNkRwmljSpB6eXm5jwuQHxIKm5zpLlPBkBXo1LsypHQBmaQSv4pld8ODheG9/C1pqpESwUTiD4zJqlJI6twbcu5SA5WaTUrRhP3LqIyxf9hLZuLFnTSg63oxx1XsxcO/9wjLHIAJG6uGQZbJwemeySHT4F5DN2Jce551rEYF0UCYkNRF7ShsbGwcPL4DYke259CYoW4yultyauBnsrBGZfDtE4yJj0EaUFUVhF7EZIPpdsMuSc8lvJLZzP3VLlEjMoDogeEIMin1sXOmFdtlkdTOtOjYZACJgirpY0LqmcAh9SwbpuTIvqEbf/j9fhBvEccZKqvsBr6TwaQ5TOzDFgw8UORMOkDIJ2unasQ2OBajhkX26Uf87YU9PT2HVYGwjPaRFep5a5rIxG9YOiVIPRgMQiLCeY1IsQO27dhCj0Y7LUtpy1xkxL4psibLao1jkRSG5MHZnc2ZcrodH8tPplQgfuYYLFhn/smpkVEZm0qkzmkFMgOxY81Byvn6GQDtfOp1Dox0TzkC0PhakvzK87s7RqFPPwzMIYP6xW5esFOBN2F8h+3RJr1VzQRjSpB6LBYr5goEEouwtJ6zAalU6Ja6uaKaWTUgKPRsUs4K6DB7MQPmoHObPphyudj4dElK2WhkC0iduNh3IwOzZZyfwyGtPWRAPAD7NzkGXtNANBoN8LcF+Wcvxz8npH7ttatUpszqFII6KUzomWi1TMPAnkGPPfroozkcr7BJnePh4570mAza55EdpgSpo+KwwVS3KBegHsd6TLHpzjujTM2bMPKeKRyCmi9uhkHz8ceHLEnsY+PYpAv0BCRFMq1RH5icDEyqFvufdqQUJYvDYYcB0o3zd6zWCeUcLKFC0MB4D3a2zOjA7uEQaikpYrE65YZYUL2kIv1EmJbVLZGS0w3gMP5tWaAPC+qn4fX/eYw7pgSpM3EEBJGxNBQOh8eF1AFJps0s4WTO6kKKkubYN8Pg+uvhbxOILFOgfy4p4qzSzB2PAEjeXEkzbWmGBXuVVhwRJBuckZorNcaYg+MaZElV42s/X7GidNSwVKWUc7Uo1Z4vmQySOuS/IyYZaW8NkA4EqQtpndCLHrMjFvPIHFNKUuefnc3NzeMmyRmSxdKNxFJOZtzpVMfCVeddm1qCkaz9FvYVzRTc/bZIrlq0aFHO52FzBU2b1LkBwBTIkST1wTMjUoCDRVpM/EhTmkC55Av2I+ravXt3TkidDApyQw/jWAxFJvp0URoteuaWX9yVw4NM2E+WeGxJnbwc1wy2dshjrDElSJ2JBpI6JCKs2sucBLOEpqqY0XAwU3kYOyny3yJPiRgHGBayJe9n+RT6WMcmfXDGVYanTcv5pFiOC6YUZpLGOcsPzl+MmeRsZeZYg9NJSKh8xYysnIwF+GQmSEkMviYFJG+uD87dyNANU+cCiS2rcwgWc0QHTOw9o3CepZy+m8f4YkqQuq7rhY7w2MFm3Ehd6TVCliUxqWdGunibTZkRFiqSYWHp9CYLPZlLUEgLyyrRKABJMaeApM6XtCR1gPMl5btc6dNKPLzGJsxmXNYh5AIc1yrnJ7auyAl0yyyxDGvYgUdI6enq00H+nKq7DEvJyfz0eCDTbb26mLA+4uZjeYwfpgSpo/KIAipJ4zKd0cWjiyq5S23uTE8ZkQCJfKomVgYOD1+kgyX1g+lTaDykWlmxcl6ZuAHFmaNpD35yvqSUUNmvtNUvjCiHnxs1xjiA27NS/j5cc3bwNlN2OZedpHvZw0aRMtuZkXNgw80z/pCzhVE2MP4B9YuGuGhcBqY5D/KYBJgKpM6Cib1qjws6lu6PH66/3uQ6tCPN7cUHwZQsj2GlnkvuOXgQG4e1QqzPBKjwnCblckxzJcWcgf0FSaetSuC4pGyS+HHaX8fvGh6PJyezSMYDnFYif/maM1Ln0t6oqWrSeomEzESfjjEPk4yX6Pqx6N0iNvZOjZxvYn//YDCQlXiSR24xVSR1UXm48IzbzBcXJkn7JdSODICSLZmylzQ5pa5xw4YNMX47i2mN7D/3fRXJyPmqUsMwYvy5aS0AQrxBxM5tLqDHYrGpQuqYjSXUgmxypzKyht/1EASq4lTzNCDIVoxPSBlttZs24D+TOv9Aby0/+2USYapI6gUO8Y1711wmcx/X2sxm3HBcZZm7pRal1KnbkLZw5ctYkkJ6GLJS4tzmDJzW+kgqFReIA787bNrwc/ZOTEV1bIaH806MG5UpMaVxzpw5WDdRid98zZ2wYVlVyaYz2mktZbQzI/uyq183ca5azoEZYdCpIxSOG4SXTNRseYwhJj2p19fXY9peKRcccN+4k7oeozeZmrrTIaZB4Pc5cVPPVWcYOu3jypfxNE0Jm4NIRs5JnQF9OmbA2HejwNe//nV4knYZ4zB7I5HIlCB1rCblBq0KZMvxzlW5lCxZqhou6UHo6Q6SApZJT97667v2O7c5R9z2u5jSqErBYOZdzjxyjklP6lzJ0bWDxBtTFGXcK3yPqRxiWWSX0KlkDGnEAwQsVd/Ll0NoBDICKjiTinOXM+i6jnnqaalUQPxscrZXC/vVMVXUL5xO6D1CLYjeRU506h++bF2QU7QmWVlDWnN+p10MOU5oaP5h340VbPULQ5A6iS1w8phoTHpSd3bCQ/dOdwrquGLTnT/qY0n9ZZBoJkAlNMkE6aZkaz1mdrLI050hpYsTIFgSm7Yux8faeTweEHpa6iBIqWyGJfXFixdjOCLtfUHYr96CgoJc6ujHDJqmFXAeY51AhK9ZnWebiF7TP4tMC71Sx2YwcNJROkDZY/bfq6uxHJxyNBwsjqrKeYbwLJC6l6SCrESfPHKLSU/q3M3FCUKYj93PhXoi5jBbsiG9bo24b9VQyKZUNv/896VegFSgdFuynAUpoBmQSnflWJfJ6Z02qY+Ehx56COVLFSSTHkJNTU1TgtShfuELTA+TMNZPjBqckTWWZPmGY0ZI6umCk/zFyEt7cjZ/fii4QSe015gBIxcXFhaWE+VJfTJg0pM6S45YTQpSB6FPyGpDU44eZLE4ipqSNiDFcryLC1PPDNh6zz29kmFkfiiyzHGRrFLN78/pDnk+nw+kOiKxgqiZzLg9knOifnGIP3zrrbfmcCfBsQOnE3ZoFKTu9Xpzs3WFZVXLJCU9BhH69HQGSZGKmIJrWNbzt4nZVWMF5L/GRsTJyz3qMhRI8SiPCcWkJ3UGBgNxdFuICWRCBtFkVd3HYklvBpRuw7LKLEMeaYtczOTe7PxOH9xocHxqPHphTgdLA4FAWqQOMBGjEg8r1dfW1kpMfGnpDDABiPO3z/Fz0oPjC/ULGtReXddzQp4mWbO4sR6SXlBxgNCdhi81+B1OyhZube93bMYQ7rRGsQIWglee1CcBpgKpYy424gnd5YQMopkxucnMcLsAlG6Ob4kqKfW2zfCQZXWrqesZqR2YLJkEpFJFi+Z0jjDULxzvWFoEwoC07vxMBuZpsYuhc5sa/N6UGWljUq/kb8PPjq6urlwIG5zgcqW9p8pgICtUTRNS+EjAO6ZlPn7zz/+wxbYZKyBPsaoUenVB6inVjHmMHyY9qXPFKQHBcMHp37Fjx4SQejSmd3LPMvPjyiRLYTm13LkbFqZubeOam5l6hyFLVEQxOaf7v+zZs0dnwsICJMdmePA7BiMnG1mB+NlMmR0aVVUVjTXH+SCT+qgbo3Xr1imc/aVCrZYIfoCDMdJpGg2Lm3rZwgZe6bWkowLiKlaVaoz8pl6TBJOe1Jk43GmB2Pdl3LbdHYQd1I/KyzXYsUgDeFeSVdlZQp0KumXgkOuWzCidM09RFFNOvWlYpjjxxBMxRz0neu2ioiL2SsCxGR4OqU+JOeoAx9VtrDHIPer08ng8Xsmi0mRJhbnp6cxPxzucjC0cnbFZRToUlskFkK843QqknmkRzmMMMBUk9RkgBS4047vvSxw2bLgtJsnSDuc2bchiz2mpgdavT5nOuhbutcjM2H/IYrKZ22PtNm7cKAY/FUUVEqIEXa7Q59o6XdfgGYMfDX+maXd3NxSu2G97wE28H8JPx39ZVlga1cblqMIcASf+4JqTGVk1QdPHlFiUTL5OV5+OdzhOb3A/YptjNcaQDItku3clo8fYM+n55K2AyZ4JOIBA7ETIBbZd2EwQJEvewnHJbKqfzWNlazZuTDqjwcW2+++P8pt7hYNMAFJRaLpzlxNcf/31OH3oid7ujtc6mvdT16Fm6mlvpb6uNurv6aJQXw9FQv0UiwhNGHowIw0SRmOxGMWiEYqFQxTp76Mw+9Hf00193e3U29lGvex/d1uz1br3zZyocsYD/N1iLIOvOSF1TTYLOP+n6VzEdMOgmH7YoBClI6njuFjJsh783s/vGpe6YpqWQaaMveQtDrfYOtiSJ/VJgEmdCXPmzMEWAeIgCJYIJ/TwBIuMHWQON5CHCmcz+GEpdMAUx6SykaYdMj1L27CaKIn74Y2CsyqVJY4fOcNLD/z2h0/+5dcbX/7nX2jD/XfSC/ffZZv78PtO2vDgXfTiA3+O7H59w03F06cPewADNxC9215+9i8b/vmX2EsPsV8P3EXPs3uYF+7/o+Mv7u3rq/+697qT51f+Zt2Cqg+sm1MGnXWGrdy4AT0QIalzPuRk35eopYa4kP/s5BXL951/wvF0/gnHCfP249fQzJoqwzBNHFTO5c/uHiBs13BRsHXuptWsG+bdwsNxASR1FT1oxKm2j2V2bnyS9DXyGE9MalJXFMXDlcYPAZmlvZws8MgahrKdKabVVkXYBD7AOSywYGW9aejYZlBIpVFIpX29mIkQKaisHXFmC3cBtpmGtduIRZsj/b1WlCVaSLXCsD+QbgdMr236uruMqBENj6TeyQSLiDwtB1s/x/G4FDP19FiUpXL+lhBL2P09FGJpvbf9EHUfavJufe7huR+7+uqUje2bLzxhth/YpXU2HxASfz9L5/AD38Hf+f/bOx/gKoo7ju/9ey//SPJCkkcSkggBguHvWKBAIyYISIChCAKKtdWBWtuRzsiUsbW109rO2Mpoiwx2aC0zIh0VqFimopZSqVOZVkZQrDRIQ0gCNQlJ+BOS9969u9t+f/fulYS8P3n5A7HuB5Z3t3fs7e2f7/52b2+P6bbV76Pr0GI541RF/YosydskRTtYMS5n29zSrPsrx+ZMKS/KGDIfYsjLy6Oel/11IojqgIj6zr0HLp083bhz1by5Hcur5rMVVfNsdxe2V99e+X5bR+CbpTeNfv7BZUv415cuIsfWLl7I1syb256Xnf2M368/AlF/1COlDcoCXtHgkkyGjol64WlpbRCW+hBgqFpCNiNHjsxSVfUtiOg00zSX1NfXv+4c6hWZmcuLlST1T7KkjiNjgsZwTdN4s7XJXM7YnoQeyi1cv959pc1cfu7U8YcDly/Ppk/WQbDpSVHIwWKyDMMW9rDDCUH4vxe4cmmXYRgHEEwNXMQhhtLZS4elFYzw1Pxt/1J/++Vf4J5V2GGhgyHjzIauY+caeXEWxFXfM3T9DVybLGZ6LbxfIjNnTO4aWWG/VmU55upM1KaZJv8U3e6Ff/mkOerr6JXjvD+VFPn7NKM5Iagngh+kMe6RtaCvXwfPd5CuW/7677Yez1eyc1dvgBXwdOg6NLZsBrD5tZamV14JnTFwFBcX07sBb8FNhbuzrq6uT2uslJWVuXw+XynydBFcOXqjEypvmVQ0c8J4Jc+bTUsRsKYL7ezQR9VNh46fOluYkzVi0fRJBWMLRjBPRirz+XR2/HSD/urhY7878s/aR9iF04P6TCLLe/d6WOLP2vYMsCypU1Ua9ie76hYbJn9313PP3T99xs2vomGeQUNIn0socTpgfzZR2xq7zKuqwvSg/qR71n2POV4DgpM9Q5NRo0Z5UdgPQuBKYK1XofIk9K1Fj2dlkeyWDvQU9aQ7GXuhL9MjyUh/Gf+sop1rsyycmCFZcfZInKhLynmjxflhVIrtaKDoxZDI4/My+xYs1a3OnkPsbKJIgctIqw9wnReRVi9hP+HpgXPHZhUwSf0DRPgLjldMTM512eKrIeqvOV49qByXs1lWlW/HKd8xCd2e/RCQmYb10KFTzdvsA124nqJeWFiYj17kQWxmI+0X19bWJjTbBJZ+tsvlWor7WQwhL0cYuZSHdH9BGAay6mKu5BQma24yge070hSFmRbuH2JJQy308JSMCjSs9pAHDIvv1Bw/8kzoCoNDlveeh2WJbQnlB8q5Jfk09dwut1a7zLTYv3Zu3ryqvHzybllWvkjxjAhuph9FYehDiXODRX1Id5dQyOlNUpqH7ee67ligKxXGaBGreI4siYhvMyLVTfLHvUf6f9e6bmnkQsMwUoIpS45mbHR1Xf3DszocwSVlz0MFXoHfXfj9HvwiPjyVuDQmNNOkq7MbhqjOgeYPzsE1t8HtwH7CD1AVyXRZCJJSKB50WUhJsxE0Yy/tKjN3L4LrBp1P4hx2KAhwds+Iy3Ig2rTWHioCrRuUJQfQ66LxdBoOag8EAr22jqnnCfcABP0gysDz6IUuR57ZK23aX9eSVZY0zMPcmcOZlJTKuKLa4o1eky34NIVdgxDQQ1OUbaSNxFT6Zqki06L13y2ZdEuvGuMuIMRIZT6SI0JrAnTFsmQfooYGlHuPnKhJ1S1OA+3MiOJQOSBmYpRmMEm0vl1X8vPzp1IFQBm+2Kl71xrG6JmoqLC648cbYmBZTBqG3wUQRuetS/I10XWX3sYmVfi44cDERk+SH1OstBdbW7cny4pyGBWxxDncV4KI3Y9gUT+JbSrqYVRJUX6LSvtVZ7/PIOy9uMY6bCY0E2JOiWeWpmo/Q+W7FfGQrG7RCyUY+ViWWStztvHgyfO/tw9EoaI05wk0co9TNSbVtdugLkGGq/dVLx6wDXLuTg7J2FUgZGcv6Z5vnLs89SOX64ojNGiMdMUIuNiDyOcfoHxQDwj/8gA2NjJVf00zFHrgHpd2WJ6d58uaGftx5F6UAyz1aRDkA0jjJiTRHWfOnKlzDkWlqKhoNs59Am4OXPf4IFFkd7LtJAh7n0BKmZb5y5pjRzZgr3um9UTKylkxX1LUJWgYaH55XBA8NJlPRNxn2nsE8kmSLlWnuKtvQoOLFmjaG7NnTJmdMcwV8UMfRGZ6MquqLGMVs8biXuERL6afNaiA25b6SezEuTk00P4O/1PJX7rvUcdnQOhWaYYaqDy3oqu537S0K3590qdMSp2KSptQnHt+X7SbddsrLMuwTC4/2970x5ctpXMf/n+/1zGH5dVmmeYabNLYbJhkWNnovsqLnf1+gSL1mGUY1HAkxPSylBFpwdQHuCxVQXazIJFXezyc+WAy/x11/IVDp9rifqV+QYmnMChrC5nMM9HKpiLtYIJaBsLW0Z/RIRT0oWs0cjKsPbOjw0pPbw0UrgtYGVOsq50kSAT9kTsN09UaqjndwK3yNPhmUFcn5IN+BKcGTaJnJ73McOuiJcl7eMDYfOHC7qgWOKzt2zRN248LfOL3+xc0Njaedw5FpKCgoALnb0e+jqJIXYsMq1xJobfsEc0oYhgX3LxpGB9qAXZ7dfWRmKt+ZueuvAeN9lZZVhN6+Ew50D1+NNWykyW5PsavwToCk5lfT7LNqWhQD6NopIdtevzLTYvmT6gJBoz/M7MdediBYnf+VNy8xFGVW9L25PJ7f+V4DQi9LOw3Boj6fFWV9hlmepI/ON5Ogz4X+v5AYyCWfL69s/opvfODDdilt1xjWnNx4VxGADu4aZI1HZ7rnQ5R34PKPx/b/QsfWoHK9SE9i8B24qtAgsleb2q62+8y0tDhcQj6O8z3T1+gobD+xi8CXMrMvffnqsQ30jBWT+i5SLQia0uOXVNscFrozESKOBUvODP4w5bm3T9xPHsAq5vGwvdh8x8pKSkLTpw4EWWqq41UXFz8G5y/FmF3TzMqy6rK1GEee6juf3GPgd1m0V+4bqGhUMJaPqnLRmX90aMx8vuu5GyvshfXuyOm+vYai7m0Woi6zvxB+tAXzd6NfSMWWk5NU97e/dJDK8rLy4OctySSSUOf1hbGWshSj49k6gFp4qoBfT9jSCcmLKJlmqbutSzXx52BiVsZT/JxqKtz+LpChlBn+3+OdnS8MxoVlL5N2d8KAX2SWk3TJEs9PBOH7m0Wwr8Zv/0OH47WcKHwB3Fd7YEjN/duL3J3B6I+HuoVYTw8rOhRRePaAwmWbzqdu6C1h7l+cV1b25sRXyzKz88vVVV1E0T63YaGhk3wipVXJOoVOLcE+d3zPE1jWkpGvPcYuqAEVVWWNEWVfAF77XsbhC9zRT7nUYw/hz5oHo2F7uG56VWIy3BErRfNSG+gy1FU6BFYL+CSzJnZ0tpc8zpjg7k88OeTIS3qqAw0ZWwL5+a++vqzT2N7ACwLwdDlNtXjGZFnueyXe24QpqQEmd7WJjUytjvKFA7GcnJy0mCxB2ILqEAguBaJZgyMGTMm5mv2AoFAIBAIBAKBQCAQCAQCgUAgEAgEAoFAIBAIBAKBQCAQCAQCgUAgEAgEAoFAIBAIBAKBQCAQCAQCgUAgEAgEAoFAIBAIBAKBQCAQhGHsv3y/P4wWlL+y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6" descr="data:image/png;base64,%20iVBORw0KGgoAAAANSUhEUgAAAXUAAAD0CAYAAABkZrYBAAAAAXNSR0IArs4c6QAAAARnQU1BAACxjwv8YQUAAAAJcEhZcwAADsMAAA7DAcdvqGQAAL6ESURBVHhe7H0HYBzVtfaZtlW9y5Il996wDRgwmBI6obeXhJAGyUvvCWkOj/BI/pfyCGmQhPQXEkiBkFBCQu+Y7gbuTZZk9bJtyn++OzPyarVa7a5WzexnX83Onbllbvnuuec2yiOPPPLII4888sgjjzzyyCOPPPLII4888sgjjzzyyCOPPPLII4888sgjjzzyyCOPPPLII4888sgjjzzyyCOPPPLII4888sgjjzzyyCOPPPLII4888sgjjzzyyCOPPPLII4888sgjjzzyyCOPPPLII4888sgjjzzyyCOPPPLII4888kgbknPNI4+c4YUXXtCi0ajq3KbEmjVrnF+DsW/fPmH27t3r2NiYPn2688sG3LvvZoL6+nphsnGbbZgTBfdbgWeeeUZcJwLx8ZhM6Yc4cbmy+GdEkiRcpzTypD7OmH/++woLpdqSiMeokhWzRpMknyVJskmmIVl6n2Gp++T+vg6vx9PxzF3fCznOpgwsy5K3bt36Cb6ezkZ3rJNCURSqq6sjn8/n2AwGNwwUiUQGrrquk2EYZJqmuJaXl1NFRQW1trZSW1sbcYV0XKaGpmmiIuOKRqO/vz8tt/w95Pf7RZwRXkdHR9phThQQZ6QRDL5z//79Iu3GO96IR2FhIU2bNk2Ej3RHnk6G9JNlWfJ6vREuDzdyuXjJsZ6ymNwl8siBtPriT87UNc8psmUtMmWpkuWBQpIsL1kkixf4hv9bpkX9/KuH7ZtIll6wjNDjL991S6vwZQqAK6+ybdu2X3IFeVcsFnNshwcqelVVVdqkCkKAAdGjMQAxt7S0UGdnJyqn8+bwiCdmNA6QFuFXuuEHg0FBTAcPHqTu7u60wpxIIM7V1dVUVFQkvhNphXyBPb7ffSceY0G0CKO4uFjkNRpnNC7ppvtYA3HgtIhyXl40Z86cfzjWUxZ5Uh9byMsu//gixfSdQYp1LBN1CVM4l2+J/3Ep564eKpZumpZHVUVecPWySZ7JHmWNf7bwm4/IXulfG37zrT14NpnBn6WwpH67qqrvBvmmA5fYIblDegPxIHlA2iBN9kuQN654B8YlA6QfpL5wOJwWQcDfgoICQcxwk6jeSQW4RVxramqElN7X1zfQyCAeeJ4ME01ctbW1It6IHRc14kIn4qzrMUGsbg8I8cdvGPzGN6X6LiDdb4Mfbs8qFAoJUoffkwEOqfdzubpk7ty59zvWUxYTW9qOYBzzzo8VRaP+iyTZOo9LTRGZFvq8g2oHCnXQ75erygs9ew+2R/h+SO2RZGLh3mIj7eOnf+zvDj2y7f5bIs7jSQeOa9qk7pIF0gGkjkoPQOpubm4Wz1Hh4g0I3ePxCGm7pKREuN2zZ4+QPvF8JMBPuIP02tvbK8glHXcA3ELaBKkDCNs1LjkiHjCJ5Oi+736Ti3TDzhZoFNGABQIBjkCUbTjNZQ9fk4eLqJom8s0m+GgU3xITpI/vwtU1+BYY211ygna/D+8h3ZB+aAyR7pMFiCPHP0/qeQyPRZd+ao5X1t7PHL6CizynsZSU3SLRmPn2E1dVfvCK0+d//ru/fmnrruZ+VZWT54lkKSzfR5kiHokYxi833fW9dufJpAJX3qSk7lZ+AL9BNiBoSOOQwEHSkCZRwfAcevJkOms8g4E7DJqCeCBtD0cqiYDbsrIyqqysFP6jV5AuscKtK2264SVTv7hxdMkP77qE79q5xI/feDc+/vHxSTduyQB/0cNBOuFqHryLqP1fRJ5aNtyAaqUkqSVEahFJXrbT2E5iwlf8CNjx5TDYO2EQV8PQ+Ypvs7/TJX7XuN9mv2vr8BsaGkS+QW3V1NQ0qm/LJRAPjmee1PNIjqXnf2K+6vd8jH/Og7DDJeYwmyUgHI2aV51z0rRPvvPsZR/+75899fymnT0ezVbDJAWzOueYKlnWkzFZ/f5r//fNDufJpAETyQCpo2IDqDQuiUPKBsGAxF2dOOCSoEtEcHvgwAHRVU+s/HgHKhToxSH14T3YpQv0CiCtg9AzHeyEtAm9OkgJhOX1ekV88W0waKBg8L3wdzi/3e91JXvXuCTo/sZ7rolHOnGGG6Rxff10jptExravEx38oyOpA/CDjaQwkRcKkieNSd7XSOStY8IPMuEX28TvKeNrEb/HdrLPdiMln+CEqCJskH4shh6L3YCh0UbaHDp0KKOB7bEG4pEn9TySYtmln5mpKPJ1liU1cjlJOfMDAKm/6+y10z7+jrOXfvSbP3/6hc27elzd+rAQCnm0FNazFA787yt3X9/pPJkU4MqsbNmy5XYmu3eD2EAqIHCQHyo0iA8AYaGiQ4cO3TYM7lHBQJxwB0IHYbv2LkAYrgqlq6tLqGrSBfxBY4A4QQWARiHe71TAe9BPo2GCysdthFz3uLqNF64wIHx8O9xABYJ38O24uu4SAT/xzS7B4zdI3lXxwMAez933EwG/YS8Gdvl7ZYsl6a2fZ0n933Gk7kKwsH3FMI4FfzluEvdCQNwSN7yy1yZ0NpLC5K4VM/nXk8SGcA9J31sp/JYkvMsG7pIADSKk9eG+f7zh5Eme1PMYjOUXrC+R/P2fZbo9hkx55GkfjKxI3QFTuyKbdI9U0vXTDbfdllZ44wEmEqW3t/enTMrvdYnNJXCQEgyIHCTlklU8MQIgIpAnyBH6dahi4okLv6E+gRoFkjaepwvEx1VHYOZLsp5AMiBMNEqYCglCRYMQH6d4JNrj3u1Z4PtdlQ/8A9m7jQDuES833ZIBfiHdEgnfJXrXzv2NWS9IS0vvInPjR4h6X+NESE62Q+F+B1/FT/yBcYgfPyGxwz+lQEj1pAQO//ZUMq9XiAZACswhqWg5HGQ0jXQ8cKSR+uSejzV1wMJJ/6V8PZqs9Ah9tODqYFoKnWN2lh7nWE0aMKELCsBAJAgX5ImKDKkb95DSQKYgI1QoEBiuroH0jC46CAwDa2LmRhxR4h2QHwDiSiTR4YD3QKBw65JiJkA84X6kMOO/xTUIE1d8M74d34heBtIDPQ1Ir2gokE5IL9xDRYF34AZAnBEuyB/SPyR/kDb0/Oi1YEAUDQcaHhjcI/0EYtyhi7UjcvZ9WsC7MJDYYRyVC/TuUMEobEQDwWnBjQaFdxP1bibqeo6o7UEWyX9H1t5byNp+PVnNf4KHA9+AtMDVvXdNHqNHntRzgBXv/MxCLqSnsvjMJdSxHGuwqM6GxTrrygVXfdGeNjJJsGvXLgXkhLnc7e3tgsRcAnVJzjXJAHuQGQx+Y2AS6hi30oNcQWq4h1SaCVxJGBIz4jRcHJIB7mDc3kW6QBggYsCNL+xc4wLxQbyQXmj40LCB9F1S7+npEaQP8ndJ320g4RYECf/wjUgvNIZi1gsAQjd6+Uf635s+2E+X8GUYJnqoeGCE3p2fq6XiivhhTAMNDtRsyFs0TIinmzeAS/LDmTyGR57UR4lFl633kEEXcHkt56JrKznHC5gmaVGDPxI52bGZFGDikhJJPFOg4oLUIO2DEFH5cYU9pGX3t0t46SKeXEGCmQDh4lsybUgAEBYAt8ORkptW8WmGqxtnl/DjpXyQOyR76PhxRW8I6h00piD8gbjGurm8hOGhfT+u4O/1TRO/8D1ocKCOQi8C+Qr1EHoWmB0D1Zjby0DvAyo2vIf3Qfzu2Ewq8n+rI0/qo4TH6p0jkXIUl6UhDAHSiOo61nqMDcTMGkmVJHXd0nf8J0ShSYF4UsoWcI+GAcQOMoOe3Z3H7lZqVGC38UgXLkFCr58JAeDdeBVKJkBc4xuTTMJFQwIDIB3ctIWfMPgN/1zCRyPojjOA3PGdgKV3cIHE74kgdY6n1yZ16NLR4KDXgfgi3shDfAO+01UroZeBwXCMnUCiB8nDgPBB/PiNxiBe2ncH5N3G1wX8TlTzwBypyJP6aCHJy7nYFHERGkTdKEQFBT5lbkONn7nXArk7j3ILrEmVaIaqB5Y6NkcMUDExKwbkhPRExUVld6VekIFLCMOZeOAe5IoryCQTIC6uyieThgTvwy0GRPENaBDiCWckgKDSacDgZ6Kx7Z0qHsHmWXA/3qTOeSB7SfJUiLu+vv5BPQx3vAUqJfQyoLLDcwyQg/jRCCCvkHZu4+jOJEJZgBSPxh4ED7J3DcYWXBUPGga846p50FOAP24aIW1hjhTkSX10kC2Z5nO5HZKOMd0wT1qxoPRn6z903A0fvWLRmqVzi1B8sOAIBTRn4BaDiyaUlwsdmyMKqMhQN0B/jN+ooKiYAComuugwpaWlopJDoofEhoqfWHHxGw3CSASZDHAL/0DKkLZdf9MB3MEg3wfUIWnC/QbEOZNy436voqBoMmFFmuwH4w3MklEL2RQhFpzuh78fcUR6oDcB8kYvA2olSPIYPAbJg/R3794tDH6jMXBJH++jbKDhB/HDP5QRl/ShsgGRu4vN4tU8M2bMEL9hh2fcOFhcfjIrFJMUeVIfBVZcel05J+AMTsYhtU3VVOn5jTu67nzw2e3LZk8v/3+ffMfRN3/+PctOPXpJmSLLgtwtY/iFSRlCsmR55qpr1zujYkcWQE5QKaAig5RB3q49Ki4I3R18c2d/xEtskNbwHJUXFd6V8DOFS8yZuoW07RIY3GbSICC+ANxmKgwgXEVRmT05vrEutkk/3NzBZCm9miNTwGlg964SgfQYzgBIOzSmIH6ME6CBR+8NpA8DKT9e4gfxu+MKydQ88Bdpg8YfZQnlhwUDg6X5cZm5NtbIk/ooYKpmPRe9MrFDUgIULjktnT3R7//+Hzs/8s2fPwdyn1ZZVvD1j1y28uYvvGf5uSesqNA8shSJGZnV1OSwJDJLuQQfkaQOoDKikrrzm1HJ3amAqMDuTBA8d/XlbsWFtIaKC4kNjQLcZkqukABhQK7wOxOAmBFWNsSMhgRAfOE2kzi7qhvs+WIZISQiexTh+zAbvlrMYdgdWSw2wje5JoeA34E5Yq66u5FYNsB3u0Z8kwPkBdIVeQqJHZI7yoE7roDy4U4VhXEbApQdjNegZ4Ay4yx+m4hWL+fIk/ooIOn6NFMiLBNMWhNA7D6Ppuxuao/84I77dl79tR8++9t7Ht9aV1VWsP7Dl636yVevOWrFgsYSQRKjoHYsMuXYFOimUeBYHVFwSRTSFggcFRiEBZJDpUQFRgWNr8Bulx330NPiOaQ2wCXIdIHwQSQgFLjLlNQRV8BVEaQLhOe6xTdn0yCwF1zLvSQ3fpykuTeSNOOTJFVdQlR6IlHBCptwvTUcySAHaDcgQrIXhB9vQMaZfbcNphhPJV8zVyGlC5fskxkAYSLP0diD9FEO0OuDIAByd6R8lcuP3S2a4siT+igga5IvnQRUFVliCVHu6Q0bt971z73XXH/rc7f8/oHXCnw+7dwTV8708DORE9nUGQYXXosFIl9Ul7hmTm2g4rvGJQCQEyRud3obnoFkoVKBDh2Ir8QA3IIIUYndVam4wi0ku0wBCR8ECz8zRTwxZwK4cyV1uEXcMwHiLNJEUsRqTrn6ApLr30/y3OtJWfQDUpbcSvKin7D5EckLb2HS/yZJM79CUuMnSKp7P0nlZ5JUeJRN/JhnjrnoJqcddnuEpI8rCB92QuJPIvVjqwBnOqO7B0x8Po0n3DISb1x7gIl/YiKWY+RJfZTgipZ2QVCY3H0+j9zS0RP7xd2P7P/oTbe/+L+/u+/VDVt3HozEDEN2ZypkCDcOU1HMAFGBgGFQuUBE7sIZ6MChD4eOHAYkDjUK3oHkBWJ39eTJCM+tuK6U7apBsiFIl5gzbRAQnkvMmbhF/OA22wbB/V7ACu8js+mPZLU9QlbXi2T1bWG7JkHKklZGkn8GkzeTfvkpJNdcRHLde4RkL8/7JpM9kz8Tv7Lw+9wY/D82N7C0/1km/Q8QVb2dqPh4osIlRP6ZXAAh8QcQefab4wuVD5dMsQMkI9MeUh7Z4YhomSYKK674zNlMGZ/mZMxsfpwDFHKdS3lxMKjqpm7p+tD91NMBO8KBGm1mKPKVV+6+eZdjPSFgMhp2P/V4IgXpuIQHEsd0QZAQriBhl4gBl/TRfY43IHfMXsBAGFQvCM91kwiEjQYAjQJUMpDgh3s3EXDrzpmGKgfd93Td4j0M2CKu6OZDd5uOW4SJtIBbvI84u+MJ6QDvYZAYs0DMtofIeuM6tmShQazyZCP2aClkIq7g20oW6yv4N7bjrSQpMIsl84KB9yRI6EnB+Tmgow+zkM6/oy1EkWZuwbrJwm+D07n2HeznTKHrRvpNNiCtuHzlN/TKg+ioKz+7jHubNzA9oZ+bFSEDXIGx8WL2eWHvtb6zP9L3lS1//WGbYzsh4E8RuzTGkzo+DSTtEjiurkSOK54BIDKQNyRakDZ00JBQXeNKevFJBZIG2bp69VQAySFM6Nzhf7pJjnghDBA7iBmNSDpu4Q7fiil0iDeIGd+RrluonNBDcd2m2yAASFO4xfeaTb8na+c3OSMcchYlFX9YauZwbODKz6FXB6FDx64WMq9jn/USvscmXXyFZO+DHbbihT03DtjBMY1NwjDQDTVYut8wXkB88qSeh8CiS9eX+ZTQ/3C9qOeUzKxfnktIFtdE84WDRT03Nt12W79jOyEAqW/btu3nLHVfDWKBtAnjkrlL4CAql6RB3jDufGPXHsQWj+HIACoaqGswiIqB02SAW5ArgCX1iX6nAt5FjwAkiwYhE2LGtzc2NopvAzHju9IB3sP4AcJFmqAxSTdcAGnt9hDMnd8h68AvbfIdEZwuIm0cI3TkDkTYTPxiG15I+o60z6QvYQ92LDDC/uvQoSsgfH4P9+gBcAXBoCTGNdL9hvEC4sPpnd+lMQ+iTXdd386y5Q5xeMWEAjMLaMdEE7oLlohNECgkY0i4IFzohiEdQ6JGFxwEB6KCcWenYDGJS+oAKlu8SQYQJ6Q/+I3l4lA3JBI27hE+GhT4ny6xukDYIMlkPYWRgHDxPnofifEaCSBkINNwEY5oPPE+Bi9jLWybbpz5vfgdGd2NuYTahuMj/Iywn+1E4b1EvRuJOp4gCzsy7r6FrB03kbn1s2Ru/iiZGz9E1t7buIXCGIa9NQO+A/HLNC3ySB95Uh8lLEneyvVg4kZ/RINihWRL4do1OcCEYqECu7NOMC/YXRHoStPQD7sEjgoOwoo36QLvgjDRKOA3BlMhHSeShkvq2ZAr3MWTeiZwiTnTxgTf4rpFnDMN1/5eJmbMUY9CI5d+mqYG/IknfY7jAPHzPR5Dx653Movv56IZFe8hzdHgooFH/iSq3YYzeWSOPKmPFtHwK1z2OrgsT0xaWlwzLGlbX/jQpCH1PXv2KJDE3VV9kMChOkAldUnbNbkA/MHAJxoQkAWIHaQWD5dEQK6ZhIs4g9Dhn9sApQu8CwIDQMyZAHF0Z69kGi4g4ozjbjF4CYLNUVqPDIQD0odhkteqxG+Z44KeFHpvUAtBJYXeHPT+UJ9huioWiWGKKlR1+HZ8A/IMaYHvj5fyXZPHUORJfZQobntlJxe551leHv+0xFRGyYoZuvXI1ntut1fWTAJw5ZNQ4VAZ481YAv6jB4AZFpAIQSDxYYIgECc0LpnCJRc0CJkQCcJ3w82E1PE+GhG4BeA20/Rz37eirbaqZNyLJ6cTpHmce8oAIbuNE74NBsSNvMLYAdR0GD8A6Scad1Mud7Aa0j7GN/LSfnLkSX2UePTRR3Uy1Hu4CjVz8Rnf9JTFdIbtmiw/blvkAWkds1NQ+UEWLlxyBbFkCpdcQeqZAMTqSviZunUbEiBbSV0geohbhV5Exr4fN6A2BIh89uA0emsYoMZAM6afQl2GXhxUdPH7s4D8XcKHxA7yBolDkndPeAL5Q8KHxI8r9vxB78xdnIb30Vigl+SmI/IinujjzZGGPKnnAC/d9c1tpmHdJ+rgOA2a2g2IhQ09frvhzm8ln/LxFgSkWhA7iBCSHTb8AlCxQRgwmQCVHiQDZCIxu+5cUs9U2nbJCP7Ababk48aZDO7AiSX+40zqiC+mRA6sJj18yDh6VFiij3yCig4kj/EWED6IH8ZV32FgHb0vqNfgFj0t5CHSEpI6iN/d1A35Dane3XcdBioekL+7DS8aBhA/3KDBQOPhkj6n2RHB8HlSzxGaQ4G7ybQe57ozWJk7FsC0dpxnZ0h/eWl+4EXHNg8GKiikPhAGgIoOqQ2VNxtydSp7Vg2CS+rueEImAKkj7GzjjO8FLJxNOiHj+CB17ilh212GO5YB45Jo/DchffCteA/kDckekrxL+hhsd2dLgfDjN+UC8aOhgBu4hT9uowrih8QOXT3IHGo5kDukfZA9DFQ8TPoGl5XMdXOTEHlSzxGa7r2+3wr1/5JL02YmdqfvOwbAMiWuDlxm/7m/pfdPdP31E1FjJzWQQpDu0LVHpUYlhkTnSnmZAAQEP0AS2ZA64pKpHh9uXPWJS+qZwI2zAHTqmIEyMN98nIRRhMdSuuQpE7fpfoNduoeSfzzpo9EGgSN/QeogfkyLBdGD8CHxg/xxD3t3B894aR/+wSCdUTaY9C2W3o+IupQn9RzipXt+eECxzO+wYPSKBWLPtSpGlHRLMWXpoagVuLX10R/hJOHJBlNWlHGtHG4FjTcAdLUgARAcCCJTcgWQ5Kj4ICW3258uQOpuuG6c0gHehVvA7SGkGy7cIkyxjzpDwuKfwHyWmEtwZ3O62IWRSXbQLoy4hz2yTrzEZnSQNCw6yu7YwWRAGiSaeOIHEA7UPC7xQ4IH8buk76p5XKkfxpH4ZW4kxr6XPQ7ILenkIbDgok/W+rye93DiruUSzQVFGl2JxiwXDIpa1GfJ1j+Unq7/23DvxCw0unTNGn+F5J0dk62ZXJFquBoVco1S+FtDuim1BL2+Xdd851ufLiwpucJwiDCXiCdHtzKDdF3jdrdxxb0rLQMgeHTlUeFBBiMBYcEP6GZBzHAbH34q4D0M3KG7D3eZ7BcDQD2AAT8QE6TPdN0iXKibEGfhRuyqGGHO7rBPP9J7WHA/ZM8hN1gmwD2mPMLE+B1swiX2WgfJu9I1+yPCR5o58RiIj3tNALvFpl9y40dFgwg9OdIwkzQYSyTmI5fTfi4z+W0C8hgejVdf7SsLV5/DdHwhdx6rLInFdha6nMfpQUxZhCiCY0hpu27IfyhteeYZMeNmfCG958QT67l1ukAypXM5Rku45FRwS+Plq8SyMS54L8aVpb1mRqNn2bp1pXOPOor8TEzZnLydWOlciSxeT+rObsC9KxW77lzygOSG3y6Jg9AhmbnSc7wUnEg4eA7dNAgSXXe4S3wnFTAjA3OvQcrpbsaFMN2GBN8H1QEkzXTDhXvojqFy4htO+wgXIawEHUYIhXRuYEOuEPNwN5M7EzvIHRtyRVo4wXayPey6bHusJhVb7bJ0jyuh98NxE9HDH05nxJUlfmnmF0muvVKoPCAR57qBzxWQtiB1LkN5Us9jREjL3v7RGYoveIqlWCeD3EWhRxfXwhF4/D9+IzAmcTG7G2obsQ0vJnzLewyJHpD0/idevusWe/RvHPGuZcuCvsLCayRZeT/HaYEqkwoKB1wCdQFbVBBIZgoTU+2sWXTseefS7GXLBLEnvg8ks4MfIDYQKgjbvcIOJl76hnuEhy63O7sCkipmQ4C4QcQgdBAs3AKwh4E7XCHBw+AejYAbJ1zdTbXcDcPSkfBdQNqG+0ykVISJb8WsDcTXnQGSjlsAxIkZHhggxkpSc8/3ScJgqVpE5KkmyVdP2IxLbMjl7NUi9nIR5S0JRFll4mYJ3oq2cwC9TPKQ8B2Sx06M0YO29O9K++LoPJPk+d8hqfwUoQJBPkxWIG3zpJ5Hxlh02Wdr/JK0hgl6Ecu2jWRJ5Zz8Hs4AZigmceZzphJdlihEptVqyfIOU5ZfLol1Pf/onROjO3//scculH2+b3Ec34693pMR8LDgd3UmSH8wSGsvvIBWnHIKC4uKIHcXIEgYkBeIzDUgcQxeobLFkxkIC8TrkjiI0iVzV2eLOELtARKHPfSneAY1CMgOgDs37Hj/XX0sCB7vwCAu8A+kBHJy3493lwx4jsYADRC2SEg37dyGBDMy4BZSPlQwI4XnAmnkztm2QrvJ3HgtUWQfRwgNGvxwjFje72NyryDJW2dvxoWFQtigy4uteKs4vwLCToK92PeF/RguGkJqZ6P3iXBJ5wag8CixmRcaQ/Q40v2G8QbilSf1PLLGqlXXavL0sqJw0KhQwka5pCp+ZnRmOy1mmEafacqHPEp724Y7b8MK0cMMOM645rgTjzcV+SeqKi8FQWcLk4lSZWJcd+mldMxZZwoCB1G6em8YkFcygoXB+3iG6W1QgYBoYQ/yAgG6btwr7EDeIPF4Ukc4IFmEjVkTMG5c0IAgPogHTHw8XDKG+iR+ypwbh3jEu4M/mC6HBghxiH+WCggPunRI+fAfaguEmYl7LNDB4iur6wUyt36aCZZlggFJPD4v+beQxPEdsEcY/N7ABl5M4kqBPYNFYUkf5O6p5Pta+wg8QfiOpI+FRuJIvKHxxJgCZp+k+w3jDcQrT+p5HNG49rjjFliK9jtVU1cmElc2ALF7AwH60DduoMVHH+3YHgbCcCVjVxXiqkOgRgDJgdxciTUVOYDUXKkc+nNIuvA/nixByLDHc9c/t2EBySdrdNww4Rfihfi5Ur0bVxi3EYC0DVKHdA8VSqo4xwPuIWXju5Ee+G74n657vIeFNpiXbbbcS9a29U4tT8+9Te644OqY+N8AyF4QOUv6it8mdBC8p5pIxT7s3AgE55NcupY7nQrt279v0JhCut8yXkB8jiRSPyKm8OSRO7xj7dpSTdFuVVXlJNMhqNECY70RljZ9TOzLjj+eokxWruQLCQ5dc+iNMUME0jjIEgQJAsXKPxAs3gPJpUMI0KnD4H34CaKEO5Aj/ALhgqgRBxd4B2SPd0D2iAfChHtIyrDHc/gDCR/SPcJAQ+GuUIQdGgQ0Ds7cZ0HqcO8infjDP7hHGsA90iEdd/gGhF1SUiriaHU9T9T5OAeaSTVHOGwQHqR7YTCBCwbqFxhI/Tq3cBHuUkG/3m7Ppul/g8RWvJ1PkaSzZF55Nln8Pr4DcBtOt+Fzr4lI51tzCYTHcYlx3P54yy23bHOspyzcPlkeeQgEJemdJFlnDFfhsgWqafPu3RTq7xMkji45dK0gLZC4Gx4qWLzJBq47+Bn/HfiNxgPkDBKGiX+eLFy3YcAKVcQZqhQYSPqwA/GD8EFWIGPos6HmQW8B/iAMDNqiIYHUD7jxck084A8IGXBVPPHxGQlwb7/P/ob38WX088OTI57wQfTQubuG7XBYNUvz7u6M6LUgXVyDHhPUROiRIN3QQLq9I7dnlJhO8SaP4ZEn9TwGcO0JJzRwbfqAIivqWFQbSUh4XFkddQgqrmuGQ6pnwwHEBoAQ4wG/IIW7s0mgdwaBpIIbv3g/0QihlwE9Pxa1QEUCg8UtaKjwDEQPgNRBXvFkBpLDVEdI4y6BIz1cAk8k9UwA9+KbcNI/DrFIW+2SQ4DUvdXiJ+KPtMAV34WeDBo49HCQ/lA1YfolBoZd4sdvl/SRViB99HrgDu5B/MgPN83ir3nkST2POBiSdKEsyctzWTngFQzIpo8l3ihUEfw7XcBdJkDc3fiDFJN9i6sSAUlAis4UiJNrAIQDoodE7/ZCYFxix3MAhAQyg74fROYSPX7DDg0ApFW3AUEvIVNSF1Iu3GMaothHfbyrODJbIzFdkgEVF3o1aPRwxSwipBHyACoupFG8egZphMYOaQHSd9MKRB9P/CB92KNnhDyMbyQP91YOl4d4c6QjtZiSx1sG165aFSDN9yVVUeZy0XdsRwfdMKkw6KGVi6ZRe1eI2ppbqW7WLCqbNk3o2NMhbJAgKnq6OnVUWrhBBQehxOvNAbgHUcKAOCD14R0QSzrxGQ5w6xoA/qPRAEm7U/oQjjt7BgCJIXy84+rnESdBzOwP4uQ2TMkIKVl8hT9FhSTFushs/hNnQtc4EzvHUfaRVH2p2KER3wwCx3eAwPH9sENvxh1TgXHvQfToTaGRhBtXAnfTFmkTT/5IY0jxSDsQOwx+ww4G6YH38D7IPp7wATdN+XrE6NTzpJ6HwJKGhjpNlT/OUp49mXsUwAArKmN9dTFdetZSWja3hjZsOkC9fWHSmMDmrlhBMUc6GwmopKMl9UQ3uAfBgFBR6VHR8V6ugTjAIO6uVArCcgkMBuGCwPAMaeYSF64ge3wLDOKJdECc3e/Bt8JNPFwyo2gzWc1/5swIjS+pY3qkVklS7eUssJcMkDTinGgAxB8GDRjSAGkRT/zo/cC4xI9nMHgP5QHukA4w8BNp56p5kH4gfaQdGkukI1Q5bpoinZA/eI/fj/DvO7797W/vEBGbwhjvvlkekxSKLDdYklTn3GYFrldCOveoCq1dPZM+eOUxQkpXPZBIbfkhzJXVlVTHGqjowwHP3EFTNByo9Knezwbx5OX+dg2IDMQEsoIk724xCxUFCA1xARniPRA54gf9squ2gSoCv2EHcgKRwV9XH2/F2jgzum2SzVHPKz1wWEzmksLpyXcg3lRITJd4AyB/4AfSCumC9QXo9STuzOiqd5CGeOaqeJCGIH4YAA04CB9kD2J3p49WVVWZ1dXVqSM7RZAn9TwELFmrkWUlmA2xwQXInOsLLZlXTddccTRdcfYyqiwr5EppkcYk7/PYJw9pXg8pfJ8u3MqdCVw3qb4F74AoUPmBdAZNMwUIJBUQB7zjvgcCB4Eh3iAzEBS2GABhuStaEWcA0iUaI5A6CN497xNEJYDdGUtP4Be5ncaMFGzOZTJnubsxjhnRs79YpKQGuT3J7vjAeCCNhjMA0gphuL0gSPVorNFQuoPYWNHrzlpyt+PFczQQkP7h1iX9IwF5Us9DQJXMOtWpKOkCFUrXTVKZlObPrKR3X7iKPnj5MbR4TrU49BgkBUBy9zqkXtc4g2TF/j0S3IqbKVy/RwoD/oMEIAFCckPXPJ14ZYpM/ESc0Lgg7VySdyVUELtLUiB8d24/SAkNA9QMrqQuBeeRPP9bpCz/DcmLfkTy9A+TVHEmUXAxk245R4qrPmbIwAiSz5FEz98qYbWpdPhQkrGGS/LJDNIe8UAaQW0DEkfj6Er7IHk0nEz4Cv+2TxaZ4siTeh4CkqTUpDtAarAEBsnc79Vo9ZI6es8lK+mDLJ0fs7SOSQXHxrE/zMeYowyy0TSZvJpCgYJCWnr8caKyjSVc/9MhU5AOyBEEilkU0LHmitiz+c54yR1wycn1yyV6qG1cFYSresAUSzfuBucP94sEgUtFK0mafi2T/E1M8LeQvPAWkuasJ6nu/SSVreNWl0mYmM9A7oLkQcTZkjzHE42GJAsyhZkMiE/H+PQEHOKXuPE8IvgwT+p5CHDBLkd3eTig4IPIYcpL/HTS0TPp3FMX0nlsVi+pp4CPJTN2D05Bhentj9L9j71BDz75BvX0RbgBkGjh6lU0bdasMa/oboV1ewqpIOLqSG+QcqGGcd2PFvFqlXSANEbYcOeSczK47+Aq8oUbJkjzGJQEkL4HDkC/fEBIpD09UDFArcNusDtjwUKSq84jecYnxE6K8uIf8/XbJDV8kqSq84n880ns9YI4YNXogDQ/Eskj8/mbxeEYh6dk5io980gPeVLPw4YkVbERP21ysSVtQ+cuNBM5Bjpn1JfSxacvpk+8+wSqLg/Sv5/aRvc/vpVJxRAzXuJhu5GpsztE23a3UWlVFZ162WXk8/vF4qPJBqg3QELQU2PgMRWpZgKXqNMF3s2UBF03LtGDSKFqgGoGpH7wIHTzu4WaAdI9pHw8R75Zkock/wyW2NeSXP8ekuf8F8lLf8rmlyzNX88kfzFR0WoW5Ks5IOjmIc1DNw9deRJpHrs/ajhlCb2gzOfZ5zF65JvQPAD5mpNOflSVpbUg44Kgl849eQEFC/y04Y1OKpRDtGRuNc2cXkYlBT4hhe/c104Bv8YE6KWyogCTieOTA5ktVI+t342EItQUmEtVq88in0cTekxIlSORF55j8A/6bqgY0nEDEoEbEDP0ziC2kdwAIF+oX7CYBVIv4giJNx23yQB3GMBE3DFA507rSwXEAQOgiD+kb7hLt3HBe+hlYBUmwoLbROAdGMQjfuofVE6ahqt96MiQeBr9ZEWayMIK1b43iMJ7yOp/k68H+FkPe6zzByt8ZQL3VJK84BaSCheLwUiYeHXSZAS+l8vNEbOhV15Sz4MuE4275cdvVOczT5xHpxw7i45eWkdXXbmOLr30FFqxoIYKA16KMen7fCrNnVVBr+1voebOXiaIwyQA0oB0Dyp6+KXtdO/Tm7nSEDcAOCQpM6CyjUSEyQA3iEcmUiLcuPPJMeAIiT0XQBwyjQdMJm5cuGmFBgHfnwg8d6V5NFiYSYNGD3vYQJp3dfPunjbudEBSuNEOzCa57GSSoZufcwMT9w/YfI/kWV8mqfoKouI1RDiAw1NDkrdKhAe3bpzyGD+85Uh91apV2ooVKypPWLFi+QmrVp18/MqVp6xduXLVypUraxctWnREjH5nitJVq2TJsnwggoICD81vKKfYoT6KdYfIF2ohU/VRRPYx0dgzGXBgxt6WLvrizx6kH//jORLL0h2YBkuDbHQmpVv52bfufIy6wxFSubuebf1ORlDDIZ5EMnEHgOgw2AhCxfJ0SM2Z+hEPxAXuMyFokC5MNuG6EnE64SFu8QbhYYYIGrVke9rADj0Y0WDAvbeSpOLVJNVcxiT/FVKY4JVFt5I8+8uEQ64RffcbcI03eYwt3hKkDrJes2LFuhOOWn6jTzL/XKhIT8iq/LgiWf9QZfo7c9QjAdl6qizg+8sJK1d89ZgVKxY5Tt8S6NiwwbQkyR5lgzwts8GgZygGcYvUUDuFyhdRpGgGWZxYEne3NZbOg36NCnwJ7aCouJjmKNGSxmpaOXsa+TVbFwvyEP6PMexwMid1uANxYdAU6gmoY1y/MsVo3WUjqbvI1i3Cdg2A9IuX5iHFu3O943XzmO1k4ZQkfwNJBYu5/GDVK4lFPdirBSohpGX8lMs8yY8djuhtAkDmc6dPPy2gKd9gKebLXKBOZylzHpbCc6HzcvHVuABrfO9h+xJZkuayOYVp69yGaTUFDdU1W/YcPDghp/aPJzZxfV7V0PhuWZYaojGDptUU08zp5WTqJsleWUjqoeoVFCmZRTFfmaiIBV6FVs6solOWNlCx38N2JpM9S6VsYpJGqkejo2ZW0rolDRTUFAr5KshbM5cUWREkgUFJlzyGAyRPqEFABOm6AdyFRCDnbPTikFhBQNCHu0vSM/UD72PeO66IB4g2HT/QO8ACIndOdbqA3xhHQJwhbaejwx+AmHqqEo4bxBoCGVdOe+yqKfxg4/qE9HTnfCMc5AuuYUdVg/dd4oYfWA0LnT3ihu/CylikrbvdAUwiwacd7xzBiUN+75fJjrUrVlT6VeUmSaEbuIKvZMIS6oV0ICsyhu9P5pxe3lBV9dye5mZ72eGRC2vVjMZLFFmeh4HSppZumjWrkioqCiBSUbSgmsKls4WaxfQWU7SwjmKF9VTXOJcKS8pJx0ITLUCGr4SipTMpUr2MokX1JBfVkFpYQeGCWooUTqdgSYWo6GNN6iBTuM2G1PGuS04gIZAPSCtdUnbhxh2NCyTaTEkdpIxeQyZwSd3dIyV1eEzkTOBAtK+b2ndvpdZtr9Khba/w7y3U07KfYv09LHR7uYH2MuEz6Yu37TRy/UadQr6g4UO4+E4QN4DvdvMMBmmCvMQ3uiQP48YbaQXAj8S6mvpbRgf4fSSR+til1ATixJULai3y/YTJ+XxIG+mSeSKQOKZhPhGz6L3PvPTSlM/sVPjAiSf9WlOUqyBpg9gbakvEHPQFM8spWn809ZctYEnc7dZzyqCSiWRlu/j05YqL57CxC5f9KxqLUm0NkzxX6nRnv+BdzCDBDA10/dNxA2DJPAgC+mBIldkSAo6FA0FB9QCdcib+IHzMYgGRYQVoOo0Lyqk7AwfhYeZIJoCaAw0a9OFo0IYLD2SuR8PU8sbL1PTqU9S8eQP1tTWRhTETNy/Zraxo5C+rovIZi6hi7lKqXXQsBStqxCuWOXStAeKPhsw9MhBTKJH+SAsQOfIRxv0N+8Q4gtDREKBRgls0FrgKXX5cOcs2T5MBfnG4+ePsJiuOX758BSnaT2RZOTsXGQ+VhGyZDfVFxf/Y29Zmb5B9BGJVQ+MZsiSvRrXB/PTO7jC9tvUA7djbTjXL1lCwtJIrVbyuFm8eJoABI2A5tG4/hztUckhlILlMJHWQFCp/ppI63oOkmG2DDndunEFC7iBhumUKcYYaCADBpgtXPYHwIK2nC8TLjSu+e7jGDKqV7qbd9Mqff0yb7v0lS+evsKTeIxpgvG+rXGDYggk20ttJnXvfpIOvP0MHNz4DH6igchppPn/StIXEjW8AOSMeSEMAeef2PiDRw+A37F1/EL4rzbsqm4ICW5qHn7Cz4zhUZQMk+9504PiXP85ukkE+evnyxSesXPkNWZX/rMjKaVnmb3JI0pmW33+mc3dkQiZmTOc3A9MUY7pJr2w+QM8/8cKQxUWZAG7jJdX4CjmcASkAbiUGkr0Xb1zgfbiHce0T3xkJ8AMkhC0EoIKBBJ0uEE58vNMF3IHU3N+ZxBdAQ4Jvdok0EZKk0N4XH6cnb/0q7XrqPjKiEVJUjyB6fog37BcF+DfbQapXNA//lKn74B566Y830zM/+y86tHOzkOQTgTgAbvq7QFrg23DFd6HRAbGjF4SemzvTBvcD7swoyZIl0h8NHfJgGvfc6uunU119neiZuIeL4B3ATbds0u9IwZSV1NetW6fWlpWd0VBbe/70+rprPYq0nonoXC44mR9lMwIUGcvkrP49TQfvcayOOKya0XAaf+fx8fVAVESuzH3trbRk6RzylVRwRcmMqAS4kvq5UkLyQsVGpUUlhFQH6SuZwTMYVGa4AQkA6LZDkoMBgcT/xnu4unPM3cFC2LsGcK+JSCQB3CNcNx6uSmAkwB2+D5I6CDZTSR3f70rq6TYMeA/h4dsQXmKvAsR94JUnaMPvvk19rQccos4gL/ldMXWVk6jn4G469OarVDStkaX2Onyw85J9qAnSC+EjHkiLZOHAzjUA0glSO8oGvgP25v5f2wd9hPeSZWByFgQDlWTVR5pqD8AiXxCmG65bPlx/ExuWZIA9xzOvU59oYL651zLu0FT1YtwnVshcApnOhe7liBx62/PPbzkiB00/eNLJN6iK/BXML48HpquVFvvoI+89hbSZq8msnMeVitu4hPeSASTQw5JuiCv30jVrRlXYkL9uHsfndaIdrq7UBmKJB565BpUdxpVqXTsAV9zjGfwAYUClA5J1t+pNBbgFuUA3jkYAEqjrN565iP8N4B5jCAgPUwYz0eOjMcNYAkgd0w7jZ+xgVguI+Kkff1lI2+4A6WhgGjoFyqppzfu/RhVzlzHp2ic0QXoGKSOtMA7ifnc6gHsQM6ZBijq35fNErSxHKT5ulfx8LSDy1tjTJguXkhSYK1awSmoxCpvjC/xBHmIzMZ3jYR+qAYO8RHzi44RwYNjuiNGpT1lSB44/atkliqL+jguyN7GC5BLIdN0w3jBjxolPv/pqi2N9ROGak076jKao3zYSKiE26aoqC9In3nMCeXwealGqyDN9BUvtVTYpDZfuTmV5/K9/pXlLl9LyE04QlQqkA3sX8b8nI9xy5cYzk3IGNyAQECwAty6p4LfrV/w9ehloEKCaADG677jP4018g4R0xcAu/EKDcLhHwfHmeLx0149o472/INXDBJkjmHqUKmYvozXXfp38pVweOD4YJMU3YFAbahXELV3gXfRUpk2rI8mKkbH1s0Qdj3D80UizP8IvLp/YlkDm71BLmNSriIILSK59B0nBOfwYac3v4XkcsGslegJIl1gsKq72bw7HbpD6WcLPk/pEY82aNX4lFvlfRZavdazGBNjHRLfMvystbZc+unt32LE+onDN2nVXaar8ayOhEqIyVFcU0ifeu5bKivzU1tVLTf0S+eoXU2DaAtKCRVyImLzgznEruumMVx59jJ6691760DduID9Lb50stbukPpwB3N/oRkNCRmXHoJv7HMBv+OUa140L2LndcDQm8CP+OeDex9vjN0yy912AOF1CBVw3LhLdIS65BuLnGsCNA4xDUgP2OOz7z+vfSzs3PEqK5hX2uYLBabvgjCtp9RUf58BI9E6gEsHANkg9MS1SAXFGLwWNE+l9LKl/iqj7WfbX7nkNBsob5wEMS/HYbVIqO5GstkfIar6LKDCHSX4+Ez5L81opS/PcAGB/GgdIHkjyLrGzJN/L6XYJ95QedF6Zskg/xScp1ixaVCZ7ta9x1+k/mXw9dlEeCmSiaUEiQleVScC1F3+Gr8AAFzbgE09seOkWx+qIw7Vr153FPdh7mYCU+EFRTG+sqy6iT77nRLHRF6cDtXezFNbWTeQvJl/VLLLK5lJxJUvwXqwulaivu4eefeB+euzPf6GFq1bRf974DWprbxeDjulWcoSDmRzoioNEd+3aJeyAeD+S/cZ70LdCaoRaAht7Qep1yd8FfrvGhXsPNQCOOkPY2MERDQPu0VBA8sa0QZBnvPv4a6rf8ffuNT5u7juucZ8lxt+9dw2+Nf65C0xfvOO6d9Gul54kBaqzHEKoYYrL6OLrb6fpS44WdQnxQpohjfA7XSDf0IjjmD6KdZCxmRuKntf4Q1OoizAjSy0gecH/in3jrYN/InP715GIbLg8gsyx3bCvgahgob23vL+R7Yv4+WF/uZx3q4p8Aacfdw2mNqb8lMZ9ra2hWfMXPESRcJ8lSadypgwpRTGufCyF0oK6MqpnqfNQVz9FYgZBKtW40OG4tYhuS15cPfBHAIWM6R6i2aO6Yd24r7m5x35y5OGYxoYIk/kiNjUsaXsxrRH/OAmotNBHa45qJPec0QCTN46nC4VYat+xjf78m7/Rjo0bqWXPPtrx6mv07z/+kV7898NCel93wfk0d/lyoU5w9bzpGCBxsDH+WTKI/GIDIo6X8kEwCNuVsF0DooaBpBZvoH+Fe0iNeM/d4AphY7AX5IlGAoOZ8X66/iX66Xb1EQcYV8frGvjl+ucaqC9gkG6Qet0r4pFo8H14140v9P543x1s7enqpK2P3kO9rSw5y7mt8uiVRfp7qbC8mmatPHEgfxAfhJ0qv5IBUj7S2DJ6yWr5G1feNgTiPE0GJnWlgKSqC5jDK0UjYHU+xW4clY0RYj8OEfW/QdT1LFnt/yLr0ENkdb/AdjuJIge5lGMDOjnCfb47rr/hxl22v1MXU57Ugd27d5vT6yqbJUu5jCWDge31QEjYxmTtonp6+9Gz6axVM2n13FqqLgkyMWk0vbyQTl8xg05ZOp28TOw9oYiQTHGuJopR0KdhCfxzTAcfePKFl7gEHLl4Yc+e7hXTpt0nW/JD3J95nXs1LZx8kqEbkaryYOSYo2YEWJIZqKHYQre40E+HDvXpTz67te9QU1OIib1n16bN7arPKy86do33uHPOoRPOOou8LPWCfEBsmVRykDr0syCqTGaQAK5bAG7hB8JO10DSB0mCtEGmcA+CRu8BOm8YEBeeJ3Ofa5MM8Y0Y3sGUP/xGI4S4ocGIRHXa+/pztPVfd4oFQ8P5NSpwmJFImGpXnEx+Z4ZTNqSOb3FJHYdmWy13Myl3jkDqXEq1YpKqz2ceL2Wy3kAkSB3UxmEjfLiHVA6DfeD1Dib07UT8rtX5OBETvdH2uC73v3jn9bc8ucP2d+oiVWpNKUQ7Q4c4ewdtIo2ZHNMrC+nytQuYzGsoyBJmgCXMkxdPp2vOWEbXnLmMTlxcR4sbK+hdpyyiz154DH3orOV0Ff9+39uW0qcuOJq+fNmxLz769IYtjpdHNH7+zDPttz39+GM/e+Kx7/7s8cffHe3qXHcgWvLOWGHjvapgRedFBqc1+VhiVYMlBzrk+t80SvShGKln6SVFp7zji1/8x1nvuZqWrD2Bgiwto3VFhR0NMiUj932X+DIB3nfVBvHukQTu0Xcg90zmro818L0wblwRf5EG/L9503MU7UVPw15d7b6TK2B2TfueN6l59xt2z5aBNMo0HMR3QF0jTltKc62fkMqdjeV07JeTKlyH4GV+X6h1WNKPtnPXYrNk9Gw4IoTcI4bUn9u2rdc0jN3Orej6V7Akee7qWVTAEjcOSEYZ7+6P0Gu7W6m1q18UP/e8TaCmNEir5tTQ2oV1dMz8WppfV0qFQY89deEthC3z5lXsO2r+23+g9F73Tk/0Jy9sl9/Zed8GxeKejOj6OEB69nTq03p89e++KtT9te/3Nl30/a6DZYVFRTGTCQQVm2u2yItsiCSeqLJ1nw3ccBMBO6g00OsAIMmD3HNNkrkDpx3nQbjLPrvUH/DT4qWLSONehsibZMjiUzi1yIiGKdTeLMarEBb8zyb9B9zo/VyJUfVG8oMjjNObQNK405mgMwL7D5WUaBiOCE4/Mkj9hVuv1fb96oul06ZVN6OrhRkb9eUF9J/nrKCVs2o42/GP6JWdLXTzPS/Sd//6At397DZB5oOKDN8caO+lm+99kd/bQK/tauFCYh3xuzS6aD1+fuG+5XPfUxhU/sbpeEdU9nx+ttW7OCYp3vZn3pBC/3qJK5vB6WSnmsnXGT2tKr9XcEgrWGR51K/0hcL3qD+5+XSzaT/XE429OSzxZorhyDUdZOvOxXDu8R2Q1qFKgooHg6cD0uUEInl87R6HXywaM8nv99HadWtp7UnHi7ij5xGfL+I7uNHOOK84aDQeZiwiCAVxySa/gYHviLXa+vCRSB3hYJ465rAD+hE77JU2pjypv/6rLzQEtJLv95jWfV981+mXrFi2mGJMPNXFQZpVjUUJeEuigx29tGlvOzVWF9H5x86h4xZOY8Lhwid8sYFXu/oiVFUcoLICH23d30EHOnuPyCmM8eA0kPYvm39mLES/lxX1x6oir1ElKRDlBzV6N/mtGHVLXoo++gqFHnnFcYE52BYVdXZQIXeVt2M2Aduz2xrfI/+uDnznJtLu/ztZkGqZLOLTOVOMpkGA22zdu4h3D3sQuiutY161GNjLIoxcw43zoLiwXeX8laT6gpw3iiDz1cespnMvOJfq6+uYjO357nCjqArNmTt7IN3SBl7lPNZ8AefeltQzBcJVnIVRlt7Ff6Ii/inBjyW1kIldHNxlq23e4pjypC5bdK1HVT9EUevo4mhX/QVrl1F1TTULlIYgHZQ4dP8rmeTPO3oWnb6ikc5ZPYuWNFSI+efxgCpm3rRS+o+TFtB7T1/K783kxsF/REvqexYtKjuwfOHXTVW+S5GVc7li+TArCFUS+tGgqVOADGrSCknSder/54sUfuENu7JxGstd3VRp9tM+nD7PwBwiiyu4unM7yT/4LnWt/xLFtmwWlX7ECppDuASXLUZyjxknGAiEdOsuz59IDBe+ZehU1jifiqfNEkILvgtm/oJ5dMmVl9App59C0+qmiYHfUH+IvHw9avVReDNtYkY/GPPfgxW19v2oSN35DqheMAd9JKCKY8Wp+Dq+sd5y2tIhmNKkvv/W9QFmn2ONiEl6WKdIbz9NU3vozFNOIK/Px4XLnaZIpHFhuX/Dm/SZnz1A2w5A7za00rKUSZv3HaIb/vAYHWzvxZ4vLL2QcyLQkYcDR81dqHjN30qq9BWWzAsEIduPBqBwAnuY2N9US21VSkynvr8+ReENb4ij65RQhKazNL9TK8HOHI4rBkuFIPLIvx+gzs9+lMwnHhUDasnSfTi4RJWNFOySVzZAePFuE8PHM3fQFM8wY8OdPjkRQLjDpRXuPcEimrfmVEGY7rJ5kC5m+Bx73DF0KZP7JVdcTGecc4Yg6JmzZ9LpZ72NgoVBMT0T0nxqcFrxe+0bXxDh4fVsSX2gcTK4gzxoV9AU4F6kAOo73L3FMaVJ3YGEMzFRrlAG9L5uaiw06YQTT+K8LhCSCpQsWP6+hQl7095D1NTRA74ZgBGxVxyCxF948wD97dmttONgJyeObFimnNlcuimClpVzTzRI+ZWKLYq5HKSqtqVmiHYrxUIKFwnXH6H+fzxHkZe3ETFJFFth2qMWU0jCQQpxPoEYPV4y9+4lz49vJuWpx9j9YbJMF4lElQ5cUobb0bpPBjx3544DIHWoNrIJa7SIJ8Nk34u7ecuPopmzGuml55+jJx55hNoOHRLu0DhhoVXjjEaC9I7l+Rtfeol7H4V03vnn0cLFC0nzYKJB/H7mtsrGJW74o/CzzXf/gnY98y+y+B7PYJ8uXL8H3BjoIMP/EfzAY9kmdQv6dJgMwj0SMaVJfdqB68MsF+xgSVOUXEmxV9XNDMTo6JNOo8LVF5I2YzWRt1AQ9rIZVbRyVhXNqCrhQne44Fu6ycSOPSB0WjGzmk5fMZtmVLPkaRkR0umI28DrwIq550RJ/o1XUY7GsovDKTEUUME0cEXZ7imlfpe0McOho5f6736KzJZOKuZE6uCK1S+ryQsUBkw7O8n3i5+S9OZW7hLZetOR4FbwbIhytG7jCQl+xN+7gD2kdXf+Ooh9opCqVwM7LxPz0WuOYcn8OFqxapXoXbjv4gqShs592cpV/PwoluK9VD+9js49/1y66LILaeEiJnfOR2yUhckIlVWVVOLMiwc0zvtQVzu9cMePqLe1iW2GptdIEGnsprPeaV9HBL/vkDrF2I1wN6VpbdSY0l8vXU+mrGjP6Nw/FBVRU1DeSAuWkOwvJLmoinzz1lJg1UWkLTqVznv7+fS/n7qKGmoquBBzYYRoz4VU1pisPEz0/lJaMqeebrjqVKotLyBT8xpq5fQjSkm3b8Xct5mSepsiqY16EgJIhmqzj7q4i9uLqWOOnZglEY6RGTOoyIpQDz/rlHw26ScDE7nc1kq+3/2KmAnBQs6DscFAN36USEaSLlDmoMpwF0ZBtw6pN5Wbscawag8u6zpHK6Z4qKS8nAIJg7v4DZVlWVUN53WQemT+Dv4+VWUhadZMOu/Cc+my/7iEjj/5FDr54nfQlVf9B135rstpHkv3MgtIMuc8du88uPll2v7UP8UkhEwh6jBKmFgglMHURMUdJA3b5i2OKd+khXTrb1yAHtR8kCIZXDgVJnVJ9QjCZguSg8XkqVtMhctOp9oTryDfUeeTb/HbyDf/JPIuWEeB1edQ0YmXCfIPHHUhFa08l3xLzqTgigt8wdUXVsDbIwWSJF/lU+S61PL5YJSYIYqSSt0sEeFw6QFAqmJTzBUpylJ8h8yknspbrvTqlo2kPfMk34xc6V3pGISTKVGOltTdsEGSI4UNUge5o5eIBUm5alDSBeIXn1ZDwHYaN7wh7o2u/9U/6Zt3PEp6VGfiHNwAwAeYH93zNL37pjto695W7pTZKhr0dOsbGumYsy+ho5bOF1tFFAcKadWqlVSIWS9OHIxYlPa8+ATFIkyuTpzSBdyLtBO68XTnJ3AYijvrBoOr2G45s3CPNEx5Ul/5/ptaZTn2SVM1/26pFIO6QCqq5i+L6+KjoIPgLZYjNR+pZdNIq19M2oyV5GGj1cxl4i8kyRskpbSG1Oq55KmdT1JhZTRqGCxWHhloXTqfP0paJ3TjaQLSWglmIjBbN8vBIfUU6Y3nClfEHrEAJAUBwrEeI/XJR4l6u/k+veIXT1rpIpGUM3Ef/+5IhI53oW92B00xxTFetTFeiP/eRGkdvSfZjJGPe6Tb9h+i+57bSr0xnaQol4R4NST/83Bv18tm+4F2OtDhnAnLUj7mQ4W95USRbpL728nojbIw3cfEXkAFwcPfK8sKte96g8LdnaiJwi5dgNDt72C/OL6IeWogTA4Fe60DGCSFu7j8eytiypM6sOC9393CZe4/uIW/QCqpvlUtrYskL1BcCFD4UOhB8gMG93iGq/OMf3NlaPd4PEfMgdNRRT6TJfXGxO11UwGpUMaVpcCM0l6taLCkzsBdAXeXvUzqfZI2YjXEdCJ1+zZStr3BpS/12y5RgTAyJUnXLTAagk1HUkdYGDTFfif4jQVJkNrHE/FpNRRsx2Ua+/VcePwiuuLkpVTo19hKF+NJLuAUEvlpK2bTJWsX04JpGHsyKeYrp57qYyhaUENaqF1UEwsNAr8bM7GBGf92wfGIdLZSuB3rAEcsDYOAbxAzrEQAECTScI89XpRC+zeke6hu3uI4IkgdWPiB/+lZ/P7v3Fdz0aeuU0pqnsUZm6OBqCSS9M9p06btcaymNPbU1/st2TpbSaeixAGSeAFFqc7oFpI67hPh4UroY1LH7JcR6RPhc9dc2bkDnqeES1SZQpCD4zZbQndVKHCfjh8gP5xU5M4mwWZi2YadDVJ/r0Qm5w049gNnraKPvP04ItVHuofjiN4S553kGJN7Umcfs4C+94nLqbpxPnVWHU3djadQpHwe6f5yMrkHLELCpIRiH7UcPEj9vY5Ej5D4amBXyp6RNuIaDMQbaS7WjrC0jTkKiPeI4O8iNSh+WunOmDnCccSQuosSSeowLes27hKHs9Vtwl0sFuvhAvp7vh2/mjmG0Mo8s7neHHVYLksP+HhMV5um91Gb4ieD60t8lcFzlVgKJJ0i6W7ryv5JzU1CemQWcCyHR6I6IR24JJMtMnWP96FXx6IkAIOm47UvDMKOb4SSIVw2n7pr11Bf7WrqrVtDPXVrqXfB6dQ74wTqr1hK/aXzqJ/f6a9aTn38PDzjFOqpX0uR0llcALgHxnlleorJ8BZzeBZpxQE62HyQXnzqedGQDUovNA6xzFZ2wr29HzzfQNpOazMv/laQunvKkTjHNI8jjtSB6dOn38FE8AuQQaaVE0AXkF091t/f/5xjNeVhyJ5VnBaVINRMgRSco7cLUo8whYvKFAeFJXWoXzCYmi7k9kMssaPiDp8/bt5lQ4yjdZuppA7gPQyaYhsBrNDEFMdsyl82GCkcSOWR0tkUYvKOFs8gPVhFpq+IYkUNFKpaRv1M9v01qyhUucR+7islS2YyF6oQfD+ng+ohI1hJESbsN7dspUfu/Sd1tXcNpFU8skl3+CNCgpQulvuPkHZ4GaQuVpQyhPol83CPNByRpM4F3AiFw19kif2HTOwx6AnThTi6LhY7xCXse/PmzbM3+Jji4GLOtUU608O1JrsiL9E0loIOKkHqkr1DCg3uNe726ukWJ05jKRQmycCglmOXAtkSM5Ct23j3IxGmC7wHQncPp4YKBqs2s4lDtkBYycKD/lyMEwmSTmbYjTBxdgmNNw7YaOmx6O9//Bv96577qb2tnWR3WX8iRJKll24uQOrCBST1tPZw4fihdyg7s1+MkbbdfWsgfbabYgAhcyH5PEvdn47EjG1iJu0IOj50/wzT7OfG4Ot1dXX/dqynPLqWzp3Bn74qbqJDRrC4ppWaYQpLGnUmTmvkaoiKqDIJ6BxIMp37EIAkwyEmdUNU5OFM/GBjsucjGcAl5GTPRzJApu5xYpJ74hDiX1FRIeySvZtL46ZVsmcw2P9oNHSH3iv07Rsfupf279pNWLwHf5OCywGOzcPpWYnxSGXcb+CmkWtrjAUstuf0H97ge7k8OlMaZQO9BiXJeyMbXAysXjwCcMSSOsDE3M/mB2b7rmtizW80W9E+W7XCZhA4R9HiR2P6Ic7grz3zzDM/4cp8xDT5fYq8huWuWZiYlg1A1IVWVAxBtcl+vhvsD1d3oVcX6ZgO+D2rp9sy+vu7YzG9KxaLJTW6jq36KOmzVAbuuIcm3OJ3sneGMyxpi6thMEM4YWfqRyQS6WptbRXuPB5Pl9frHfB3rEwa8e3kOOAoIn4tQyC/OMt3/PsvtO+Zh0jVPGw1vD/iMA5J7svkmxFn7mF0cRnr0qN9bBfqinEexvi7UhrydOlsDIPfjXSwGyv5eylMVDe4R251KrqYRznlcUS0TCNh87feV0hVVY8oRZUrjeI68lbPJk9RpehOIgUwqBNu2cm9t87r5p96ybeOJEIH9i9f+ENNlT+sZ0nqIPE+SaUPlJ9L5/e/QVf1baSYczI7ChAai0+VvY0WxtrpI90bhMSeCnBjkNQdu+DSD3a//9o3lI6OpMp4HECM6YH79u0b2Oo2XdTX1wv1B9zBfSbAcni4xywWzGjBAcqZIhd+ZAI3rZqbmwfUP/Fg0tcLCwtXeT2eb7NUXJSuSkhI6EaM3rjv97TpL78gPcLtQqJQlAD2OlR37BkfW/WJG17sa2lJ+6Rr+xvKSe9+mmjTx9gGC4lSgTnYv4jUxT/hrmIR6Zu+QNT9ANtncbi2KZuar/xNafVD9vLgKYy3BKkDG2///J89snpRmAk8pnKXzV9Msq+Au14y6f2dpPd0khUNvf+Yj958u+PkiMDupQ2lihq4x6Moa9PdFiARgoTZ6SeZuLHN7vWdTwwQd9akbpq9Vm947fQ3d2GD9jzGAUzk2v59+77LQstHU0nagKuqjHQ1U++bz9EL/3cbdXKDIY+wbw+8NXWrKRoNv+1zTxzc5FjnMY5IXfuOIGiStN1i4RISlJ/lRKWvlfTWHRRu3kbRnjYhw0pe3xGXHl5VW8BftgCqk9FA5c5Lmdg3vYBJ29ajJ0K2xIIt5y41LIl85PM5SwHzGA8wkccUVb2Bf/wden4Qu0vu9m/7ih96uIe6tj1P3S//nfyd28VKYBpBQgckzlj+0675JIxa5jEBeAuQuiXTMeuLWo2+iMQ/ARRcj6JSgAk+oDLJKwpp/MgrW3FL444MGKSt4u5IBQbKsoVo8Nh9lRGiZrmAeggbex32Dzp33GFqYzoQ70os88lWntTHGbW1tS1c/j8SjcV+A5WMO0CJq2FaJtTZ3Vufodbn/kJ9256imgKJ/FxPYrE01c3M6dy09ymWlJ80PkE4skid2WX9HxcV3PDLObPX/3zBed/47dyPf+QHa24rm2O99mB366cTFzRARsGMLI8iUYDNn/Yql5W967pPXf/LeWev/82c+vXrp3b67GwkH9PsaR5IXymQ+qkN0DYOw+iXNepV4nZrZIDUDU4qbUQd6GFAI2/I5KzvzmM8MW3atN2maX6QTPOaaDT6Ryb4B9jcLnl81x564W/f79n+lNjfZXpFEZUXcs8sFhW7mibvnw0G5thwWWku0LU8qU8QjghSX//TRWXrfzXnvK/9csH/o5B1v0HqvyRF/oNpaTfXlHa/v768veH5AzX+mBQdtmAqikkHY3S2Qt7vRg3PnZKu/UuZOf9/1v9y3jLnlSkHT2HjDObzo0fqfrAUj3GzlKI80q3B7BIvYZvd+GmNqO4gdX+akjqA3pJMsn0GXh7jjoaGhlB9Y+Mv66dPf5deX3/h9OnT319XVfFzs6/54fKiQppRW07FQb/Ibyzigxmm6gyBZNLu9zyyG+v885gATHlSX//readamvkHibQ7VU35rKLIJyiq0sg9ygDKIPS8syr30WsHq2hzCHtUQJJIVjpZWvf2sESiUMz0BlWPNE9S1U9LknL31381/8toOJwXpwwkzbeYa2WVmI82DIQQb1obmNV3p6q0Jj+r0EPkYQrvFRt3uX5aZLAnmA0TsGKpvBgE4VrKS+oTDW5cY9zyRyrO/dzc0z9286WLGqYdW1MatPwee0AUbb19nN3wZSgeqFuWbLVwkUjPQR45x5Qm9etvn/N2mZTfeD3K2xRZ8omdFtmgEILHbCNRY/lB6mNx9a/tzbRJ2kRRsbgBq9dsCsI1xv8U/yFxF45iL3ZT+KPI8gyWKW+QNeuHX/rl3DrhYIqApeflqqyknN9lcFLJknknp9QmGYNcwwDSOBYgYU76PrWQG0u7zsIFpxyWilAAGzEJ25GBrgHLfgXObR4TgJ3rydf2VeXcvvXSb95T/cbdR9fIf1AV+StcZjhbD5cFrBoVs2HSyFzdsAzDlDKbQ5pHTjFlSX397fOPtxTtVlmWpxm6TeLJYFoylRd0UVVRO21sqqdXaCs9I71AB6mVSQ9KA7vw7qMD1Ke1iN/hmHegTIN8WJqRFFW+0iOpt67/RWON/WRyY8+aNX4m4OOw6m64uihW01nWXkOX7uafe1PtlIr+DbbYLTVCtEMtjq/zFGYpHZt54fmgB0ngPsVVNqjUvstjvNH5RZpTaCo/ZYHmDl1S39krFyxcWC7JKleIQeWFbzBjDCcgcS1zLJMDTxXZ1OuLI+nr4fLIOaYkqX/zj7OKWXD4kqLItSOfdA59uUHza3fRnkPTqDccpAPyAXpCfoaekJ6lDdJrTPIb6CX5dVK1fqGO6A0PXTWJZdGSLJ0rS4Fvfu5n8ye92kDu75xuWfKiVHuni6XjlnVn/Wtbt/LH9eDbU0HjRnC+3kEH1CIhuQNIJ2wdAEm9hCX5FMK+2O5L40AwcOtj6c+nSVX2kzzGE21fpRMMTfmdpsrv0hSroC3qpz2xaqoNurkaD4t0bNMrDx4cTwb0iv0e07tqZufneq6ny6wpPtFgqmJKJnqk33MVR/3sdAgdwL4vs6r3MTHL9GZTI6ncIkDdckA6SFulN2mntJvCLGUWeMPkV2LUG0quFRAijGS9M6jSO2ybyQtZMY+1FKl2uBTCvurcUW4inf4P94Zl9ri9luEhUZ3ew41iAUU5DUHoSJM2OSB2aYR6BhJ9MqCgvdwfpq/ub6bP72um6/Y20zU7D5zI1t/g3tZXZVX9PF8/zuY/2byf7afsAPVkRssX1JM493/uUeVjDIPrBtehTt1HIamQKvxQsw0Gem+7QgHaoZeI/B4JimxR0E+LdVP9aYchv8uxzmMcMeVIff1tc+q5aL1P1dJYCeEAEkShr58qijpo84FZFDWw6Q8+/vA/iJheNUYeT4T6Y55h1TmKoqgs1X4E0yYdq0kJbsiO89hajqQQDyTpib6QvhE/FcvCeWz4OSwgxzXo3XRI8VO35BV+oKJ3sKQesHTyc8OYzAdkVCczyHVM5j9ubqfbWzvoRy3t9OfOnnmKqn5ZkuX/Yr++xdeb2fyQzc8kRfms7TqPXKH1y3SyrFm3K7I8P+ZMiULvrCVWzJkkU6Wnn3tvQ4vMqx1e2m1V4FyMEYEpwlBZstBQzGXwfzq/LF/hPMpjnDDlSJ180qn8d7GJdetpAqTuYcKeW7OHmjoqqb2nWJDRYEikKoZ4ry+CqVzJS7BQw0jyUkNSP8Q+pFHMxx/tq2YVc71ajGmDwyFiGrpExh3ztm0TU88kw+ocacMvpEmN0ctSukZNSoEYLIULHDhdZoTIh4MUkiSJyvF4rLufXgtFxL4h6CXAQKefBMJSsqz89gE5RPt1tExW1P/1aPLs+A4u6kGLUUAlVhuVGBhTOpwnKD9GpJ92NrVQQ0kfBX3GSO3+QAlC9dRUqcqQ5G+0fpFWOdZ5jAOmFKmvv3VVQDHlyxVFnHCcGbiszqjcT7qh0s6WehZMhs7eliWTgt4QdfUVCVXN4SI6GGJA0aILvv7T2ZNSWueeRjXXx7rh6p8gVKKHaryh+xwrWPbr7CApzbrghxgMxZ7crUqA/QCpS9SqBsVxd14amqbwL2ya9EgPNwbMCKkKHAjDYIne0PUDpmn+3bHOY5Ro/wIVm6p6k6ZIy+OPEwVA6q2xIiq0ukjqO+DYOuBy0r/3Gdp/cA8tLGunOVW9w9SIw9BZVIgZ9rwyHH+qKNIcRdO+0fnF/KD4eGFqSeq+3kXcPVw3krSQDJDWyws6qa60mbY2zRTkPgSSRQW+fuoP+7lAKqJgJoMzI2aO5PWsc6wmFfhT51qSVIt4JkJUNsuIaqbxa/mZfSHbliGbIcNKvU0CCBwHUGOu+j6lUFRwbN61XSmmKqOPJEwDNdiAOfgKlobmvZn7+i/1h21PhgHiisZy+Zw6+tSVp8ba7r3pJMv6Y+aNdx5DYHrkq5lmz0aWJEOLXkzFcg9R1zYWZpwZTJJCRutr1LH7KerVfVSntdO86j6qKIjwO8lrBhqIUEyh7hDqll320CvgtuEsyytfIizyGHNMKVJXSTpHUbnfnwVA6l4tSovqt9Petmra115FSoK0jqJaEuimsO5hTrK35R0OisoUZNFZl/1RrHifVGCenc81KZCs7RMqGRbOdK7CzSvnzO46elo56p1lcWJYUizFJ4tqin3Vi80IHVBtUu+3FNpNRVRt9pNUVkjagunkWTmHlBlVJAV9QprfzIS+N4ZDD5L7jlk4WOxy3VWn04Pf/Qj9vw9d0Fjg85xjPb130qXtVEP7l6mR8/aDmGqepI3n3EGjW0RFSojM7l1EUSZ3RSUz3E767gepJaRQh1FIpUo/+b0mHT2jkwWfGBO740EckL06E357r+ZyugDOvuBe4DnW+gzOO8wja0wZUl//x0Ue07SOZsLKGpAbp5cfFGS+7WCDIPp4iDnthZ0U42vMGF5SB4RO36JTF0XnLnWsJgU4VjLX34WYOpikDgsCZVRZkvqzmKU+0GMU3bdvxfx7mNA/y66VZG5cQF8etGI0zeimJjnAErlJ7d4CapxbTCsvWEIF15xLRe85k4refToVXXseFX3oPPJddhI95lOpN5ZM227DMgyaXVdBH794Hfem/Czom39hyf3z8vGfOdyTyCNLyOcrksQ9XOc2ATqX9d3RMipSuScVOkRGx5tkxUIU2/0QWT17qdUsFUo1QfpcX6qLo3TMzE4KeI0BiX2w3xId6PKzYMSl0Mlw0QCY0upDUZpj2+QxlpgypK52W7WSJM9LylRpwuJCCBVMdXEb7Wytp4iuccE77CFIPuCJiESJxNDzTx2YJEtlVkw52rmdFGhaMafckOmoVDHndNQwx19VlNkeWTnaq6rnKYryNlmWtJGS1+TUOTO0kxZQF9GimTT7imPpxxd6aO6x04lqK5HIFH1tJ0We3kzU0UttxUF6KsyEkUxMZMBW0VRaNqeO05yleZyBZhnd3rd95k37jTyyRed6KrMk+WJ1mP4Omv2IpVKX6ReSOBDdeT+FX/s56U3Pibqxjwm/mAm9UAmL+gFibygP0wlz2qi0IEKqbFJpIMaCkimkdBB8U6ePtjYVuAKEsJMlebqsyOcKizzGFFOG1E3FmGOS1ZBMT5wu0NWECmZO9V5q6qiilu5SLmyH/cMvzH5BokSZ8KFjTwVMqmT3C5zbSQGWn0pk08K0z5RAhYPBwRkwbgUcCdChn9G3g65t7Gap/AwqWj6DSrgpMDEqxoRutPdQbFczxbbto9AdD9O/vnsnvbmnhaRhmMXUDTpx6Sz61ocuoNqyIgrHYjvY+nfSEXb61ETA0OUzmYOPwwB4MkCQBqnjWq6GuLMmkxXpIrPjDbaxxzj2RktphreNgnJU1A8AJD2tNEKnLmil2VV9VFEYoZUNXbRiehfNr+kVA6oGBxzTpQGhyc5++dxD6ym/idsYY8qQOhe4tSzE+dLknmEBFcvs6j1CcNyyf5YooIeBaY06F2aT+qMjb/WNMX6msgWf+k79pNkX3GOq1dyFKIECFZV1tCYZYO/xqsTyvkjHgTTkH2ptOQXfvoaK3nc2+a88hZ7jlyNM3KkKWiSmUzjs7KBpUsAyTFtszCNrdHyCSixZ+pCmSt4BNk6CmKmicpFPdtYYQL/pHFWIvG3TC6la7SBVMvj54RIBqb3A0bHPr+6jEpbWF03rpuPntNPaee10VGMXC0j2e/b7/Eeipdw2LBcWeYwZpgapozRJ0hJsLDRaQK9eWdRB9WXN9ObBRjEnPV5al2X+zV3Jrv4gB3rYPhnscirVlZf7R7ODI0q9Sutg1o3OMNpMA3t09UHdifiNxkAVimsyWMPmBUKPkLGziTqZ+EHq9icOBXoHgYCX3nnG0TStopii0VinIlt/NHqlSa56WS876T25DMqQszRfKVLWMVkfk2xA0wWkaN3Cni4szEj6oFzCbzw7pAepxtPNng4tCYLkJYkl9SjVlETiSJxrjkPmLuwyJZXrinyybZPHWGFwyk9SrP/dvArS5X9oqnJ0JouOhgMGSh/dvIoe3ngMvWvtvTSnZh8ZJgZ2LO7+e+i3T5xHC6btoJMWvGjPghkGmEmi6/puRTbP/trVb252rDPCzJr6o7k2fFotqcDxM45tduCUsbgr41sqmyd5JSpxrLMCuKCKfXyvFKFyvg7iBsMk37plFDz/OLsExWWJhWmN0Rh5dJP+8ren6V2/vp8i/H6ymS8GS/bFTOq3ff5KuvzkoygciR4wDbooeNZnnnNemZSonT5rraXKH7UkCYssR18gcwRV1WTVW7R7cbDtu789fcd3ZVm+PFV1UbhHui9SSu/acS39T8MddGxwF8Vw5iOecY636QV01c4P0Odr7qPTijZT1ELbkT2gztEt6yXvUe+9uuCC21pCB14/Iqes+vr7LGrZYVI6/fdQoEdee2GPc5cTTAlS/69fzTnKtNT7FVWpSne/l1TAoM725jr67ePn08mLnmXzAuncDQWpx3SF7nzmLKotbaZTlzxHZgpSR+qZutnBPdZz11+95WnHNiPMqqv7ouT136QUl7N3o88OpE6UCdRe65k9sDP6KtLp21IfFfP9IFJn4vadspyC562x7zkoxFzwNhN4dOdBMrv66HMPv0g/+cezxPkmXosHpHS/R6NvfOBc+s8LThANpGUYf/Ja1oflMz9nb5c5SVHZMPt4RZHvkyWlaBJxOsk4ls5bsP+/Vu6+/cLGQ58yJTnl9F+Q+p5IOV3NxP2d6b+nVcHdQjoHNMmgV/rr6RN7/4N+3vgLmulrI8MabU+ZhQNu872nf7vNs+DiGFnhFJVrigKVoK/TouY3ucqMVDYsTFL7rmfNu25yLHKC0eszxgGG6am2SPbbirnRAyP4VcXtVFncxuQ+naIGBovYb/4P9YtXjYiB0sQu5BCI6EhB7lY2iPvMoRqStJJU7NLCMeDgRmvArh6OmJd/js5YNJtJHawwNNUlTid0LNBtRyNpk35n2KTWqESeuXV00KvRoxvesMWzZGBPPZoq/Ljnqdfpv3/7wL9bWmPXTHZCB0LRvjeZnnbag4CTx5jczZElo5zL8Ic5XdNaz2FPNIV2E34cBvbNb4oVCXIvVZPvCZM5sNWzLkn7n6pQJb1WVTxVqqIdgUat1hS5diTj8XkqWEiFzJRTTAlSl8goZ87z5IjTBVljO4D5tTtpX0ctNXeVM7mAllC4TbEHjGEwqduvDwt78EfSuNXJao/1mVVV5VzMZ0kaeqG5qDS5AT4LHe1Flk5eJgqJDQ6VVrmiu0ZnMm4PEW1joWRDk0H3bY/RXVvYbI7QcwdNeqk3THt7QknVLgDIvKc/TJ//8T101Td+S9/4xYN3N77zug7n8aRG78GDbVxSdjm3kweWZcVihnYg5Ee3Ly1AzQICT4YDsTIqVUIUEDNfclQ+uTzoBzaQ3sO9OS5o7lF5R5qBanEkIzbIEXMtcospQeqMGi5V3mH4IStgcHR2FbbjlWhXax2nLajMplaoZ7D4CKLvSEFipQ+LqwHnNiPEZHm+rMgz7Ol+dviTAZg2GmQpmubMpVcWLqXX5y6kB0tm0W+URfRbdTH9VltMn99cRSfcodIlvzfpy/fE6Pv/MugfL1vUwUT/5N4Y/fyhLdQbCnMdTp2CumHAHOKq8IxjNRWAKvma83vSABTBhKJs6gxwmqZXWaCCSTZ1F/OVtoRraJrWQR4p/QPFRwT38Iyu3aTvf078ziP3mAqkLjHJNGKmVa4kdQD6weqSNqotaaVtB6cPzEsHuWOzL+jYbfVLikDxGMYwsyJ1TVWXSopSShKm3EwigNQLC+jgipX07PKj6Znlq+m35QvpO57V9G1tNd1oLaX/O1hM23b30/advfQyS+mbd1u04yAnB2dUV1cXvbplm/AHDUSiiYcgfUkCQW6xbaYGmD2fsqDvmGSQTJ22dvqpOawJwSUluHyrTOoyVjfEqVfwC4OieyNlVKX2MPHnsniyoMRx1Lf+lVt0LBg+HG4eucGkJ/U//pHLpiKXjiTxZQwuxD4tQnVlzXSop4x6QgEuXkzqXIBVmQudITMBgXCc95PAfgRduAw1dKbg6iTNsxRNlsSZkJMHqMKFTOoebB3PXUlRp5mMfZpMy+dX0YmrZ9FZq2fQRQur6bTlDXzfSLVVBfxFSD+JQv0hikUjpOIYNEXBHvTcUGJ2kf2ZLE2CDF2m6GWLO/jabd9ODeg6bWMZ9wB/lGMz8RAxsUxqC8v0ekdwRDLGUw1TGbkkYoD08JdYFGahpksPUKXWnaoKZAcuC2bz66S3bBS/88gtJn2KbqRFXDatkuHG20YD1EfssR6K+uhARxW3HkxgbKmqJkvy0DaOHKio01bmc71KS0uLOPGXyip6CGPwcaMAYlNZWjJYHw5S96pUV11MKxZOo+ULptHxK2fQUYvqaNGcKiou8DKfYLDOpPKKcrryyivpqne9i97xjnfQf/DvK6+4gq64/HK69NJLzTXHHvtbQ9evZkn3Gr5exm5+5YQyZXBIiu5j/tw0uXKOgW0adIs2dwWF9J0qfiB1rxQTxxTqXITdJgDCTb/poX5+UuvBMEfqxiFjiJWrnaTvfUaUqzxyi0lP6t17uwtY/qvMRlzgzj4Ts/0vGbBnekPFASor6KQ3mmZQTExftMRWAXg24uwXBwHLX/nCtdemPLU/EUU+Xy0p8mwZM18mWbmGVF1UEHSiZacBGrue3jA99txOenVLEx1s6aUtOw/RvuYueujJbbRtTztL5EgzS0jmDQ0NtHDhQlq0aBEtWbKEli1bRkcddRQdc/TR8sUXX4yDOX7DZP4zvt7PRhzUMaWwb1+IU+blRHXSRAPxQcO6r89LEejVUxRhKBu9coxKlDBFTE2QOQC1zaFYIWFZ0mzPIaFfzy04UpZB5t4nyYr2CZLPI3eY9KlZXeULsMRYnA7x4RUQueH8wzF1RVYhVeEoriSfikId8IZpVtVe2tNWQ33hgCjQXiVKOpO6fVBGaqASFRkly6WlxZWOVVqwZHkxyUoNX3FnW04CYP64z+thUndnxMXHTaKunjAdv2oGvfttNXTq9G768OUrKBj0ka4bqKoDEIddJBhd1ykWi1E0Gj35pptumuW8OmVhkv4qpxc2IJ80EJ0rI0a7enzUHXWm6qYA5nhN07rFylEXWD3aoheRR9apQu3l70zRMmQLJnKjdSOZrZvs+fXcFU9p+MOSmTyGYsxJfd26h9Vlp/86mMxUL/tMSkO03rd3X0Upk69/uKLpSuM2iWNr2ADVWFW01FpAa81j6GTreDrWWkU+yyfeS4RlyTSnZg/1hoN0oAO8bIn9X7DoKJ25uQhfNtS6XjM8w7FKC9wnWKGoHo80yWYAQMorKSpkog6I30KqigMk9uKASh2vP0YFTU8SdezmRsDppKCiJamQSpzh/7jO9qrWCbajqQvmJYwGT7KxAKZxU6fWsEKtEQyW2raclTiJcUg1gt69lIkbR9q5QEPQohdQoXx4d8acA9J5uIPCW+6h3t4Q9fbH2ESTm5BOfRFjiAlFJ9049aTAGOTWYCy/4Bcnm5L1NZJMjQMbKFQmd786m7ZTLNTLsUgeDdOQrZrajsB5l7y8NBA0vPGFCwQNjaGH/5VQEVVY5VRBpSyZF5GPvKTyP1ejiLL8JD1Hu+S9bDuYRDEwin1efvXohbS4/k06c/lT9PLuBfTsG8vpyhP+TgW+cEpyNyWT6vsazdmheR895VO3/NixTon6+nq/Jkl/UwuKT5P8aa0RGTcYhkkrlyyg1csWO6SOfDDo8ZfbaePBcorpRF/9yDo6RnqeSmIH6WD5Gvrvv/XQS6/todKgQScugvoqLqMZiRoKNAxdvcY/Hnqh4xYOzlTB9jmCqhZYJdNmtBn9tHPTg9e0O9ZjgrL6+jqPJ3CvIkkrJpsaJsA9ra+sPECXzmyliM4Eall3cjFeqinSAk7zAXikGP2o5WSW1Ivoq9PuFdsEKJJBNzWdK2a//Kjxt0JcygZ2L2H4voLCPh80qumb+99LLdEiboCGCl0oK4Xl00nxBgYVJF236KTl5fTes/gZF59Jk/zgsr4OomZ7p8tUUFWForHoTd7jrvqSY5UT5KwyDYfF591+tKrRw5KqBAelPP/uat5Fod52kXHJgDnklVXddMFlG8jnj7ETFBCLC4NCM6zpgshLqZgKqUCQOIDniQIJ1DBv0g56Xn5J/I4HQkZRunfDOmrvLaKrTryX3mhqpMc3r6Yr195LRf5+sY2o67ONw/E1uQLMDs2mxu653z/ls7d8wrFOicbq6hmK1/eYUlQyXfJMmg0eOX2x3apEp609lhrraoVoB8STOoSjb1y+gM4u300Ua6VemkmffChKr+7uIinaya0CNlgcqVghH7nJsCj1GXcZAvHXOD1Laxdgg+/dZEmPxAz991v+du2zeGy/lVOotTNm/1SS1feMjfdZAvnoDdJl83tp/Ypd3FBTi6zoZ5um9m5FoU84bbUA5qD/oX01Pd83m75Zf5f4CohLn9pzBTV42um62vvE9rzZYH9fAZV6wxTU7LqbCLEthyHRR55+G91/YDZ5Ek4iA9CTLatbQGoCqcd0k95zVgN94Ur73I24RxOLSUDqY65+4Wxr5trbhpkRgwx/L5aaY7Q+lcFKT3u1pwub2KEnn8OEAlIHUUNyxz88S4YKKic/y/CJz+FClmM0Z9p2amVSb+0pYj4wWFqRSLU08lleKrSCVGaVUq1VTXOsmbTYmk8LrLk0z5pFc8yZVCmXU1HQc+7rt3/h5s2/+OKXN//0C2/f+YsvzHj4YXvnxEQoqjrLkqQyUjIaWx0XeL0eKgwObn8B3IrNobggbr3/Udp41zP06r8O0MbfP0Ad+w6SyWxhcppBChzZgNIlKGMCuTSypARMQw9YllGsKJ5lsqp83COrdy6+4Pb302V/HAs9l85le5OFsjqJgGzCrNGtXX7qjGlQsTxQej29aFqxR1jCDcfTK97FqtFO3S9O/MKYUsRUqd0IUp2nM6G2pA+odZ4+VE8vttWIufDJAKIPqDqdVrdPTH31aAlGlcnr8XCZ9JKmyKTxPYzKBs9ryryTS0qfJBhzUpclOWLJchfIeBCYAGQmteGk9MMYnGN4G/rz7dIuivI/kPJIAJEHmNILrALhFuQPQOIPWH4qMctpbblK75sdpZXSYnp78XS6bpFOZ6graZ15Ep1qnUinWGvpJOs4Oto6ipZbi2mltZRWWyuEvn622kCFAd9sn6Z9nMO6gXuwfwhb8r9rdh3341dv/ezbHv7utasf/s6HrvzXdz5y3TO3fOqmk1fM/jIze3Cy6dMh6UKfHvD7HBsbIOvaaBud07eBLuh9jvrb9tPf9uv0942d9O82g1b0b6YL+5+nhdH9LBxLQlhJx9h5m1vDpM6SaZR/stTHIikTez3zwfcWx7qu5RdyD0l6gdNtUm1vIOoUf/+hsEa7e7yHiv2GUAtKffQ8V6DN8VPDMVmgXO0VOzJ2sIHI1G96qcsIUIXaJ55nAzQO7RE/PXhgJsVSTDjAIsBTa3bR/KI2cXJSPJCjgiMSJxPwT48qUX3l4HKah40xJ/UeWY1IptWbOGMWd3KWe55AMm+V2miPtF/8HgkgdahnIFkvY0JebR5Fa81j6W3mOjrTOpVO4+vb1OX0kfkRWltQRUf5Kum0GpPqlDKh3EGD4CFtICz45/5zYbK0FsMp+hZhG01DVqSZiix/QFbUe32ewKMkqb9VFfW/dcv8YswwT7UUFuJtZps0wNcUBAMsNUEpHv9tElVrUbp4RTFdvrqcLj9hOl18fB1ddFwtXXhMNdtV0juPr6HjG3K251r24AiY+uFl7ZCiufEsUEj+wpK3/3SZY50zGFZsCyfcfud28oAl9f6oRI8eKH6AriOon6jiexxPw/gnxk3cnjAa8lKlh6VzmZpiUGOaYiZMhx6gEib70UCRLXq2rZ4OhgqE5J4MOLSmytdPp9TuiqtNLrgXrWL31ESyt8iryVRe5Jn48jYJMeakrkWqQyQll2SgfhlZUk8OSNvQk4cozM3CyH7gjQaqZ1JfRPNpFv+qFQOsXqZrkDXKBsgLBQaaPRwB5qpz3H8jAZ8iy3IR/yjAICNceDTZW1rgD/g8qgLfe/ojtK+thwvr5NrEC4A+vay42J5v7tgBWO/aG/DTw81tLHm10H3bdtEDO/fRP/c10b/4/kG+3rdjL+2OhJyUnEhwTokFq3Fpy+TFEl8j//mQY5MzHNqzp5U/Oqu99McSKGvhmEW/21m9l7MVM1Ula/8LgUDVkhckT1GPpAU5Y1nSVQJU4PFQuV+mTqoQZXhftIQgn1TJHRj5EOknTIbAaUp7+orolY4qLkPJ3aO0YJh8TcV+KsD6kATdu6pBGh9sByL3exUqCY686d5bEWPe/2/f9juzeuEFayWSV9tZ6AAlzYhRGIMKosAMzjgAOreCwggtWNxEigq3h98BkYelMBVYQSqnMlRl50lquAQ9loVBN7EvOzaqwniAffgGjmxDqPsOddO/X9lNuuYnCXvWThKIQUZNo8XzZlNRYYG4dwGy95eVkFo/jTQ2uKp1tWycK+wb6ikSKKate3I69pkVNF8haQmzirj88TeZBWWLzv7zoS33jk4EHQyzoKjsKEmWT3TuJw1w5mhjZam08daPeazdZ16tH9r9Saty6flK+eJqtXKZrFQuI6V6FQWmHUUrZ1bR7OnTKVA2k/SiuVRfVkRHV/STKraFtntuFtdX7Nti11e3fPBVVMsEMmYSf7O7lP6+f45QsZxSs4s0ZyfUIWCrIBP64y0N1ByOk+o5TH9RBXk4Pw+HxwnO3lSXeuiSk6ZR0Ic9mpwHkwFoFWNcB/raHIvhAW4wTOOJb/z8L/9yrHKC8WAVFpys1mTpLnTKSIQsAUl6h7SbpfV+LhfZ+5MO4DvmwacTDgZ1sFc4Xu2PYHUqpvnZ7eeOgx3UE9GHPYh5ogAS93u99krSJLXEw91gHGoxrOEGodCv8rdP9MAVCws6dOoJkRBEYZVrpqfCtsgdTMl8DcXcuZ0ksEjXY1BTnNAZiv5YU5SPapJ8iqZ4FqgFtapSPJPUsnmklM4hrbiBFlT5qLK8iiQm+cVz59P7jymmkkUXkXf5B8m36mPkW/FB8i78D9Jmnc0N+Qkkly0kOVhDkreMRUM/py9TCZIApM89Jai9yjz95Fdi9FhzA23uqiB10ISHw4B0DhXM22p2cu7FCVzMDXKCKhBA+Swp4DLnwxm5E1rYJiXGR1SUqW0Id3NmIMMEsWeZL1CbtEsdtHsMVJqIL3SCGqcQjCHp1Et9FOF/IHaEjX8uzcOggMUXMi8Tt8+jUF8kygZdS4ua2nqYBKB2Gp+kTxeIdVlJEQUD0IsPzRD324Y3JlcymRsGSMQTW9EMlig5Es6dDXEnS15TkXJ+mr1s6a9YptU6GgEl9+C4cJ7s4Z7h9uYuYYMeJMqgIF8MJMcZzEgS+QbVlXgHLixRP2VPkJSiRtKmrSHPrHPJu+AK8i19L/lA+Ez2vuXXkmfhu8gz+3zuta0ThE/BaTSD+b6+IERdUS89cGBWYpYMAnqzp9buYnLvc1QwTtgyk3oC4E99ZYCCXLdS+flWxfgwi0TNlgEt3WBInGGKMjq9GBdF2intSVu3ngxwhfoI3Z4GIlcsCjEvbDsk031vaHTrMz668VGF/u/gZnpcfopelF6hbbSDWqmNab6fegw2oQh19Iaok004isPgcEq+W1ls6TUcNehAWy9JLNVmGdUxA769sqyEG7LsigR/Jnm5kpUUquL3xIHTm6VFlItBsInKx92mUscmZzhomjuZEHdPsiwV34xyuWVvB0npbmbAFQEpNyj1RNpx9TXZExj+LWFWireY5EClTfjVK0hrPI288y5mwr+atKUfolnHX0XfucRH/2/147S0pIWiODLS8TIRGDCdVdBJS0tbHFLnMgnVpZhQIG4HgLJaXqQxd0y6FJ8UGBdSlw3pkGRJoURJBoOkmLIkCk2WgLTcIXXSHmkv531mmSwkbsSJ/7MgTa09RI/tVOi7z/rps/8M0uf+HqBv/dtHv37RQ//eXEyb98SYyFtpq7SdnpdfYYJ/hv4tP05vxvawJK5T1DCF6QlBMteFHr27P0yhaJRFJOpu6+praero1RXVw5wzeQokJDRVVVlSL0mkwoygcmkqDEy0jlMSg3s4AHswG6BnqGCL5On2fQ6xb1+Iw8rqjNqxhs5l8KWdhyjMEvhInUNRFfglnZMOh5fgtyR6lUnKqiB6SPyO1C/ULi7hewTh+wqr6IRFVXT1kv10Xv0bXNeGNLUDAJEXaDFaVXaQ7yAIcVwwkYIFv3g3+I3oFBZMvjUekwXjQuqmrOzkPOseSrpMqmIWyHBZnR7g71baTi10SMw9T1IExTuuygT/ULx6pR7aGm6hnz+v0v8+V0m/3jWfHupYTHuNOaQEp9OChbPo6BUNtGSePXqPAXzhiyjs3BBIEeqResXcd4TpKmOgQ+/tD4VD4ejrpm79UjfNL3n90tvveGTjZzv7o72Sgm4jv8V/Jovxah4rGMjqrI8BYJ+XoD9Z6o8fEDpmv4gZMAlRQZ4xWUxzbnMLyXjJNAywEeYJjtoMRD3JM2H4Cd4ZyaCk7zzURW3hCFuwFM6WyQxe7olJtKdpH/2/x9ppy4Z7ydj5d9LbNjJX9yd1M2DY+SA4hG8xweuyj3SlaED6Hgl1gR4Rb/iK3oC9QDEuBP6J2VmlQewqmUcyjEu6zD//Z4WaLD+uKspyuzzagATQ23GQeg/t4RZ5aPuCTbWqp3XRRVe8QB4vBl+Gjy4GTUutErEwqJIqSHO2DQBA4DHSKcz/eqiXuqibDknt1K200+6WIN1511k0p6GB5jdo1LLtYSIjLIgZwUUiBsVY+t6xp41KipuoogJC2eB4FOiFFDCCcYlpQY/ezFL56wfbQ/t1A2KSaWr+YKPmC6wl1YuWZ3QtWQ5hsFRbUVaqnHvaiQoGS5nknSeZQVUl2rCphx56vl2s9JsYQBerUknNXPL4B8/igahqWuatr/35vTmf2tiwcOlpsqT8ibM1wOVjdHnLBZ17TpjvZRmGcXjSfRwUHFoE6WJYsHgB4YPzwefRaHVdkAo8thowGZBbe3sk6u86SDv7C+iY4E4qxmZe3LmRAtUk+yvQatsvxwHL9VfPr6Orz1gp1CKY8TUQBhoRPUyR139FRsdWvk89OQDbBPxt3xz6+HNnitkznmAJFVfPFjzhQqj5NJm++YEFdNqqSrEHzKQC4nqk7/0CzDnrZm/AV/Q3WZZPhx7CBQpduOcQdR7cnkDqXCBjLSTHDlGwIEKz5/PvNE58s7ggeC0PU3oZFVEhfBH2Ov/rZjrvo5DQvYtVpVzv0B0M9/tp+7ZZ/NtDRQGDuppeJSNqSzUDmcK/IYViR8c4GWoAluhWJsSPb6HzG6h37Iy7kxZp4pCkcUn3dAHi8/u8NLOhnlTOh5FTOjmQni09Ptp+qHJQRZwIgAx8BaXi2w5Dplj/gS2hzT+4h2RPCkLMEND3KNoMSdMu5HKMrmdugKgPl4ypniWA+2Kkh/oJe/iMBDQCKucjTkLi5pFtOCChykpeKiAQzK0vp9NWzqGA10OXnbSY6soKmXz5fS4DVrSXwq/9nMzu3XyfmtS9sk4/37ac/uvVkzgOOvkLK6ioaqbz1AbGqMoKPHTzx5fQillF3Igkj9eE4a1C6sCS83/2U1XTPpAoqUfDvdRxgFtxYX84Omp4C6mRrYJITWNo/XM5I1HysOl1+MS0FSSDP1tRUNi5ueEoiFkpbIQf7DnI3MVwPYWx4S98w5h4nBTQQYuKOCqwH2oZGYXHcdRHr1bLFsi7wopGChZXDSZ1zle9dy+F3vwl3yDPc5u+dlhueOOXd5lCxNKJpl2849IoCcRAP1/dqgC38S5wH9UNKiv0068+fwmtmlNnr67mimEwmUdeu52sCHYKGb4dhUAQ5Xr+6RewudccQeqB4hrOx8FDICBxbA/wg08so9k1AUHykwpvJVJfev5Pvyyr2jcGfSgyPRqi9gNvcDctaieIAyX8BmmRbaIkKergbfpBvhiXgSVOgxsNUGAN3ZYg0MhAhWDqMTEvmwOmcETnd+w4S9joi4XtRHAHOWToJn/A6MFxQGSCiAuH28dmZPEqB1AUxc8maykT8UUDyFWR+r2ruPeC3ScnpsIhv4IlNVQAQnDZS4DzNtpl9r5xe78Zbsf+AY59bsBpoLIJsOCOPMvlAqccQpK8quXXZEkDH2LzLkjkgqjxx61o/NseKOU6xj1gkGwE5/byIx/XgThZR2QzBOZSv0U3X1ZLy+YvINNfQ3KggmL7n6DY9nsRrPAa7hMBX7Ht7j1759HXXllHfbqH3zXElruB0tpBeQhSnzstSD/61FKqKfXlST0J4rNmTLHswp/+J9PzD7jmc01yPpYTAAtFIKmD3AdVMqOfLCNMZRV9tPZkJngPdHUgDqI9Ww16+WGdKuskWn2Gh8SJcFnkLXZ/7OwooqefPJYiEYVKigP0gQtnU3jrA7Ro7gyiGSfSDbc9R00tPUKSmD3rBVqw5BBH2+lGcphcpoz2Jv17T/wp+hfFx33WUYAJwWAzg81tbGKGYXyWrTdzZRuVvyMhEono55xzzqdKS0svwwlF2UDX9WaW9g9GdLX+iU1yeXcfc+a4la7BADn5CsqoGF33uEhwmnIDHO2ONj/zhZ4df3lF8RYMnQSdJZB3XLQvYfNpTsNNbD4MOzyy35h46CyfzK/Ug59a1fvtEp+15ECvRDdvP4P2RRs4kpithQ3y7PTDLqVezcPUqtDbKrfQmRVP0befL6FuriefO7qD5pfHmFAHfxrIf3ZJWMwflzxFJAUqyQq1kxVu40Ye0wgwZdgeG4OYBvkf9Qobed23fw7d9PoJdDAcZH9QmS0qqppFvsLyQZUbOvwVs4uEpF4c1MTY16QCyttbRlK/4KfvkEn5BSnQOR7+WHT7Ow9uo2ioi9MjXnLCLBJ5yECpwvT26pM6Pf7nKM1YpNDp7/IKaT0bUlcUk1qay+hvd59LobBKZWVB+t2NZ9Hcroc5PB+1NZ5FF3/ir7RzXzsGpmj50gfomBP2cTxtLkCQlkmG4jH/88tXbPmpsBwlqqqqqn0+36ssNauxWOzsffv2Pec8GlPcxFBV9Ytir48MARJgMvuvz33uczfccOM3b/r7kx2f3bm/b8IGSxEfzV9EpTWzWU6Iaw85OpZhhUzZe+nrf37nPxzbnKGxsfFTnG/fZUL/1+7du9/mWE8qmP9Fc3t05d9ejep3dir0wZfeTW2+o2jFgiqqLAuQxkQTidpjs339MXphUzOd4nuIPjrjb/T++ytpd7dGt53RQifVhymWZHwJBO2qLqGOswU1mSV5iR7Yjx0bFZpX1E4Vvn4KGyrt7Suihw7OoL+xlN4T83GZccufRCW1c8gbKBb56QKkvnZZOX3vw0vIy73qbOr9mGISkHo8i44puBFvJ9myV+XEAdKTWAo8pH1xCgWzJjqzroEgGe7jYsOPMMUdr8U/z8TAL8Fh0HCwh9jXolMJ0msVx9ET8mzaElL5uU4SAuN3ULgS/eBHFrZ6yBU4PXqZIDFZN8DXjM49HQ2YzEMg9GwMpHuW1Ns47rqk628Mu8fHeAILkJBv8fFgYuHi4pWM6DzHJtcoc65jeuLSaNChyytjllQZNVg2Byk75FsQUKiKSb2Ipd+yEi/VVgbFmgNokqDiwLCyT8UAqkRdEVkQejJj0xj7CzIXwo9NMV6F6w/bf+2Vk+iqJ8+nyx+7mK58/CL68LNn0+92LKVeA3ujI78AzGDCzJ3kHdTplT7yc4QmHaFPEowbqUctpYVb6+4hVR2kLjIvvRxCRoJE8bbm4S4cO802b924xGQVe+VSb8Skb/z+JXrP75romru66RO3PUsHOqNkcCA6F1B7NsBhiDvJslggzdlp+OXl3K8l2sfGx43IuJE6GhOWMp27zMBuMdddpIFHk7exADKh+mTkiz1XfWjJ4LhiHhX36ccEYgsCDmPk3ZwmCpa1XFEkr5symO3S0RWih5/eTlt3tVFzR5jaOmO08c1W+vsjW6ilrU9oTIOaSeV+EDw3DEzqmdY59LLXVB5gKb2DuqI+agoVUnskwLygkso5kuhjsoVHNiSqLfOCNuDp6EzWzDG5MW6kbkp6h2xZQw/L4HtkXrqA8BWLML1yfmA7dtHDzzJvoNcLxvrptObH6YLQBjrX2kRznvgTnfL47+j0J++gNY/9H52nv0oXxF6i01sepqqorRscS2zatAmk3sHEgNti/BkPsMTdC6k7GzChmxxfMVDM0t0BVZW4/zmB4KSzexFIyngINRGXN7OCfycWxNECBaMM+cbpcci2mlywriXu2yoNyWYHQzK+9OQ6unadQpcvbKZzjynlHrQ9UIpS4VUsqvAxqbPbjjCmO2YGLD6q9PWJ3RqxpxJ06TCubD8IbIU9X+yFR46dA4ypVdZw9hVWklw0GlNFso/b4GRkP1ozwRg3UqfuYA8Xjn67iY0D38oZTGEBqUfCnHDszoPVi6P4ApzS49MjtKrtZTqnspvecVwtvfvEaXT1abPoqpMb6MqVJXT58iK6bEmA1rS9SGXhTtEQDIB/ih4+d0TE39yAOcHqxA8moHE7lZrJKGtSZ7eGK6mXF6itmio3xU8FHX8wVbCkjllM8dllg4UIkssb1/1SLBjIFaqrqzHdp5LTAeqoHbbt5EJnLQX5+xtFmiRwj8IEuve5++jh732UNt71Herf+yopmAEG2NWNCj12+eiLQfWBdEwfCA7vn1f3JtUFusV2vMMB7yoeL7Z1cO5sIG39XpXmzJrGEl0Byf6iUZhCkmA0lvpzaMSsjQnGuJF6YWFvP7eySSU4zKTjiubcDQ8hNXCX2l0b5A3Y16zBZVQqlqj5eB89K79B9239C/1945/onpfvoL9vuov+uedBun/bvfSvlsdo50ofhStkipdyRNAWWYZpJV31ly2YzEU6cSEuFBbjAA4rhErj9BAyhclxFqR++QdWdhcH5N0e5oOJFVqw7sBwfsfDRJYVa/XdOa19/P1+TrtipCE3jnsd60kF1aA6/vbpyZpu5Luh67T0qJV02TuupIZ5i0Rdc4FiUeCx70O6JFZ2ZgoQ+czCLjqxau+IZcPenXEwJ8AN9Pzl3GOgWB+Z4d5RGcvQmdiLcmu8aDedCE8Qxo3UQztKdc6UQ/ZGS4eB74ekPnjmy/CIsUyMgVI04kVloxws4ahY0IK+3UfWxRrFzoyRfg53MdnoZ/P1PK4CF3AYbNQr/VS23MddxrHPMSaGblyZKKqExTgApMxklIwFUwJkwPE1WToVvRVJOkX3eZUmD1h9goFB7kSI4mJa05SeYE57QRqD0yHABmnYZ9tOLugWVfOlPE74HQAGlQP1C6lt0RW0rfRY6i1osCcIxKFQs6ep9kRxuANbZFEVoHLBmaTYZ324/WBgq7DEmyhgoCEJ+liwinaQ2dlCZncOTE9bTo3V3+UUsonDuJH6pk2XR7nLdsA+rOAwcCe2CIAZKTU4j9GjxkCp4pEoADl2tAnI7nGwQ4ALS8CnDGsw2u7hMIdAljDzMmcDpQATgyAFvuJAh3FhR65AIOVEJXRa4HgiFwZUUKoq7VRlkL1jMQFAlMSmXglxEDkoWaWypeZ0C95oNArJHzui9auqmtPykCvoJNfxx0NNNAAkD/IpHI7SX19T6Kt/6aH3/GQP/e/vNlAEW5eKFLPzssBjCsJoD3GB56RNUhtGBIh8UUmr2LgL0xyTgsnc3uhvMBDXIpbUcej0kIzNGiIFcmwmFuNG6gB32rYlSuoARrqTDYokAllpxCys4GTiIPL4ckMc8CNdMwTMHmqO1S/sZQ9IiYm2sLq6Oqe63+Gg63q/Q+zZAAOlAxM7OZk2SqS72+1NECyxsE3EJg4iDy3JK1lGTkmdBfUCTgNI/yG+hmzbyQXuZc5RZFLscixh4hatan+FLgo9S5f4d9C8Nx+hc1ufpPM6XqDV+56giz1v0tvbH6UFXVvEAGlQswc3e2P2lMZsABVMta9fnEk6PKmzNC7UL4l5Z1FJkEkdAsPEFq5JjXEmdWrmbBosxbCFIHUl2fSlocBB8SB1maXrXJH6qDAGZYtJoZULMPdsrKDX6x2XkRcmpS4Ot4+NY5M+2M3A7BdAU7U9fOnMxq/cgUWIWJTLRxIhgiSfqcm5nlmEOeqF/M2hMMO2mjx4eD2pzKHzsYhOgK+oOrN7ttHxtIPOqNfpzEaDzmww6Jx5Kr2tqo9Or4vRGuNNaujbKyYIFHlNcQpYCCptJvVssxfTF0+r3Uk+GYeZDAXKDQ7HSHyG4KrKvFxW0+jVv4UxrqSuS9ZeJuGEGTCYZsakLk4NHyGj2JmB8yZ0e7NDTJrJslzlDhwdbmByLZl1MqGHZVkOjmY/lkwQi8X6TdPshzSUKdiNwW4HGuvpVUq7T5ObMpsfkXtg19qhPUP+PskKyLZqK2fgvIKU7uW0CPl8vkknqS8iqpAsab5zK/TThV6LFh0Tpmmz3yC1507SOv9AWvedRAd+Sb7w3eTp+xPNXL6fZi8Js4ROVMykHtBMCrOkjsVLkJezARqIOYWdVB/o4XgkUhB6qJDUB6+ZQEgYzyov8oprlkG/JTCupM4t/G7Oj/YhVMyWYmAkDRKATh2DNJqHGwNobIbLXPYK21pjf5d0jFiSIkpKgkEAbEB2GEg0DAsDiv2mYfYYpsXSrXUopA+oHkb+gDTA/vdwgPAzyGQxLqTuSNrhbKRrjqPO7gak0y+dWYFGaddotxUfDfAZphFjA83Y4G9iwpBlyZzr3OYK0FWrnHeYjjrpJHW/SbP5mxux6woOfJH5WuYz6eh5ETp6aYhWL+yl1Yv7afWSPr6yWYrf/fysn6bXRsX7QdUUm3lFdImiLFjZ/gwz1zwF4KLUG6Y5Re1M6glu+dZeeMTUFP9M2BOVBDVB6pmF+NZCTkgoXcy67NbioK49yJXqGHeCNwAi6etspt62wTPBTO7iVdd20QWXvSj2fsHqt50bDfrX76NUVS/R26/xigLiwiYRtPSYJaNRKOyh/pCfdF3j4KCqwVQsfsjG/o1yY8+5FcZ9h6NmX93fIAhMXZTC/H6voVshI2r0s3TbZ+oU7er2vhmNKD0cPRaGmOBEJOCDhLXqiJVhSVwDmOlkZhmTI4p7fiIGJiVLNrDBMH4TKZFYqKc81rr/E7G+3piu956wf/+hN+1nY4cbb7wRMyP+oarqSiYm2zINIO+4pdsdjUZPvf766wfmZ89Z8/Fv9EXML09k7UNDXDZtPnkCReK3C8RZN41fvf7n973XKTSjxvTp09+tadqvOC3u5rR4R1NTU7/zKKe4+oILSiQlfCyXtZmctgGyFNmSTFXC1TJUWbH4XiikFf5mBUIvsVywvLRj4Wx/+1kyFzabiG2gWLq/FSZuAEli2zFxi3f5ykJPa69F//WITH3cW15/sk7Lq6Lk57bcL0fIy0Ud77k0nwr2exLd8MoJ9LudS8WKUhfIJy/nV3HNHI7HYZkT2Qdfb3z/Ajr3uBqu0+mX0XEFyOetsqEXsOz0XwfNgtifFFk7U+y34gCVLNTbQd3N4ITDCZGM1Ldu0Omxu2LUKDbz8gy0DZC2o0zkHR0l1NFZRJ1dxRTqD1A04nGIHP8Pfy4odwhglSIfhAvxjj2zwohFKRYOiW2DB8ofJAxk7HCAW1zFO3Zg3BIM/La5hws9S5ixfhwwRp/e9Pg/f4i3xAtjhPXr11d4vd67mdSPZ2JybEeGQ+qbFUU544tf/CK2NxBYcPwnrunu13/CaX64Zo4zoE/HYRn+wnL+fTj5IAXquv5AONx7wbb7P5GTmSoNDQ0f47T7PqfFb3fv3v0+tspqJtFwOOuss7zVAetyZun3cwlarShycPDBR26Z4+90ihPHhzC1VFNxuLu9NwseuG8mAmTrwn3HtUPdi4Qj9OiLm6inP0InHTWfGioLyMudkhKlj2q0TprmaaMGzyEqVCOizg0XEmzRcNyyeRXdsvUYMfjqvok88xWUc77NcmxsIPsU/tzvf2wprV1axvl3OK6TCpOA1Me1wmntoSjnX2cy4QgDpaLLlQLI2DBLC1gU4XdmGeNEJAiWzc2V9NLLy+jlV5bQjh0zqb2tnMJhnyhYSGeUf7zrGuzQOMRww5DU3jEyDNQ13AVVNJk8QT8FSopJ8fuEjCMMRwYnzAxr+Dn0vBb/ZtFfGEwPF+5gz4UaBARhy1NUpinB4v9efMYlOT9+LRFlZWVQv0TiyS8dgNTZTX8oFBo0A6g7FNvB5NNnV+GJAhrHJNzKn8jFYZriCeZsDxhZHhh4hYSefquYBq5et85XG6SvKJJ0KxPBOm5Ag8gmnDp02GBfFhh7gzUQOk6zUjHgiJe5XGmSwQZ7oyc3CtdL14BoYWwGtuMhMwlpmsr+mxSK6hS2PNRmFNH2SC092buQ/tq5hu5oX0sv9s6gsKlyGieXplHCQPlVvv6B3sEAOK72Bn+DgW/wexSqKuXeeXJv83AwrqS+YcMHWfK0mkSuxgG3GBgBQdh3w4AfRcN84UzFzBcQbG9fgF5/fSG98upiamsr48zHIAuImzt4KJRjCS5oaIi8wUImeWfLyJyB/eIKqshyIfetb1x62oUXOA/GBCy5xrjiZDWlkfMt6vF4BhFZVLc6LVOa4EU4EpN6shkWwqZUtsycTWvktBObefG1hy85pR2pwvsO/vsZWVH8IG1B0ing83opwIKGXZ9GB5fTMf0RRx3i8BjEAXPYUb1AytCtw2DQc3+0gv7RtZr+2HY87Y5UcGOBQ9mHxhdRK9aidsORAExnTIw7VKUlRSqVF3CvI/Xnv+UxrqQOmLK0jyVTzpa4TMMdRj1HOMMQeYnNvACPz2JpvIReeWUx7T8wjaUHbAA0MU04S2mk+TBONrgg5gKowJKillqq9MH5559f6FjnHN3d3RBpe7MhAnajR6PRwdJpLNbDjWpoDJIkI4i56slIQKIClbScpSfnE8YkgBbnmhNcfc45NTIpH1QV2T8SmQPYadPryf3YOkJG0YDKAIjgxI0kbZcgd07cnZEa+kv7GnqxD6p/EM3QuEP4EsVtkCoUC48gIA0uOPj20gIPadhyN4lfeRzGuJM66Zj9wk39oBYametMY0qRX5DQIyypY6ZKV3c5S+dLmIyKhGpkzKXyEaB6fE78xyYekiWv8PbRHOc257j++usxg6Ulk0HSOOh+v38QqcuRQBenxAQf6SZxDyTGWTK4vUEOsfQYsFQjl+oXcZgm0lBY5AiSz1jOl5XpEDrgY0KHkDEWQB3VWFJHVKIxTtcE4nUBW5UFrC4zSPd3rqSne+aJfdgTJXacnCQ+K67uStwoqZ6hRyGiWDZWBfj7UnNEHhNA6rJkHuLWecgKzBEXIHFJwfyQUA8aAIkOtVdROOyfcDJ3gThJLMWMRWzgJ39nKSfS4KPVc49mfEcmcN7XQyEsSTkMT+xAN9fD3RNeAcVhGSIF7XuAby1TUkzJyskCpPr6emzmVYLfHFZOGzKuoMs4idV0khF5oWA0cYyArNaYdHGNxTi7R2hoILXHSKV/dy+jx3oWiRWkA8TOl17dmcTg5g37J6YzKhjYHew3wmyo8pNHSabMySMe407qBk5AMuRI4nbWKJD2fg8JWcaviW4a/zR0i/odUpdZYpgshC6AOEFSHwugsBN5TUWe4diMCZiQujOV1EGYbCJFRUWDSH3fvrtCXKf3Dc7l8QXCFgPPkAYGAeTBIoShTHMsRgVd1zFsL9QjXDZzOo5gylSL8p4ORL0YIyndBWbTIBwcK4fvHQmCgjn6T/YsoIeY3KOmKvTwqLuHIj4yBAUd9gd1yO7xHv5mBKMwmRcXYrXhRJaoqYHxJ3XF0wotypDMEQVy8Kg3Xgn1eaizIyBa+f37K6mvVxOqdzGHdZJlMAZNxypG3C2VLMnI6SrIRHAl7UmXQFw4pB7dtWvX0NZAMg6NWYKkCbGiFHq7hHhAImSuECqT0cLrxX6rgtRjiqKIHTZzBc706nSJWkH5G8s6wQmGgVJB6ljYlQapAyJGXF+f75tDD3Ytpx7LRz1RL23rLkPzOpA1kM5lxePMfhnsNzbdKypI/9yFtzLGndS79PA+ks2ORCkbGYv9HuKBd3q6ffTQPxbT008upzfemEF6lFt5Lryyx5uY7xOOkaZkjgpckRRSxvp4u45M5qi74EoeYQwhdcmSm5Jt4DZu4ELlThUd0qkTBc7KiU6dyRxb7mKHxj5Ov5wtOnrf+ecXcrRr0yVPDJKOJRALv9cjVDzRGM6lhcRtPxsJkNhB36+EZ9Gvm06gz7z4Nnrw4CyhoomHGCRN8BNk71FlKgmM7fcdKRh3Um+699oQd632O7eDYLfQg3MUhaa1pZC2b6kkHctETJ3fY3oTI+STi9XRexi7GCFd5MrGdeuwSc6YgIkJG4mJHSLThSMZhjs6OpKwt9TCnmY1TTI3YCrB3G1swp/IPvyJzPU5mdLIjQYkdUHqbHK2RUBUUfxcV0rSLedjftoUR8Pv87DULFNMF4eNs2VmYWLu+sudNfSvphkUNVjqd+xd2L31wbYojn6fQiWQ1DMom29VjDupc4ZBzbk7UacOKJrPkXYHZxyWKId6YTDrDvpQzngm9smWvSD1Mev+QoVgmiWWUTBoP+xcQlVV7NSYkQpGSMGSFF20aNGQ7GBK3WkJHfMYpUlaYDlPnN+RGD2WGyXKiTqLv7+EDUi9h3ssOZPUA2rMx0WqKJ38wDvqGEvqyEbMfkGPAHPV9Sx6dbop0a5DXpSNpHPUMfslEeDx4qBKhYH8HPV0MAGkjrJhvur8HAC6WFjAIytojR1LF1yYdF2irlaMuEP9onCBmJCoDw+Os6SAKMaQwCSpvsAnjdlcdZbQIWliP3DbIk0YhhH7+te/PqS6dRncI7OsDuTfRMLQo0OKFDdHIPXqBRf9pNaxGA3gB0srVguTujhfNhcIm7FCTr+CJJEfBPSskGdjPUgKYAGSypK6ZVpM0JyGjv1IwHtQp77Z4qX9XTjVyLYfjKHjagA+v8CnUkDMUc9jJEwIM1qWvJ+7xZw/cTmLO4m7Y1xoQPCJQCHQI1w5uSBhuXKyFn1iAZ0hJ2eGhJguRIpIVG6p3pzNrU4ES90g9YwkTYdMonwdkmmaYkVYMOuy97aZOOg4Kgs9nUHg/LKoVDE9uZgmWuYQa8usWbNyJqlLpmjAfUNrw1BoqBNjVPYGwN+IcwxA6tDzY7uAdOKGWCFqe9s99OqBoJifniymiL+9W2sCOKwCv0pejes8/84jNSaE1LlIdHPehBNzT0xngqQuikqCYQeSaW9TrVs+isYw0wTSlvvOxAOFUlSsZAUP9jDZAn5apqrohliOPhaIxWIYtciYlEDqzs9BKOnuDzHltyStweMEBG1iARILA/EQ4waSxZ16KRfnwAYdQu3csGFD5jqJYcBeVrK/kNYdm+EBlUimyYz30zF2/YKoBZUJ5sIrYn8ZLECKf+4ae1AUjZytYsGU9o1NPnpyZwGFdagoB79vG9RlLEAcRlIPKKSq8DWPkTAhpG7IZjczdCSxvUa9UIVeHRJ7EmPZuyFGoz5q3uuhjlaVImGVJczspXZU7ngzKuADkqiF2GedLKPXsswwh5FkQDE9cOy8lkJjJqkHAgHs/5LRQB/SbLgZH7t3/yrMT/dPdEXEAdTQ/bsU5UJSNIWtRz33X7JiBXYWRzr4Nuv8TYSlWA1MoPJI6Qe1C6YzZprO2E8llUFfGoap+bDh8o0FSKgqkRgk9bhnjsGRdTFLpe6Ih7a3BejR7aX00v4itsPMGW58ktVt7qVDoEt24hFQUewRPYSkD/MYhMGlfJyw8PyfHaUp8gMsmVcmcpyuR4RkNTRiEkUO3E9Gx4ukVqwlrWod56/JrTcaAi7YypBFqiMi0tdtxmJ9h+cMcIEpLguT12eIQpsN2ltkCofQFXYsGJZphWUl8puAp+kBjuknZFU9MdsGhLu8H3v9wT//wLnNKf7nf/4nGI1G7+KKd1a68QNZMql8/LrrrrvFsRqEqqUf/h9VUz6bSYJaRgYN34iDKywxKppVUjPPVNTBy8/ZpcIN7p0sXPzEMjnHsKF+hmC/zf5dd32cYt0XSGrwJ8qMy7+y5a9XtzmPR4X3XnLOf6uqfJ3dIA0PkHphIMB1ID0ZDZJyT0SjTYfKKGoOv7YCWYZ54/6CUnbj+i3RwW0PUU/rRqqccRKVTFuFDHOe2cC21joTe19Mo37uURsG99c4zPg6kRQchi3UDf4OLHT6zGWz6X3nNIpplJMa+Mi30ta76QCZ6vUXkmeQKSKPr0AUDMya0byF5A0WkS+A3RG5d0qFXHBKMzbhkJ/6ez3U3+cTpq/XR7EopP70CWgIZB9FdZZK4oxulvgi0YoLDnUvKeAS+9rIpTs5hHonx8ewxYPJwYSk7qgS0oWh63q783sIZFnCQaGCINI1oo+frkkD6BGKF+0fh/+xVMAEdBFf72Wf/sZkck+mhgntXv+M888NzL2K/DMufp9GxqNLLvrZO0XAo4RMZq2dIKmBZMB+5+kCb/bHVNrTVUh7u1Obfb1F1BytOWxitRSVy7gcmtQd9fJ93DPHtMSqqN2o4PdKSPMVkj9YQF6uq4PrdBLjCw4hdBdYUZpHeph0pI5CDClxqGFJ3IzZLaHq43u8igKfvYHEAu/sKxtOjVgse1UO/FBVzAhIDIvtZKVKkZRPx3S/x96lMnPgcyVVyvWByQPo7u62mNAz3VNdZ8m+y/mdBFmNksJNuiYtsKTJHUP8OWzwT5Flle/8/DtrI0uKKqazslirqNpi2ZRvXnzhz85wgs4K69evh9qljku+Y5McyCtI6Bk2xBQz7TONwJVoD5Ib9lsY7o3FG417PGhIzBCULUOfw43wnaVqjt/hOjyyyWP0mHykPgygpjFNLCLhKI/ZsZ0WRcLQF3KJzgoYvceAj3M7CFxoyZpmGH7+FLM3Az4aAPxl0VJsHDUWaGpqQj867b1LRM9BkqCHT9vN5AOIZLTGBeewqXPDK5ez9HwFU3PW9Wvf00+XcEmqQ4ciFZAHOAgjE8DHroiHe5DZRI9dSxoCJlMP8SfHf38ekwFTg9S5AGH2gmRA144R8rFZVInCrusqmUbqipQKqmpwdIfR+6EekGcj14RuEVimgDRoSWOmfrntttuwuguHRtsW6QFb9k7wFruTD0zvtauufXvW3b5YoVTLpb50pLywST2zaowphV0hr3OXOSQFQhXHzsBstDypTzZMDVIHLExLi3BZwsjo0P2WcwImWgzRYWAnW+CoO3QmhtRFQcjWZkmKPME3WQ6kCU/rFpx24VjOVU+hShkMEAoDc9RbhUUeNkQ2Wfs23LYq89F7BzJZxZy6/pFKuSxnpnqBijBsyNQe9vJvxzJTqAF2q3KV7BU9E1Fx8pg0mBBSZ8mCyyGKI84xTNOYLPsYYeZ0HylqIdspQ99xDAq50HGObPg/X+MMiyFMbJi9knmjASLHNsGYkSP0nAN+yiyi6y/qpvWV/uBLmzl2HSN1q5NBSG0yVXCkyxyrnENRlF6Ekw5R4D1uBHrD4fCwB0Ogz4JoZ2I48PRNmuDvAXDNqeE/Awb3mGfN33BQj8m/Y0t8TVYwTbmaS3zKLSHgOQZJUZPSBVKsN+qlsIndEDnOThlNacS34WobGQdGsbRuxXo4Etx7llFfOA78blQ3KRzNtTFIz24Y6i2J9GtFDjH7gh9OD0i+j5AlFXEERpyjxFKBGet5s7J/xx0XcQHqD8x+991qoL7HsvSE0oyV2pbS39F0hmTEZqf8PK55umk8ZcjWBpIGKxera3tO8getpYJEMwE+hstfW3Pw3t4+da8MXRHHybCkXTHJ+mvrUzdux2tLz7zkV7KivFt0CzIBVy7LMLq5sp/y2gN/edGxzSluvPHGj3Al/j4ThZzO9zOpv/Tyyy8ffeeddyZddFO/+qPfUCTpy+l2rAzTisSMdOfKW4hkgUiYYYGBRK9RUjevT1G9HIsckgNGxLkNZ2ILWpZkSpLWZcrSm7Ip/c+rd7/3T85bWeHqS878OFPo9xTkg2OXDH6vl3y+9FUpiPKBbv/TD++pe16RrZTqIZajIN7UaKSdz2XCCYT7ENFWMjseEHVIrjyfBa1iLgdWT0VD3T3rVlSdVhTw1mRcd1IA+8ycvqqSjl9UhvLh2E5SoChO8JTGFJVhcmH69OmruXw/wj+3c4E5a8+ePU32kwQsusxT2ibdoUryRY7NMEB9pK8cOviHGx2LARz/zv+8gSXWr2RO6pyclhkyDPPyp//vJ/c6tkOw7IyLvyYpyvWZEwxXSWZ19v+cjf/864OOZU5x0003fYC/+8ec1upI3w8Jjkn9sS996Usn823Slz/88a9+yeNRbxSpPSIk6u3T77j3ybb/jUmypaWYNy6rqq539S7iWnEzx6N0hLQ8UFA792PF9Y17jJie/fSmRGhF0fDeu082+nZ8k2TPlkDNaR+LBRdv3PLXi0c9T/09F5+xXpGVr6dsrxhBv588HqzCTg+cp5ZumB+4+Zd33u5YpURZ2ZXHKho9wPEottMYM0n7uTHZzL91CkUWM/kXUszQ967/zLlnfuyatbcrpKzJZrOvVEBRnBJklSf19FFXV3eKpmkP8c9nI5HI+U1NTYfsJ4OxiEm9uU2+Q1aY1FOmKdOMZSUl9RPe+cHLuej+mruTmY0mIUMNM2ZI1gef/u2Pf+HYDsGSMy59ryxZt0uYN5YhMGCsW8Y7Nz149/85VjkFk/q7OV1uY1L3jkTqAJP6P7785S+f69wOwU033fA1bh+4ARsZTnhf++IXv3SDsBgBVVVXLmPaf0iS5crhKxAm1uk7dEM/vavlzzscy5yhoaH+nbIk/9a0jPv37Nl/IVthq4VR472XnPl9VVE/lmovdTSqBcEApbs7I0qbYVhdHN+zv33775+2bVOjrJpJXZIGkbpEYQp4N7JVhPoFqZcwqRt7/uvzbz/zI+8+9pec38fmmtSnDCYBqaevjJtgMKE38EVmEgkzMEsjOTZxUkqyR5Kg50tW2KEftJ9x9zbpXDDdkrdzX7oflSYjoALKEg5YbHRsksPUd3CTkt2MEY6TYsnuyfU5BxMrpiimpRdy0sfekGcYWJbixxRRLIpMZdx3YjEjbVLksqAKjhkRsuyx5DEp61yOKnEOgCxrUBnlhMkuu2yRh8vQiOMm3PCK7QHSBvJLMrd3h3redGxGBOeLbEmSatclN6mxoZddtyQZU3jFGJQWiYRH3NIgj7HHlCF1Jhp3i9SQx+MZdlbBJmoxLVO/19RjPzEN/TfsrvNwYZQg6e4xDP020zB+ZOrWc86DQbAktVkyzay60A7RYXbK8Gkr683MRRlvcQugIrNkOsu5zTk4vTIlppQzPJh4uYEd+Ts5XOcXZbBhGfjG4gYeh5BidZoQjeIMvkUcUCp2KhsL8LeJ+PJ3Yv+brGe7xMPbWadxUR3xAI9Mj6+zX5Ufve339ybt5SaDKZlNFhm3maZ+i0nGY0hWTnT2DKSORUY9j+im8UNT12+fN70ixPmYeaHOI6eYMqTOKAGhMbqam5tTnKbzqN7RcudPDjX/4T+NqPVli8yBmRmoAHy/sa258+OHmu/4yKFDf7jPeTQIvVGj0yJpJ7twbDIAk5NkSUWLLrts2BUhsqW184tpV6xBwDdIZiWtW5fZipM0wWlscDoNMOxI4HeH7zXZyCgR2T8sQkjLjWEYO3Rdep9lWheapvVLNsxCLC1jnZphhS3D+g73OS5gav+IX/YlH4MZJZjECnHldMvZ2aRasRIgS64fKRPQfU83cVH2DcOM8t+kgsxw6Gr+w662pj98+tDB33/cMuU7RdvLUjr3wISfmrL37vaDv/toV9ufvnLqGUv6OQvypD7BmEqSegmkOa48zXw7EpE4SDbQxiWRqlMWvE13/qiXi+ZmDtWxyQDsPXdYSyoDgWHTtiva3s0ftDdN7hoMUaukgtrCwjFZVssSpxEnNacEKjUjJ9JpHEYcoHXR0XFnV0frHfdzA34vp/prmKHKJRrzWhWhNJDpWW68/97ecsc/m5t/OxarXpHHbs8iZ4djSFGrjH0eUf2CHQ8zKaEsYx/gP0MOqMkcMhdDD+okbnJxyEga4LKGaZM5NVnUvykA/rKpAS7AopAz6Qy7eVQiLGu4VUR9I+YmSxz7TSOLybF2QSnv7fcOO8i6+9FHw6YkbcyK08Ufq8CjiGV9OYcjqZvO7Yjgip2i1zSOsCzuubgJKq4Sc07600Kyg8LfXwxyY5P2oq2RYChSKXtob3CUBAgPvdZM9OkiRUx6g2Jdu4VFVnBVK5iFNdBRhJooLiKIMxvEPWfGJDlQTEppLSklNTkytcLP5OGN0kwwpgqpa9zVLoRkyGZ89hkxrH38N5Zxa86ZypWuNmaZqSUti3ZY4uDezCBiY0nFwc7YmOyVgPmSjgSeFvhbU+rg+Xl6UzMcMFnlWvIfM1RXV2O8QOi++Zq2sDESJMnCpm0pV5PikOmM8sk2r3/nt//MSf3B9HwnfJzNephHIAFrfpK8wRyaAjYBklQvSdiaNyeG/fKwn0nDG4XxjNkRwmljSpB6eXm5jwuQHxIKm5zpLlPBkBXo1LsypHQBmaQSv4pld8ODheG9/C1pqpESwUTiD4zJqlJI6twbcu5SA5WaTUrRhP3LqIyxf9hLZuLFnTSg63oxx1XsxcO/9wjLHIAJG6uGQZbJwemeySHT4F5DN2Jce551rEYF0UCYkNRF7ShsbGwcPL4DYke259CYoW4yultyauBnsrBGZfDtE4yJj0EaUFUVhF7EZIPpdsMuSc8lvJLZzP3VLlEjMoDogeEIMin1sXOmFdtlkdTOtOjYZACJgirpY0LqmcAh9SwbpuTIvqEbf/j9fhBvEccZKqvsBr6TwaQ5TOzDFgw8UORMOkDIJ2unasQ2OBajhkX26Uf87YU9PT2HVYGwjPaRFep5a5rIxG9YOiVIPRgMQiLCeY1IsQO27dhCj0Y7LUtpy1xkxL4psibLao1jkRSG5MHZnc2ZcrodH8tPplQgfuYYLFhn/smpkVEZm0qkzmkFMgOxY81Byvn6GQDtfOp1Dox0TzkC0PhakvzK87s7RqFPPwzMIYP6xW5esFOBN2F8h+3RJr1VzQRjSpB6LBYr5goEEouwtJ6zAalU6Ja6uaKaWTUgKPRsUs4K6DB7MQPmoHObPphyudj4dElK2WhkC0iduNh3IwOzZZyfwyGtPWRAPAD7NzkGXtNANBoN8LcF+Wcvxz8npH7ttatUpszqFII6KUzomWi1TMPAnkGPPfroozkcr7BJnePh4570mAza55EdpgSpo+KwwVS3KBegHsd6TLHpzjujTM2bMPKeKRyCmi9uhkHz8ceHLEnsY+PYpAv0BCRFMq1RH5icDEyqFvufdqQUJYvDYYcB0o3zd6zWCeUcLKFC0MB4D3a2zOjA7uEQaikpYrE65YZYUL2kIv1EmJbVLZGS0w3gMP5tWaAPC+qn4fX/eYw7pgSpM3EEBJGxNBQOh8eF1AFJps0s4WTO6kKKkubYN8Pg+uvhbxOILFOgfy4p4qzSzB2PAEjeXEkzbWmGBXuVVhwRJBuckZorNcaYg+MaZElV42s/X7GidNSwVKWUc7Uo1Z4vmQySOuS/IyYZaW8NkA4EqQtpndCLHrMjFvPIHFNKUuefnc3NzeMmyRmSxdKNxFJOZtzpVMfCVeddm1qCkaz9FvYVzRTc/bZIrlq0aFHO52FzBU2b1LkBwBTIkST1wTMjUoCDRVpM/EhTmkC55Av2I+ravXt3TkidDApyQw/jWAxFJvp0URoteuaWX9yVw4NM2E+WeGxJnbwc1wy2dshjrDElSJ2JBpI6JCKs2sucBLOEpqqY0XAwU3kYOyny3yJPiRgHGBayJe9n+RT6WMcmfXDGVYanTcv5pFiOC6YUZpLGOcsPzl+MmeRsZeZYg9NJSKh8xYysnIwF+GQmSEkMviYFJG+uD87dyNANU+cCiS2rcwgWc0QHTOw9o3CepZy+m8f4YkqQuq7rhY7w2MFm3Ehd6TVCliUxqWdGunibTZkRFiqSYWHp9CYLPZlLUEgLyyrRKABJMaeApM6XtCR1gPMl5btc6dNKPLzGJsxmXNYh5AIc1yrnJ7auyAl0yyyxDGvYgUdI6enq00H+nKq7DEvJyfz0eCDTbb26mLA+4uZjeYwfpgSpo/KIAipJ4zKd0cWjiyq5S23uTE8ZkQCJfKomVgYOD1+kgyX1g+lTaDykWlmxcl6ZuAHFmaNpD35yvqSUUNmvtNUvjCiHnxs1xjiA27NS/j5cc3bwNlN2OZedpHvZw0aRMtuZkXNgw80z/pCzhVE2MP4B9YuGuGhcBqY5D/KYBJgKpM6Cib1qjws6lu6PH66/3uQ6tCPN7cUHwZQsj2GlnkvuOXgQG4e1QqzPBKjwnCblckxzJcWcgf0FSaetSuC4pGyS+HHaX8fvGh6PJyezSMYDnFYif/maM1Ln0t6oqWrSeomEzESfjjEPk4yX6Pqx6N0iNvZOjZxvYn//YDCQlXiSR24xVSR1UXm48IzbzBcXJkn7JdSODICSLZmylzQ5pa5xw4YNMX47i2mN7D/3fRXJyPmqUsMwYvy5aS0AQrxBxM5tLqDHYrGpQuqYjSXUgmxypzKyht/1EASq4lTzNCDIVoxPSBlttZs24D+TOv9Aby0/+2USYapI6gUO8Y1711wmcx/X2sxm3HBcZZm7pRal1KnbkLZw5ctYkkJ6GLJS4tzmDJzW+kgqFReIA787bNrwc/ZOTEV1bIaH806MG5UpMaVxzpw5WDdRid98zZ2wYVlVyaYz2mktZbQzI/uyq183ca5azoEZYdCpIxSOG4SXTNRseYwhJj2p19fXY9peKRcccN+4k7oeozeZmrrTIaZB4Pc5cVPPVWcYOu3jypfxNE0Jm4NIRs5JnQF9OmbA2HejwNe//nV4knYZ4zB7I5HIlCB1rCblBq0KZMvxzlW5lCxZqhou6UHo6Q6SApZJT97667v2O7c5R9z2u5jSqErBYOZdzjxyjklP6lzJ0bWDxBtTFGXcK3yPqRxiWWSX0KlkDGnEAwQsVd/Ll0NoBDICKjiTinOXM+i6jnnqaalUQPxscrZXC/vVMVXUL5xO6D1CLYjeRU506h++bF2QU7QmWVlDWnN+p10MOU5oaP5h340VbPULQ5A6iS1w8phoTHpSd3bCQ/dOdwrquGLTnT/qY0n9ZZBoJkAlNMkE6aZkaz1mdrLI050hpYsTIFgSm7Yux8faeTweEHpa6iBIqWyGJfXFixdjOCLtfUHYr96CgoJc6ujHDJqmFXAeY51AhK9ZnWebiF7TP4tMC71Sx2YwcNJROkDZY/bfq6uxHJxyNBwsjqrKeYbwLJC6l6SCrESfPHKLSU/q3M3FCUKYj93PhXoi5jBbsiG9bo24b9VQyKZUNv/896VegFSgdFuynAUpoBmQSnflWJfJ6Z02qY+Ehx56COVLFSSTHkJNTU1TgtShfuELTA+TMNZPjBqckTWWZPmGY0ZI6umCk/zFyEt7cjZ/fii4QSe015gBIxcXFhaWE+VJfTJg0pM6S45YTQpSB6FPyGpDU44eZLE4ipqSNiDFcryLC1PPDNh6zz29kmFkfiiyzHGRrFLN78/pDnk+nw+kOiKxgqiZzLg9knOifnGIP3zrrbfmcCfBsQOnE3ZoFKTu9Xpzs3WFZVXLJCU9BhH69HQGSZGKmIJrWNbzt4nZVWMF5L/GRsTJyz3qMhRI8SiPCcWkJ3UGBgNxdFuICWRCBtFkVd3HYklvBpRuw7LKLEMeaYtczOTe7PxOH9xocHxqPHphTgdLA4FAWqQOMBGjEg8r1dfW1kpMfGnpDDABiPO3z/Fz0oPjC/ULGtReXddzQp4mWbO4sR6SXlBxgNCdhi81+B1OyhZube93bMYQ7rRGsQIWglee1CcBpgKpYy424gnd5YQMopkxucnMcLsAlG6Ob4kqKfW2zfCQZXWrqesZqR2YLJkEpFJFi+Z0jjDULxzvWFoEwoC07vxMBuZpsYuhc5sa/N6UGWljUq/kb8PPjq6urlwIG5zgcqW9p8pgICtUTRNS+EjAO6ZlPn7zz/+wxbYZKyBPsaoUenVB6inVjHmMHyY9qXPFKQHBcMHp37Fjx4SQejSmd3LPMvPjyiRLYTm13LkbFqZubeOam5l6hyFLVEQxOaf7v+zZs0dnwsICJMdmePA7BiMnG1mB+NlMmR0aVVUVjTXH+SCT+qgbo3Xr1imc/aVCrZYIfoCDMdJpGg2Lm3rZwgZe6bWkowLiKlaVaoz8pl6TBJOe1Jk43GmB2Pdl3LbdHYQd1I/KyzXYsUgDeFeSVdlZQp0KumXgkOuWzCidM09RFFNOvWlYpjjxxBMxRz0neu2ioiL2SsCxGR4OqU+JOeoAx9VtrDHIPer08ng8Xsmi0mRJhbnp6cxPxzucjC0cnbFZRToUlskFkK843QqknmkRzmMMMBUk9RkgBS4047vvSxw2bLgtJsnSDuc2bchiz2mpgdavT5nOuhbutcjM2H/IYrKZ22PtNm7cKAY/FUUVEqIEXa7Q59o6XdfgGYMfDX+maXd3NxSu2G97wE28H8JPx39ZVlga1cblqMIcASf+4JqTGVk1QdPHlFiUTL5OV5+OdzhOb3A/YptjNcaQDItku3clo8fYM+n55K2AyZ4JOIBA7ETIBbZd2EwQJEvewnHJbKqfzWNlazZuTDqjwcW2+++P8pt7hYNMAFJRaLpzlxNcf/31OH3oid7ujtc6mvdT16Fm6mlvpb6uNurv6aJQXw9FQv0UiwhNGHowIw0SRmOxGMWiEYqFQxTp76Mw+9Hf00193e3U29lGvex/d1uz1br3zZyocsYD/N1iLIOvOSF1TTYLOP+n6VzEdMOgmH7YoBClI6njuFjJsh783s/vGpe6YpqWQaaMveQtDrfYOtiSJ/VJgEmdCXPmzMEWAeIgCJYIJ/TwBIuMHWQON5CHCmcz+GEpdMAUx6SykaYdMj1L27CaKIn74Y2CsyqVJY4fOcNLD/z2h0/+5dcbX/7nX2jD/XfSC/ffZZv78PtO2vDgXfTiA3+O7H59w03F06cPewADNxC9215+9i8b/vmX2EsPsV8P3EXPs3uYF+7/o+Mv7u3rq/+697qT51f+Zt2Cqg+sm1MGnXWGrdy4AT0QIalzPuRk35eopYa4kP/s5BXL951/wvF0/gnHCfP249fQzJoqwzBNHFTO5c/uHiBs13BRsHXuptWsG+bdwsNxASR1FT1oxKm2j2V2bnyS9DXyGE9MalJXFMXDlcYPAZmlvZws8MgahrKdKabVVkXYBD7AOSywYGW9aejYZlBIpVFIpX29mIkQKaisHXFmC3cBtpmGtduIRZsj/b1WlCVaSLXCsD+QbgdMr236uruMqBENj6TeyQSLiDwtB1s/x/G4FDP19FiUpXL+lhBL2P09FGJpvbf9EHUfavJufe7huR+7+uqUje2bLzxhth/YpXU2HxASfz9L5/AD38Hf+f/bOx/gKoo7ju/9ey//SPJCkkcSkggBguHvWKBAIyYISIChCAKKtdWBWtuRzsiUsbW109rO2Mpoiwx2aC0zIh0VqFimopZSqVOZVkZQrDRIQ0gCNQlJ+BOS9969u9t+f/fulYS8P3n5A7HuB5Z3t3fs7e2f7/52b2+P6bbV76Pr0GI541RF/YosydskRTtYMS5n29zSrPsrx+ZMKS/KGDIfYsjLy6Oel/11IojqgIj6zr0HLp083bhz1by5Hcur5rMVVfNsdxe2V99e+X5bR+CbpTeNfv7BZUv415cuIsfWLl7I1syb256Xnf2M368/AlF/1COlDcoCXtHgkkyGjol64WlpbRCW+hBgqFpCNiNHjsxSVfUtiOg00zSX1NfXv+4c6hWZmcuLlST1T7KkjiNjgsZwTdN4s7XJXM7YnoQeyi1cv959pc1cfu7U8YcDly/Ppk/WQbDpSVHIwWKyDMMW9rDDCUH4vxe4cmmXYRgHEEwNXMQhhtLZS4elFYzw1Pxt/1J/++Vf4J5V2GGhgyHjzIauY+caeXEWxFXfM3T9DVybLGZ6LbxfIjNnTO4aWWG/VmU55upM1KaZJv8U3e6Ff/mkOerr6JXjvD+VFPn7NKM5Iagngh+kMe6RtaCvXwfPd5CuW/7677Yez1eyc1dvgBXwdOg6NLZsBrD5tZamV14JnTFwFBcX07sBb8FNhbuzrq6uT2uslJWVuXw+XynydBFcOXqjEypvmVQ0c8J4Jc+bTUsRsKYL7ezQR9VNh46fOluYkzVi0fRJBWMLRjBPRirz+XR2/HSD/urhY7878s/aR9iF04P6TCLLe/d6WOLP2vYMsCypU1Ua9ie76hYbJn9313PP3T99xs2vomGeQUNIn0socTpgfzZR2xq7zKuqwvSg/qR71n2POV4DgpM9Q5NRo0Z5UdgPQuBKYK1XofIk9K1Fj2dlkeyWDvQU9aQ7GXuhL9MjyUh/Gf+sop1rsyycmCFZcfZInKhLynmjxflhVIrtaKDoxZDI4/My+xYs1a3OnkPsbKJIgctIqw9wnReRVi9hP+HpgXPHZhUwSf0DRPgLjldMTM512eKrIeqvOV49qByXs1lWlW/HKd8xCd2e/RCQmYb10KFTzdvsA124nqJeWFiYj17kQWxmI+0X19bWJjTbBJZ+tsvlWor7WQwhL0cYuZSHdH9BGAay6mKu5BQma24yge070hSFmRbuH2JJQy308JSMCjSs9pAHDIvv1Bw/8kzoCoNDlveeh2WJbQnlB8q5Jfk09dwut1a7zLTYv3Zu3ryqvHzybllWvkjxjAhuph9FYehDiXODRX1Id5dQyOlNUpqH7ee67ligKxXGaBGreI4siYhvMyLVTfLHvUf6f9e6bmnkQsMwUoIpS45mbHR1Xf3DszocwSVlz0MFXoHfXfj9HvwiPjyVuDQmNNOkq7MbhqjOgeYPzsE1t8HtwH7CD1AVyXRZCJJSKB50WUhJsxE0Yy/tKjN3L4LrBp1P4hx2KAhwds+Iy3Ig2rTWHioCrRuUJQfQ66LxdBoOag8EAr22jqnnCfcABP0gysDz6IUuR57ZK23aX9eSVZY0zMPcmcOZlJTKuKLa4o1eky34NIVdgxDQQ1OUbaSNxFT6Zqki06L13y2ZdEuvGuMuIMRIZT6SI0JrAnTFsmQfooYGlHuPnKhJ1S1OA+3MiOJQOSBmYpRmMEm0vl1X8vPzp1IFQBm+2Kl71xrG6JmoqLC648cbYmBZTBqG3wUQRuetS/I10XWX3sYmVfi44cDERk+SH1OstBdbW7cny4pyGBWxxDncV4KI3Y9gUT+JbSrqYVRJUX6LSvtVZ7/PIOy9uMY6bCY0E2JOiWeWpmo/Q+W7FfGQrG7RCyUY+ViWWStztvHgyfO/tw9EoaI05wk0co9TNSbVtdugLkGGq/dVLx6wDXLuTg7J2FUgZGcv6Z5vnLs89SOX64ojNGiMdMUIuNiDyOcfoHxQDwj/8gA2NjJVf00zFHrgHpd2WJ6d58uaGftx5F6UAyz1aRDkA0jjJiTRHWfOnKlzDkWlqKhoNs59Am4OXPf4IFFkd7LtJAh7n0BKmZb5y5pjRzZgr3um9UTKylkxX1LUJWgYaH55XBA8NJlPRNxn2nsE8kmSLlWnuKtvQoOLFmjaG7NnTJmdMcwV8UMfRGZ6MquqLGMVs8biXuERL6afNaiA25b6SezEuTk00P4O/1PJX7rvUcdnQOhWaYYaqDy3oqu537S0K3590qdMSp2KSptQnHt+X7SbddsrLMuwTC4/2970x5ctpXMf/n+/1zGH5dVmmeYabNLYbJhkWNnovsqLnf1+gSL1mGUY1HAkxPSylBFpwdQHuCxVQXazIJFXezyc+WAy/x11/IVDp9rifqV+QYmnMChrC5nMM9HKpiLtYIJaBsLW0Z/RIRT0oWs0cjKsPbOjw0pPbw0UrgtYGVOsq50kSAT9kTsN09UaqjndwK3yNPhmUFcn5IN+BKcGTaJnJ73McOuiJcl7eMDYfOHC7qgWOKzt2zRN248LfOL3+xc0Njaedw5FpKCgoALnb0e+jqJIXYsMq1xJobfsEc0oYhgX3LxpGB9qAXZ7dfWRmKt+ZueuvAeN9lZZVhN6+Ew50D1+NNWykyW5PsavwToCk5lfT7LNqWhQD6NopIdtevzLTYvmT6gJBoz/M7MdediBYnf+VNy8xFGVW9L25PJ7f+V4DQi9LOw3Boj6fFWV9hlmepI/ON5Ogz4X+v5AYyCWfL69s/opvfODDdilt1xjWnNx4VxGADu4aZI1HZ7rnQ5R34PKPx/b/QsfWoHK9SE9i8B24qtAgsleb2q62+8y0tDhcQj6O8z3T1+gobD+xi8CXMrMvffnqsQ30jBWT+i5SLQia0uOXVNscFrozESKOBUvODP4w5bm3T9xPHsAq5vGwvdh8x8pKSkLTpw4EWWqq41UXFz8G5y/FmF3TzMqy6rK1GEee6juf3GPgd1m0V+4bqGhUMJaPqnLRmX90aMx8vuu5GyvshfXuyOm+vYai7m0Woi6zvxB+tAXzd6NfSMWWk5NU97e/dJDK8rLy4OctySSSUOf1hbGWshSj49k6gFp4qoBfT9jSCcmLKJlmqbutSzXx52BiVsZT/JxqKtz+LpChlBn+3+OdnS8MxoVlL5N2d8KAX2SWk3TJEs9PBOH7m0Wwr8Zv/0OH47WcKHwB3Fd7YEjN/duL3J3B6I+HuoVYTw8rOhRRePaAwmWbzqdu6C1h7l+cV1b25sRXyzKz88vVVV1E0T63YaGhk3wipVXJOoVOLcE+d3zPE1jWkpGvPcYuqAEVVWWNEWVfAF77XsbhC9zRT7nUYw/hz5oHo2F7uG56VWIy3BErRfNSG+gy1FU6BFYL+CSzJnZ0tpc8zpjg7k88OeTIS3qqAw0ZWwL5+a++vqzT2N7ACwLwdDlNtXjGZFnueyXe24QpqQEmd7WJjUytjvKFA7GcnJy0mCxB2ILqEAguBaJZgyMGTMm5mv2AoFAIBAIBAKBQCAQCAQCgUAgEAgEAoFAIBAIBAKBQCAQCAQCgUAgEAgEAoFAIBAIBAKBQCAQCAQCgUAgEAgEAoFAIBAIBAKBQCAQhGHsv3y/P4wWlL+yAAAAAElFTkSuQmCC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Gráfico 1" descr="Badge Tick1 con relleno sólido">
            <a:extLst>
              <a:ext uri="{FF2B5EF4-FFF2-40B4-BE49-F238E27FC236}">
                <a16:creationId xmlns:a16="http://schemas.microsoft.com/office/drawing/2014/main" id="{7A906385-1052-EE69-7F75-89C2D3D28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438" y="2501659"/>
            <a:ext cx="366713" cy="366713"/>
          </a:xfrm>
          <a:prstGeom prst="rect">
            <a:avLst/>
          </a:prstGeom>
        </p:spPr>
      </p:pic>
      <p:pic>
        <p:nvPicPr>
          <p:cNvPr id="12" name="Gráfico 1" descr="Badge Tick1 con relleno sólido">
            <a:extLst>
              <a:ext uri="{FF2B5EF4-FFF2-40B4-BE49-F238E27FC236}">
                <a16:creationId xmlns:a16="http://schemas.microsoft.com/office/drawing/2014/main" id="{7A906385-1052-EE69-7F75-89C2D3D28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539" y="3866609"/>
            <a:ext cx="366713" cy="366713"/>
          </a:xfrm>
          <a:prstGeom prst="rect">
            <a:avLst/>
          </a:prstGeom>
        </p:spPr>
      </p:pic>
      <p:pic>
        <p:nvPicPr>
          <p:cNvPr id="16" name="7 Imagen" descr="Diagrama&#10;&#10;Descripción generada automáticamente">
            <a:extLst>
              <a:ext uri="{FF2B5EF4-FFF2-40B4-BE49-F238E27FC236}">
                <a16:creationId xmlns:a16="http://schemas.microsoft.com/office/drawing/2014/main" id="{FCDA6481-CBB4-61A2-F106-C215B9A88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31" y="2358340"/>
            <a:ext cx="4092457" cy="25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3626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200"/>
              <a:t>Aplicabilidad de las Herramientas Geográficas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137803" y="1433836"/>
            <a:ext cx="6448669" cy="2747125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b="1" dirty="0">
                <a:latin typeface="Verdana"/>
                <a:ea typeface="Verdana"/>
              </a:rPr>
              <a:t>Permite planificar en el Local Censal el reconocimiento de terreno,</a:t>
            </a:r>
            <a:r>
              <a:rPr lang="es-MX" sz="1800" dirty="0">
                <a:latin typeface="Verdana"/>
                <a:ea typeface="Verdana"/>
              </a:rPr>
              <a:t> definiendo rutas e identificando los puntos de inicio y término del recorrido</a:t>
            </a:r>
            <a:endParaRPr lang="es-CL" sz="1800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s-MX" sz="1800" dirty="0">
                <a:latin typeface="Verdana"/>
                <a:ea typeface="Verdana"/>
              </a:rPr>
              <a:t>  </a:t>
            </a:r>
            <a:endParaRPr lang="es-MX" sz="1800"/>
          </a:p>
        </p:txBody>
      </p:sp>
      <p:pic>
        <p:nvPicPr>
          <p:cNvPr id="17" name="Imagen 7" descr="Diagrama&#10;&#10;Descripción generada automáticamente">
            <a:extLst>
              <a:ext uri="{FF2B5EF4-FFF2-40B4-BE49-F238E27FC236}">
                <a16:creationId xmlns:a16="http://schemas.microsoft.com/office/drawing/2014/main" id="{2D597891-D84F-E7F7-DE55-53D7B4610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71" t="21180" r="30749" b="-454"/>
          <a:stretch/>
        </p:blipFill>
        <p:spPr>
          <a:xfrm>
            <a:off x="8950885" y="3547495"/>
            <a:ext cx="2022075" cy="2745862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91" y="4541121"/>
            <a:ext cx="398264" cy="607877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1B883DD3-9B61-DEAC-6190-369EF7A18BF7}"/>
              </a:ext>
            </a:extLst>
          </p:cNvPr>
          <p:cNvGrpSpPr/>
          <p:nvPr/>
        </p:nvGrpSpPr>
        <p:grpSpPr>
          <a:xfrm>
            <a:off x="8140227" y="1434837"/>
            <a:ext cx="3643392" cy="2052698"/>
            <a:chOff x="5078731" y="2680957"/>
            <a:chExt cx="3643392" cy="20526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731" y="2680957"/>
              <a:ext cx="3643392" cy="2052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CB65149-4E17-5EFC-319A-7C19C72B3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3344" y="3464500"/>
              <a:ext cx="960359" cy="1244700"/>
            </a:xfrm>
            <a:prstGeom prst="rect">
              <a:avLst/>
            </a:prstGeom>
          </p:spPr>
        </p:pic>
      </p:grpSp>
      <p:pic>
        <p:nvPicPr>
          <p:cNvPr id="10" name="Gráfico 1" descr="Luces encendidas con relleno sólido">
            <a:extLst>
              <a:ext uri="{FF2B5EF4-FFF2-40B4-BE49-F238E27FC236}">
                <a16:creationId xmlns:a16="http://schemas.microsoft.com/office/drawing/2014/main" id="{79DD0B71-6198-9A7D-0385-5BC622DFDA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1938" y="3056067"/>
            <a:ext cx="1434788" cy="141192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3580EA8-05C8-6DD2-CD7C-042F215A418A}"/>
              </a:ext>
            </a:extLst>
          </p:cNvPr>
          <p:cNvSpPr txBox="1"/>
          <p:nvPr/>
        </p:nvSpPr>
        <p:spPr>
          <a:xfrm>
            <a:off x="489885" y="4579229"/>
            <a:ext cx="8117864" cy="1477328"/>
          </a:xfrm>
          <a:prstGeom prst="rect">
            <a:avLst/>
          </a:prstGeom>
          <a:ln w="2222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L">
                <a:solidFill>
                  <a:schemeClr val="tx1"/>
                </a:solidFill>
                <a:latin typeface="Verdana"/>
              </a:rPr>
              <a:t>Recordemos que, por razones logísticas y de seguridad, en el caso de Procedimientos Especiales en Áreas de Levantamiento Focalizado </a:t>
            </a:r>
            <a:r>
              <a:rPr lang="es-CL" b="1">
                <a:solidFill>
                  <a:schemeClr val="tx1"/>
                </a:solidFill>
                <a:latin typeface="Verdana"/>
              </a:rPr>
              <a:t>(ALF), </a:t>
            </a:r>
            <a:r>
              <a:rPr lang="es-CL">
                <a:solidFill>
                  <a:schemeClr val="tx1"/>
                </a:solidFill>
                <a:latin typeface="Verdana"/>
              </a:rPr>
              <a:t>Áreas de Difícil Acceso </a:t>
            </a:r>
            <a:r>
              <a:rPr lang="es-CL" b="1">
                <a:solidFill>
                  <a:schemeClr val="tx1"/>
                </a:solidFill>
                <a:latin typeface="Verdana"/>
              </a:rPr>
              <a:t>(ADA) y pueblos originarios y afrodescendientes, únicamente se debe realizar el Reconocimiento Territorial en el Local Censal (Gabinete).</a:t>
            </a:r>
          </a:p>
        </p:txBody>
      </p:sp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6992458D-E44A-176F-7DA0-35FED95CD037}"/>
              </a:ext>
            </a:extLst>
          </p:cNvPr>
          <p:cNvSpPr txBox="1">
            <a:spLocks/>
          </p:cNvSpPr>
          <p:nvPr/>
        </p:nvSpPr>
        <p:spPr>
          <a:xfrm>
            <a:off x="1369950" y="482538"/>
            <a:ext cx="10123240" cy="68547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>
                <a:latin typeface="Verdana"/>
                <a:ea typeface="Verdana"/>
              </a:rPr>
              <a:t>Mapas y Reconocimiento Territorial</a:t>
            </a:r>
            <a:endParaRPr lang="es-ES" dirty="0"/>
          </a:p>
        </p:txBody>
      </p:sp>
      <p:pic>
        <p:nvPicPr>
          <p:cNvPr id="3" name="Gráfico 1" descr="Badge Tick1 con relleno sólido">
            <a:extLst>
              <a:ext uri="{FF2B5EF4-FFF2-40B4-BE49-F238E27FC236}">
                <a16:creationId xmlns:a16="http://schemas.microsoft.com/office/drawing/2014/main" id="{6118C331-A5B6-A905-4C36-5E41E28168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6588" y="1531389"/>
            <a:ext cx="366713" cy="36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170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F63AB-EF0B-D715-C7F7-B75FA0576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C8E4DD-CFA2-7FC8-D8FE-698A1EFD67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200"/>
              <a:t>Aplicabilidad de las Herramientas Geográficas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58F0BAE-9F75-9350-B923-83FBF2B32B9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3A6209A1-618F-97F8-6753-07AD5C300D4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1723" y="1409299"/>
            <a:ext cx="10888408" cy="530629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dirty="0">
                <a:latin typeface="Verdana"/>
                <a:ea typeface="Verdana"/>
              </a:rPr>
              <a:t>Una vez realizado el Reconocimiento Territorial en el Local Censal (Gabinete), </a:t>
            </a:r>
            <a:r>
              <a:rPr lang="es-MX" sz="1800" b="1" dirty="0">
                <a:latin typeface="Verdana"/>
                <a:ea typeface="Verdana"/>
              </a:rPr>
              <a:t>deberás salir a terreno para reconocer y verificar los elementos y características del ARC que observaste</a:t>
            </a:r>
            <a:r>
              <a:rPr lang="es-MX" sz="1800" dirty="0">
                <a:latin typeface="Verdana"/>
                <a:ea typeface="Verdana"/>
              </a:rPr>
              <a:t>. Para esto debes dirigirte a la ARC y realizar el recorrido planificado.</a:t>
            </a:r>
          </a:p>
          <a:p>
            <a:pPr>
              <a:lnSpc>
                <a:spcPct val="150000"/>
              </a:lnSpc>
            </a:pPr>
            <a:r>
              <a:rPr lang="es-MX" sz="1800" dirty="0">
                <a:latin typeface="Verdana"/>
                <a:ea typeface="Verdana"/>
              </a:rPr>
              <a:t>Apoyándote con los mapas digitales del ARC disponibles en el DMC, además del Mapa Análogo, deberás seguir los siguientes pasos:</a:t>
            </a:r>
            <a:endParaRPr lang="es-MX" sz="1800" b="1" dirty="0">
              <a:latin typeface="Verdana"/>
              <a:ea typeface="Verdana"/>
            </a:endParaRPr>
          </a:p>
          <a:p>
            <a:pPr>
              <a:lnSpc>
                <a:spcPct val="150000"/>
              </a:lnSpc>
            </a:pPr>
            <a:r>
              <a:rPr lang="es-MX" sz="1800" b="1" dirty="0">
                <a:latin typeface="Verdana"/>
                <a:ea typeface="Verdana"/>
              </a:rPr>
              <a:t>        Identificar los límites geográficos del ARC y de cada manzana o Área de Levantamiento que la conforma.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MX" sz="1800" b="1">
              <a:latin typeface="Verdana"/>
              <a:ea typeface="Verdan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s-MX" sz="1800" b="1">
              <a:latin typeface="Verdana"/>
              <a:ea typeface="Verdana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571F1A77-AABC-C3A1-BFAF-B32DB19A4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9950" y="482538"/>
            <a:ext cx="10123240" cy="685470"/>
          </a:xfrm>
        </p:spPr>
        <p:txBody>
          <a:bodyPr vert="horz" lIns="0" tIns="45720" rIns="0" bIns="45720" rtlCol="0" anchor="t">
            <a:noAutofit/>
          </a:bodyPr>
          <a:lstStyle/>
          <a:p>
            <a:pPr algn="ctr"/>
            <a:r>
              <a:rPr lang="es-CL" dirty="0">
                <a:latin typeface="Verdana"/>
                <a:ea typeface="Verdana"/>
              </a:rPr>
              <a:t>Mapas y Reconocimiento Territorial</a:t>
            </a:r>
            <a:endParaRPr lang="es-ES" dirty="0"/>
          </a:p>
        </p:txBody>
      </p:sp>
      <p:pic>
        <p:nvPicPr>
          <p:cNvPr id="3" name="19 Imagen">
            <a:extLst>
              <a:ext uri="{FF2B5EF4-FFF2-40B4-BE49-F238E27FC236}">
                <a16:creationId xmlns:a16="http://schemas.microsoft.com/office/drawing/2014/main" id="{BAD158FA-2E3C-F216-1849-FE45A8FB43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44" y="5073908"/>
            <a:ext cx="2174515" cy="1541773"/>
          </a:xfrm>
          <a:prstGeom prst="rect">
            <a:avLst/>
          </a:prstGeom>
        </p:spPr>
      </p:pic>
      <p:pic>
        <p:nvPicPr>
          <p:cNvPr id="4" name="Imagen 14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3F745AD2-CEDF-253D-939D-7A6155A10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175" b="33350"/>
          <a:stretch/>
        </p:blipFill>
        <p:spPr>
          <a:xfrm>
            <a:off x="2960910" y="5073907"/>
            <a:ext cx="2232958" cy="1541774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pic>
        <p:nvPicPr>
          <p:cNvPr id="14" name="Gráfico 13" descr="Pencil con relleno sólido">
            <a:extLst>
              <a:ext uri="{FF2B5EF4-FFF2-40B4-BE49-F238E27FC236}">
                <a16:creationId xmlns:a16="http://schemas.microsoft.com/office/drawing/2014/main" id="{FE6402CE-63DB-42FF-0104-F07BD4740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3623" y="5294037"/>
            <a:ext cx="914400" cy="914400"/>
          </a:xfrm>
          <a:prstGeom prst="rect">
            <a:avLst/>
          </a:prstGeom>
        </p:spPr>
      </p:pic>
      <p:pic>
        <p:nvPicPr>
          <p:cNvPr id="18" name="Gráfico 17" descr="Arrow: Straight con relleno sólido">
            <a:extLst>
              <a:ext uri="{FF2B5EF4-FFF2-40B4-BE49-F238E27FC236}">
                <a16:creationId xmlns:a16="http://schemas.microsoft.com/office/drawing/2014/main" id="{93CF2B87-4F66-F5D6-8EB8-4D93BB50D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5255050" y="5387594"/>
            <a:ext cx="914400" cy="914400"/>
          </a:xfrm>
          <a:prstGeom prst="rect">
            <a:avLst/>
          </a:prstGeom>
        </p:spPr>
      </p:pic>
      <p:pic>
        <p:nvPicPr>
          <p:cNvPr id="11" name="Gráfico 10" descr="Arrow: Counter-clockwise curve con relleno sólido">
            <a:extLst>
              <a:ext uri="{FF2B5EF4-FFF2-40B4-BE49-F238E27FC236}">
                <a16:creationId xmlns:a16="http://schemas.microsoft.com/office/drawing/2014/main" id="{17092790-ADAA-9105-41F1-C4981B1951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 flipV="1">
            <a:off x="8658023" y="5387594"/>
            <a:ext cx="914400" cy="914400"/>
          </a:xfrm>
          <a:prstGeom prst="rect">
            <a:avLst/>
          </a:prstGeom>
        </p:spPr>
      </p:pic>
      <p:pic>
        <p:nvPicPr>
          <p:cNvPr id="8" name="Gráfico 7" descr="Insignia 1 con relleno sólido">
            <a:extLst>
              <a:ext uri="{FF2B5EF4-FFF2-40B4-BE49-F238E27FC236}">
                <a16:creationId xmlns:a16="http://schemas.microsoft.com/office/drawing/2014/main" id="{1ED40E88-F602-6CFF-E04C-F456D0729B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626" y="3738255"/>
            <a:ext cx="483081" cy="4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897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0EBCC-23FD-A0FF-38A7-321BA87E2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EBFF8B8-6F95-3A7B-63E2-EEBC266329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200"/>
              <a:t>Aplicabilidad de las Herramientas Geográficas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45CAEB-5B2D-E33A-7A81-CEA4C6B56D2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75FD6F2F-12AD-7954-93FE-ED1599DA4E7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51723" y="1409299"/>
            <a:ext cx="10888408" cy="530629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>
                <a:latin typeface="Verdana"/>
                <a:ea typeface="Verdana"/>
              </a:rPr>
              <a:t>       </a:t>
            </a:r>
            <a:endParaRPr lang="es-ES"/>
          </a:p>
          <a:p>
            <a:pPr>
              <a:lnSpc>
                <a:spcPct val="150000"/>
              </a:lnSpc>
            </a:pPr>
            <a:r>
              <a:rPr lang="es-MX" sz="1800">
                <a:latin typeface="Verdana"/>
                <a:ea typeface="Verdana"/>
              </a:rPr>
              <a:t>     Identificar la </a:t>
            </a:r>
            <a:r>
              <a:rPr lang="es-MX" sz="1800" b="1">
                <a:latin typeface="Verdana"/>
                <a:ea typeface="Verdana"/>
              </a:rPr>
              <a:t>correspondencia entre el punto de inicio identificado </a:t>
            </a:r>
            <a:r>
              <a:rPr lang="es-MX" sz="1800">
                <a:latin typeface="Verdana"/>
                <a:ea typeface="Verdana"/>
              </a:rPr>
              <a:t>con las herramientas geográficas en el Local Censal, en cada manzana o Área de Levantamiento que asignarás a censistas. Esta identificación será de vital importancia para cuando tengas que guiar a censistas en el Reconocimiento Territorial.</a:t>
            </a:r>
            <a:endParaRPr lang="es-ES"/>
          </a:p>
        </p:txBody>
      </p:sp>
      <p:pic>
        <p:nvPicPr>
          <p:cNvPr id="20" name="19 Imagen">
            <a:extLst>
              <a:ext uri="{FF2B5EF4-FFF2-40B4-BE49-F238E27FC236}">
                <a16:creationId xmlns:a16="http://schemas.microsoft.com/office/drawing/2014/main" id="{D01E946A-6D95-F6AA-DFF4-9584253D1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072" y="3734151"/>
            <a:ext cx="398264" cy="607877"/>
          </a:xfrm>
          <a:prstGeom prst="rect">
            <a:avLst/>
          </a:prstGeom>
        </p:spPr>
      </p:pic>
      <p:pic>
        <p:nvPicPr>
          <p:cNvPr id="18" name="Gráfico 17" descr="Arrow: Straight con relleno sólido">
            <a:extLst>
              <a:ext uri="{FF2B5EF4-FFF2-40B4-BE49-F238E27FC236}">
                <a16:creationId xmlns:a16="http://schemas.microsoft.com/office/drawing/2014/main" id="{4EA02433-82D6-2B02-9390-D33B57213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649691" y="4385629"/>
            <a:ext cx="914400" cy="914400"/>
          </a:xfrm>
          <a:prstGeom prst="rect">
            <a:avLst/>
          </a:prstGeom>
        </p:spPr>
      </p:pic>
      <p:pic>
        <p:nvPicPr>
          <p:cNvPr id="8" name="Imagen 26" descr="Imagen que contiene Texto&#10;&#10;Descripción generada automáticamente">
            <a:extLst>
              <a:ext uri="{FF2B5EF4-FFF2-40B4-BE49-F238E27FC236}">
                <a16:creationId xmlns:a16="http://schemas.microsoft.com/office/drawing/2014/main" id="{F2880DEE-E231-7655-876B-13010FEFD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111" y="3734151"/>
            <a:ext cx="3692126" cy="2411061"/>
          </a:xfrm>
          <a:prstGeom prst="rect">
            <a:avLst/>
          </a:prstGeom>
        </p:spPr>
      </p:pic>
      <p:pic>
        <p:nvPicPr>
          <p:cNvPr id="4" name="30 Imagen">
            <a:extLst>
              <a:ext uri="{FF2B5EF4-FFF2-40B4-BE49-F238E27FC236}">
                <a16:creationId xmlns:a16="http://schemas.microsoft.com/office/drawing/2014/main" id="{3AF3917B-AC51-BB25-9CBB-AB4F82673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545" y="3734151"/>
            <a:ext cx="3093336" cy="2458898"/>
          </a:xfrm>
          <a:prstGeom prst="rect">
            <a:avLst/>
          </a:prstGeom>
        </p:spPr>
      </p:pic>
      <p:pic>
        <p:nvPicPr>
          <p:cNvPr id="10" name="Gráfico 9" descr="Arrow: Straight con relleno sólido">
            <a:extLst>
              <a:ext uri="{FF2B5EF4-FFF2-40B4-BE49-F238E27FC236}">
                <a16:creationId xmlns:a16="http://schemas.microsoft.com/office/drawing/2014/main" id="{2FB8818B-157E-036A-8B32-F6D341762E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7588" y="4385629"/>
            <a:ext cx="914400" cy="914400"/>
          </a:xfrm>
          <a:prstGeom prst="rect">
            <a:avLst/>
          </a:prstGeom>
        </p:spPr>
      </p:pic>
      <p:pic>
        <p:nvPicPr>
          <p:cNvPr id="11" name="Gráfico 10" descr="Arrow: Counter-clockwise curve con relleno sólido">
            <a:extLst>
              <a:ext uri="{FF2B5EF4-FFF2-40B4-BE49-F238E27FC236}">
                <a16:creationId xmlns:a16="http://schemas.microsoft.com/office/drawing/2014/main" id="{59449FE6-338C-3B05-0348-943597A80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V="1">
            <a:off x="10086414" y="4385629"/>
            <a:ext cx="914400" cy="914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A73837-85B5-DF33-9980-3F5E3BB4BC4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6150"/>
          <a:stretch/>
        </p:blipFill>
        <p:spPr>
          <a:xfrm>
            <a:off x="7097609" y="3117773"/>
            <a:ext cx="289589" cy="855938"/>
          </a:xfrm>
          <a:prstGeom prst="rect">
            <a:avLst/>
          </a:prstGeom>
        </p:spPr>
      </p:pic>
      <p:sp>
        <p:nvSpPr>
          <p:cNvPr id="16" name="Marcador de texto 1">
            <a:extLst>
              <a:ext uri="{FF2B5EF4-FFF2-40B4-BE49-F238E27FC236}">
                <a16:creationId xmlns:a16="http://schemas.microsoft.com/office/drawing/2014/main" id="{E81BFC46-43EF-9019-BF17-9F0F8A1CC033}"/>
              </a:ext>
            </a:extLst>
          </p:cNvPr>
          <p:cNvSpPr txBox="1">
            <a:spLocks/>
          </p:cNvSpPr>
          <p:nvPr/>
        </p:nvSpPr>
        <p:spPr>
          <a:xfrm>
            <a:off x="1310573" y="660668"/>
            <a:ext cx="10123240" cy="68547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>
                <a:latin typeface="Verdana"/>
                <a:ea typeface="Verdana"/>
              </a:rPr>
              <a:t>Mapas y Reconocimiento Territorial</a:t>
            </a:r>
            <a:endParaRPr lang="es-ES" dirty="0"/>
          </a:p>
        </p:txBody>
      </p:sp>
      <p:pic>
        <p:nvPicPr>
          <p:cNvPr id="2" name="Gráfico 1" descr="Insignia con relleno sólido">
            <a:extLst>
              <a:ext uri="{FF2B5EF4-FFF2-40B4-BE49-F238E27FC236}">
                <a16:creationId xmlns:a16="http://schemas.microsoft.com/office/drawing/2014/main" id="{9171A866-CFE2-CADA-427B-6118E44382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2348" y="1965381"/>
            <a:ext cx="483081" cy="4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21759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C6062-51CF-4A90-B3B2-1EB9FEC19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D38249-6370-BC66-686B-EA9D1D1DEC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200"/>
              <a:t>Aplicabilidad de las Herramientas Geográficas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6503828-CEFD-C4CE-C329-EC7BCE1370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04.</a:t>
            </a:r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E5A7F9EE-7FA1-C6AE-7D8E-3EC89462DF7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40878" y="1440825"/>
            <a:ext cx="10441368" cy="1496294"/>
          </a:xfrm>
        </p:spPr>
        <p:txBody>
          <a:bodyPr vert="horz" lIns="0" tIns="45720" rIns="0" bIns="4572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s-MX" sz="1800" b="1">
                <a:latin typeface="Verdana"/>
                <a:ea typeface="Verdana"/>
              </a:rPr>
              <a:t>     </a:t>
            </a:r>
            <a:r>
              <a:rPr lang="es-MX" sz="1800">
                <a:latin typeface="Verdana"/>
                <a:ea typeface="Verdana"/>
              </a:rPr>
              <a:t>En caso de</a:t>
            </a:r>
            <a:r>
              <a:rPr lang="es-MX" sz="1800" b="1">
                <a:latin typeface="Verdana"/>
                <a:ea typeface="Verdana"/>
              </a:rPr>
              <a:t> identificar Procedimientos u Operativos Especiales que no hayan sido registrados</a:t>
            </a:r>
            <a:r>
              <a:rPr lang="es-MX" sz="1800">
                <a:latin typeface="Verdana"/>
                <a:ea typeface="Verdana"/>
              </a:rPr>
              <a:t> previamente por los cargos de Coordinación, debes i</a:t>
            </a:r>
            <a:r>
              <a:rPr lang="es-MX" sz="1800" b="1">
                <a:latin typeface="Verdana"/>
                <a:ea typeface="Verdana"/>
              </a:rPr>
              <a:t>nformarlo a la o el CL</a:t>
            </a:r>
            <a:r>
              <a:rPr lang="es-MX" sz="1800">
                <a:latin typeface="Verdana"/>
                <a:ea typeface="Verdana"/>
              </a:rPr>
              <a:t> para que los ingrese en el VGHO.</a:t>
            </a:r>
            <a:endParaRPr lang="es-ES"/>
          </a:p>
        </p:txBody>
      </p:sp>
      <p:pic>
        <p:nvPicPr>
          <p:cNvPr id="20" name="19 Imagen">
            <a:extLst>
              <a:ext uri="{FF2B5EF4-FFF2-40B4-BE49-F238E27FC236}">
                <a16:creationId xmlns:a16="http://schemas.microsoft.com/office/drawing/2014/main" id="{FA068886-DDAE-9D83-6C42-C15795B773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072" y="3734151"/>
            <a:ext cx="398264" cy="607877"/>
          </a:xfrm>
          <a:prstGeom prst="rect">
            <a:avLst/>
          </a:prstGeom>
        </p:spPr>
      </p:pic>
      <p:pic>
        <p:nvPicPr>
          <p:cNvPr id="18" name="Gráfico 17" descr="Arrow: Straight con relleno sólido">
            <a:extLst>
              <a:ext uri="{FF2B5EF4-FFF2-40B4-BE49-F238E27FC236}">
                <a16:creationId xmlns:a16="http://schemas.microsoft.com/office/drawing/2014/main" id="{568CF3B8-BD3A-04E9-3F29-6447875A3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869683" y="4659552"/>
            <a:ext cx="914400" cy="914400"/>
          </a:xfrm>
          <a:prstGeom prst="rect">
            <a:avLst/>
          </a:prstGeom>
        </p:spPr>
      </p:pic>
      <p:pic>
        <p:nvPicPr>
          <p:cNvPr id="3" name="Gráfico 2" descr="Arrow: Straight con relleno sólido">
            <a:extLst>
              <a:ext uri="{FF2B5EF4-FFF2-40B4-BE49-F238E27FC236}">
                <a16:creationId xmlns:a16="http://schemas.microsoft.com/office/drawing/2014/main" id="{2E72685D-2735-2F21-29D8-2F48EAFBE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01827" y="4659552"/>
            <a:ext cx="914400" cy="9144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B2C562A-863C-8CFD-7B6E-49B2A52D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04" y="4416477"/>
            <a:ext cx="2016107" cy="140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28 Imagen">
            <a:extLst>
              <a:ext uri="{FF2B5EF4-FFF2-40B4-BE49-F238E27FC236}">
                <a16:creationId xmlns:a16="http://schemas.microsoft.com/office/drawing/2014/main" id="{B9CD320A-5A95-66AD-DDB7-701996B6A7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06175" y="3899302"/>
            <a:ext cx="1289813" cy="190079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574C48-4455-968C-9321-A0EBB8394B3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6150"/>
          <a:stretch/>
        </p:blipFill>
        <p:spPr>
          <a:xfrm>
            <a:off x="2582491" y="3921833"/>
            <a:ext cx="641199" cy="189519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8A9595A-330B-5B2E-D386-7D0ACB5FBC0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4534"/>
          <a:stretch/>
        </p:blipFill>
        <p:spPr>
          <a:xfrm>
            <a:off x="7174773" y="3865434"/>
            <a:ext cx="668860" cy="1895193"/>
          </a:xfrm>
          <a:prstGeom prst="rect">
            <a:avLst/>
          </a:prstGeom>
        </p:spPr>
      </p:pic>
      <p:pic>
        <p:nvPicPr>
          <p:cNvPr id="19" name="Gráfico 18" descr="Speech con relleno sólido">
            <a:extLst>
              <a:ext uri="{FF2B5EF4-FFF2-40B4-BE49-F238E27FC236}">
                <a16:creationId xmlns:a16="http://schemas.microsoft.com/office/drawing/2014/main" id="{C338022A-C70B-3EAA-92F4-506DFD83D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656818" y="3441213"/>
            <a:ext cx="914400" cy="914400"/>
          </a:xfrm>
          <a:prstGeom prst="rect">
            <a:avLst/>
          </a:prstGeom>
        </p:spPr>
      </p:pic>
      <p:pic>
        <p:nvPicPr>
          <p:cNvPr id="24" name="Gráfico 23" descr="Thought bubble con relleno sólido">
            <a:extLst>
              <a:ext uri="{FF2B5EF4-FFF2-40B4-BE49-F238E27FC236}">
                <a16:creationId xmlns:a16="http://schemas.microsoft.com/office/drawing/2014/main" id="{217EBEDA-FB9B-ECD6-C6B2-91AC787A9F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76734" y="3408234"/>
            <a:ext cx="914400" cy="9144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5E99005-235F-1558-262E-8B49B09FBA1B}"/>
              </a:ext>
            </a:extLst>
          </p:cNvPr>
          <p:cNvSpPr txBox="1"/>
          <p:nvPr/>
        </p:nvSpPr>
        <p:spPr>
          <a:xfrm>
            <a:off x="3403930" y="3588396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22009E1-22ED-D092-1C20-6FF5281BD9C8}"/>
              </a:ext>
            </a:extLst>
          </p:cNvPr>
          <p:cNvSpPr txBox="1"/>
          <p:nvPr/>
        </p:nvSpPr>
        <p:spPr>
          <a:xfrm>
            <a:off x="7986084" y="3627688"/>
            <a:ext cx="2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29" name="Gráfico 28" descr="Checkmark con relleno sólido">
            <a:extLst>
              <a:ext uri="{FF2B5EF4-FFF2-40B4-BE49-F238E27FC236}">
                <a16:creationId xmlns:a16="http://schemas.microsoft.com/office/drawing/2014/main" id="{543B1FAF-BF11-7EFA-275D-51A40E7FDC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96997" y="4659552"/>
            <a:ext cx="914400" cy="914400"/>
          </a:xfrm>
          <a:prstGeom prst="rect">
            <a:avLst/>
          </a:prstGeom>
        </p:spPr>
      </p:pic>
      <p:sp>
        <p:nvSpPr>
          <p:cNvPr id="32" name="Marcador de texto 1">
            <a:extLst>
              <a:ext uri="{FF2B5EF4-FFF2-40B4-BE49-F238E27FC236}">
                <a16:creationId xmlns:a16="http://schemas.microsoft.com/office/drawing/2014/main" id="{1F235640-7DDA-D3CA-BFD0-C45D3B4AF67A}"/>
              </a:ext>
            </a:extLst>
          </p:cNvPr>
          <p:cNvSpPr txBox="1">
            <a:spLocks/>
          </p:cNvSpPr>
          <p:nvPr/>
        </p:nvSpPr>
        <p:spPr>
          <a:xfrm>
            <a:off x="1369950" y="482538"/>
            <a:ext cx="10123240" cy="68547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dirty="0">
                <a:latin typeface="Verdana"/>
                <a:ea typeface="Verdana"/>
              </a:rPr>
              <a:t>Mapas y Reconocimiento Territorial</a:t>
            </a:r>
            <a:endParaRPr lang="es-ES" dirty="0"/>
          </a:p>
        </p:txBody>
      </p:sp>
      <p:pic>
        <p:nvPicPr>
          <p:cNvPr id="2" name="Gráfico 1" descr="Insignia 3 con relleno sólido">
            <a:extLst>
              <a:ext uri="{FF2B5EF4-FFF2-40B4-BE49-F238E27FC236}">
                <a16:creationId xmlns:a16="http://schemas.microsoft.com/office/drawing/2014/main" id="{45BD966A-D98F-EC2B-0BAC-7D781845E4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4299" y="1505308"/>
            <a:ext cx="411193" cy="4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17224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1E467EA-C334-9146-C41C-6142CEBF9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>
                <a:latin typeface="Verdana"/>
                <a:ea typeface="Verdana"/>
              </a:rPr>
              <a:t>¿Alguna pregunta o comentario?</a:t>
            </a:r>
            <a:endParaRPr lang="es-ES" sz="4000"/>
          </a:p>
        </p:txBody>
      </p:sp>
    </p:spTree>
    <p:extLst>
      <p:ext uri="{BB962C8B-B14F-4D97-AF65-F5344CB8AC3E}">
        <p14:creationId xmlns:p14="http://schemas.microsoft.com/office/powerpoint/2010/main" val="371939164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F91397-03E1-874F-BD91-C5A1CB52F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¡Muchas gracias!</a:t>
            </a:r>
          </a:p>
        </p:txBody>
      </p:sp>
    </p:spTree>
    <p:extLst>
      <p:ext uri="{BB962C8B-B14F-4D97-AF65-F5344CB8AC3E}">
        <p14:creationId xmlns:p14="http://schemas.microsoft.com/office/powerpoint/2010/main" val="177450654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0"/>
          </p:nvPr>
        </p:nvSpPr>
        <p:spPr>
          <a:xfrm>
            <a:off x="539834" y="2328252"/>
            <a:ext cx="11108267" cy="3646923"/>
          </a:xfrm>
        </p:spPr>
        <p:txBody>
          <a:bodyPr vert="horz" lIns="0" tIns="45720" rIns="0" bIns="45720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CL" sz="2000" dirty="0">
                <a:latin typeface="Verdana"/>
                <a:ea typeface="Verdana"/>
                <a:cs typeface="Segoe UI"/>
              </a:rPr>
              <a:t>Esta sesión de capacitación abordará el </a:t>
            </a:r>
            <a:r>
              <a:rPr lang="es-CL" sz="2000" b="1" dirty="0">
                <a:latin typeface="Verdana"/>
                <a:ea typeface="Verdana"/>
                <a:cs typeface="Segoe UI"/>
              </a:rPr>
              <a:t>uso y funcionalidad de los Mapas Análogos.</a:t>
            </a:r>
            <a:r>
              <a:rPr lang="es-CL" sz="2000" dirty="0">
                <a:latin typeface="Verdana"/>
                <a:ea typeface="Verdana"/>
                <a:cs typeface="Segoe UI"/>
              </a:rPr>
              <a:t> Se destacará su importancia para la gestión, explicando su aplicación práctica en tareas específicas que requieren el uso de contenido geográfico</a:t>
            </a:r>
            <a:r>
              <a:rPr lang="es-CL" sz="900" dirty="0">
                <a:solidFill>
                  <a:srgbClr val="333333"/>
                </a:solidFill>
                <a:latin typeface="Segoe UI"/>
                <a:ea typeface="Verdana"/>
                <a:cs typeface="Segoe UI"/>
              </a:rPr>
              <a:t>.</a:t>
            </a:r>
            <a:endParaRPr lang="es-ES" sz="900">
              <a:solidFill>
                <a:srgbClr val="333333"/>
              </a:solidFill>
              <a:latin typeface="Segoe UI"/>
              <a:cs typeface="Segoe UI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3800">
                <a:latin typeface="Verdana"/>
                <a:ea typeface="Verdana"/>
              </a:rPr>
              <a:t>Introducción</a:t>
            </a:r>
            <a:endParaRPr lang="es-ES" sz="38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58566690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433320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EC21A0F-F7F6-D84E-B46A-D9B94067F1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65664" y="1916601"/>
            <a:ext cx="5692057" cy="482400"/>
          </a:xfrm>
        </p:spPr>
        <p:txBody>
          <a:bodyPr>
            <a:normAutofit/>
          </a:bodyPr>
          <a:lstStyle/>
          <a:p>
            <a:r>
              <a:rPr lang="es-CL" sz="1800">
                <a:latin typeface="Verdana"/>
                <a:ea typeface="Verdana"/>
              </a:rPr>
              <a:t>Características y Elementos de Mapas análogos 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A38AB7F-C588-3242-84E9-FF2B1A9ABF4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054416" y="1898729"/>
            <a:ext cx="1053503" cy="482400"/>
          </a:xfrm>
        </p:spPr>
        <p:txBody>
          <a:bodyPr/>
          <a:lstStyle/>
          <a:p>
            <a:r>
              <a:rPr lang="es-CL"/>
              <a:t>01.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E678B7C6-CA3F-944B-A2AE-424CBADD64E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5049332" y="2678601"/>
            <a:ext cx="1053503" cy="482400"/>
          </a:xfrm>
        </p:spPr>
        <p:txBody>
          <a:bodyPr/>
          <a:lstStyle/>
          <a:p>
            <a:r>
              <a:rPr lang="es-CL" dirty="0">
                <a:latin typeface="Verdana"/>
                <a:ea typeface="Verdana"/>
              </a:rPr>
              <a:t>02.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852D78C1-FB6D-C545-B50E-59AA38CD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000" y="1494751"/>
            <a:ext cx="3885359" cy="824732"/>
          </a:xfrm>
        </p:spPr>
        <p:txBody>
          <a:bodyPr/>
          <a:lstStyle/>
          <a:p>
            <a:r>
              <a:rPr lang="es-CL" sz="3800">
                <a:latin typeface="Verdana"/>
                <a:ea typeface="Verdana"/>
              </a:rPr>
              <a:t>Contenidos</a:t>
            </a:r>
          </a:p>
        </p:txBody>
      </p:sp>
      <p:sp>
        <p:nvSpPr>
          <p:cNvPr id="5" name="Marcador de texto 5">
            <a:extLst>
              <a:ext uri="{FF2B5EF4-FFF2-40B4-BE49-F238E27FC236}">
                <a16:creationId xmlns:a16="http://schemas.microsoft.com/office/drawing/2014/main" id="{62C3F603-A2E5-14A5-389A-B7A6AD438240}"/>
              </a:ext>
            </a:extLst>
          </p:cNvPr>
          <p:cNvSpPr txBox="1">
            <a:spLocks/>
          </p:cNvSpPr>
          <p:nvPr/>
        </p:nvSpPr>
        <p:spPr>
          <a:xfrm>
            <a:off x="6065664" y="2747146"/>
            <a:ext cx="5692057" cy="482400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>
                <a:solidFill>
                  <a:srgbClr val="122361"/>
                </a:solidFill>
                <a:latin typeface="Verdana"/>
              </a:rPr>
              <a:t>Aplicabilidad de las Herramientas Geográficas</a:t>
            </a:r>
            <a:r>
              <a:rPr lang="es-CL" sz="1800">
                <a:latin typeface="Verdana"/>
                <a:ea typeface="Verdana"/>
                <a:cs typeface="Verdana"/>
              </a:rPr>
              <a:t>​</a:t>
            </a:r>
            <a:endParaRPr lang="es-CL" sz="18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341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11500-EB7A-F699-3819-2BF2AD57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Verdana"/>
                <a:ea typeface="Verdana"/>
              </a:rPr>
              <a:t>01.</a:t>
            </a:r>
            <a:endParaRPr lang="es-ES" dirty="0"/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6D9DE081-44BB-CF02-8861-A1F07642875B}"/>
              </a:ext>
            </a:extLst>
          </p:cNvPr>
          <p:cNvSpPr txBox="1">
            <a:spLocks/>
          </p:cNvSpPr>
          <p:nvPr/>
        </p:nvSpPr>
        <p:spPr>
          <a:xfrm>
            <a:off x="4961575" y="2291388"/>
            <a:ext cx="6618113" cy="218885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4000">
                <a:latin typeface="Verdana"/>
                <a:ea typeface="Verdana"/>
              </a:rPr>
              <a:t>Características y Elementos de Mapas Análogos</a:t>
            </a:r>
            <a:endParaRPr lang="es-CL" sz="4000"/>
          </a:p>
        </p:txBody>
      </p:sp>
    </p:spTree>
    <p:extLst>
      <p:ext uri="{BB962C8B-B14F-4D97-AF65-F5344CB8AC3E}">
        <p14:creationId xmlns:p14="http://schemas.microsoft.com/office/powerpoint/2010/main" val="285173871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F1C205E-18A7-A546-42A7-AC622EFC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¿Qué son los Mapas Análogos?</a:t>
            </a:r>
            <a:endParaRPr lang="es-E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/>
        </p:nvSpPr>
        <p:spPr>
          <a:xfrm>
            <a:off x="782624" y="2165692"/>
            <a:ext cx="6717633" cy="293149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MX" sz="1800" dirty="0">
                <a:latin typeface="Verdana"/>
                <a:ea typeface="Verdana"/>
              </a:rPr>
              <a:t>Son </a:t>
            </a:r>
            <a:r>
              <a:rPr lang="es-MX" sz="1800" b="1" dirty="0">
                <a:latin typeface="Verdana"/>
                <a:ea typeface="Verdana"/>
              </a:rPr>
              <a:t>mapas impresos </a:t>
            </a:r>
            <a:r>
              <a:rPr lang="es-MX" sz="1800" dirty="0">
                <a:latin typeface="Verdana"/>
                <a:ea typeface="Verdana"/>
              </a:rPr>
              <a:t>y portables en sus versiones de uso individual.</a:t>
            </a:r>
            <a:endParaRPr lang="es-ES" sz="1800" dirty="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MX" sz="1800" dirty="0">
                <a:latin typeface="Verdana"/>
                <a:ea typeface="Verdana"/>
              </a:rPr>
              <a:t>Permiten </a:t>
            </a:r>
            <a:r>
              <a:rPr lang="es-MX" sz="1800" b="1" dirty="0">
                <a:latin typeface="Verdana"/>
                <a:ea typeface="Verdana"/>
              </a:rPr>
              <a:t>planificar, delimitar y ubicar </a:t>
            </a:r>
            <a:r>
              <a:rPr lang="es-MX" sz="1800" dirty="0">
                <a:latin typeface="Verdana"/>
                <a:ea typeface="Verdana"/>
              </a:rPr>
              <a:t>geográficamente las Áreas de Responsabilidad (ARC), con la finalidad de tener una visión amplia de todo el territorio en distintas dimensiones. </a:t>
            </a:r>
            <a:endParaRPr lang="es-MX" sz="1800" dirty="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MX" sz="1800" dirty="0">
                <a:latin typeface="Verdana"/>
                <a:ea typeface="Verdana"/>
              </a:rPr>
              <a:t>Facilitan el reconocimiento de las vías de comunicación o acceso para </a:t>
            </a:r>
            <a:r>
              <a:rPr lang="es-MX" sz="1800" b="1" dirty="0">
                <a:latin typeface="Verdana"/>
                <a:ea typeface="Verdana"/>
              </a:rPr>
              <a:t>establecer</a:t>
            </a:r>
            <a:r>
              <a:rPr lang="es-MX" sz="1800" dirty="0">
                <a:latin typeface="Verdana"/>
                <a:ea typeface="Verdana"/>
              </a:rPr>
              <a:t> </a:t>
            </a:r>
            <a:r>
              <a:rPr lang="es-MX" sz="1800" b="1" dirty="0">
                <a:latin typeface="Verdana"/>
                <a:ea typeface="Verdana"/>
              </a:rPr>
              <a:t>las rutas para viviendas </a:t>
            </a:r>
            <a:r>
              <a:rPr lang="es-MX" sz="1800" b="1">
                <a:latin typeface="Verdana"/>
                <a:ea typeface="Verdana"/>
              </a:rPr>
              <a:t>que se deben revisitar y aquellas que no fueron visitadas en Fase 1.</a:t>
            </a:r>
          </a:p>
        </p:txBody>
      </p:sp>
      <p:pic>
        <p:nvPicPr>
          <p:cNvPr id="7" name="Gráfico 6" descr="Treasure Map con relleno sólido">
            <a:extLst>
              <a:ext uri="{FF2B5EF4-FFF2-40B4-BE49-F238E27FC236}">
                <a16:creationId xmlns:a16="http://schemas.microsoft.com/office/drawing/2014/main" id="{BF02BB02-CE9A-47E9-0424-0FECD2FE0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13860" y="2396584"/>
            <a:ext cx="3846163" cy="38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063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F1C205E-18A7-A546-42A7-AC622EFC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latin typeface="Verdana"/>
                <a:ea typeface="Verdana"/>
              </a:rPr>
              <a:t>Características de los Mapas Análogos</a:t>
            </a:r>
            <a:endParaRPr lang="es-ES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556EA941-5576-6240-9D80-41F0995F1299}"/>
              </a:ext>
            </a:extLst>
          </p:cNvPr>
          <p:cNvSpPr>
            <a:spLocks noGrp="1"/>
          </p:cNvSpPr>
          <p:nvPr/>
        </p:nvSpPr>
        <p:spPr>
          <a:xfrm>
            <a:off x="655076" y="2328854"/>
            <a:ext cx="10888408" cy="2931495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MX" sz="1800" b="1">
                <a:latin typeface="Verdana"/>
                <a:ea typeface="Verdana"/>
              </a:rPr>
              <a:t>Se dispondrá de Mapas Análogos a nivel de Local Censal,</a:t>
            </a:r>
            <a:r>
              <a:rPr lang="es-MX" sz="1800">
                <a:latin typeface="Verdana"/>
                <a:ea typeface="Verdana"/>
              </a:rPr>
              <a:t> comunal, zonas urbanas y rurales (concentradas y dispersas) y campamentos.</a:t>
            </a:r>
            <a:endParaRPr lang="es-MX" sz="1800"/>
          </a:p>
          <a:p>
            <a:pPr marL="285750" indent="-285750">
              <a:lnSpc>
                <a:spcPct val="150000"/>
              </a:lnSpc>
              <a:buFont typeface="Wingdings" panose="020B0604020202020204" pitchFamily="34" charset="0"/>
              <a:buChar char="§"/>
            </a:pPr>
            <a:r>
              <a:rPr lang="es-ES" sz="1800">
                <a:latin typeface="Verdana"/>
                <a:ea typeface="Verdana"/>
              </a:rPr>
              <a:t>Para efectos de formato de la cartografía censal, en general, </a:t>
            </a:r>
            <a:r>
              <a:rPr lang="es-ES" sz="1800" b="1">
                <a:latin typeface="Verdana"/>
                <a:ea typeface="Verdana"/>
              </a:rPr>
              <a:t>se han definido fondos blancos para permitir su uso como superficie de rayado</a:t>
            </a:r>
            <a:r>
              <a:rPr lang="es-ES" sz="1800">
                <a:latin typeface="Verdana"/>
                <a:ea typeface="Verdana"/>
              </a:rPr>
              <a:t>, donde el usuaria u usuario incorpore notas, apuntes y/o dibujos necesarios para la gestión y coordinación del levantamiento.</a:t>
            </a:r>
            <a:endParaRPr lang="es-ES" sz="180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024F84D5-26AC-8546-9A75-AD9FB9407A6F}"/>
              </a:ext>
            </a:extLst>
          </p:cNvPr>
          <p:cNvSpPr>
            <a:spLocks noGrp="1"/>
          </p:cNvSpPr>
          <p:nvPr/>
        </p:nvSpPr>
        <p:spPr>
          <a:xfrm>
            <a:off x="2947357" y="5161451"/>
            <a:ext cx="6292184" cy="1247163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800" i="1">
                <a:latin typeface="Verdana"/>
                <a:ea typeface="Verdana"/>
              </a:rPr>
              <a:t>En la lámina siguiente se presenta una vista referencial de un mapa análogo a escala de una ARC.</a:t>
            </a:r>
          </a:p>
        </p:txBody>
      </p:sp>
      <p:pic>
        <p:nvPicPr>
          <p:cNvPr id="12" name="Gráfico 11" descr="Back con relleno sólido">
            <a:extLst>
              <a:ext uri="{FF2B5EF4-FFF2-40B4-BE49-F238E27FC236}">
                <a16:creationId xmlns:a16="http://schemas.microsoft.com/office/drawing/2014/main" id="{FB452CE7-D29F-AC8D-53BB-132BE9E95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9424" y="5085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854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F64D0A-243C-D54E-91C8-22637D2896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1200">
                <a:latin typeface="Verdana"/>
                <a:ea typeface="Verdana"/>
              </a:rPr>
              <a:t>Características y Elementos de Mapas Análogos</a:t>
            </a:r>
            <a:endParaRPr lang="es-CL" sz="120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B2DCECF-1722-FED9-9E08-50CD82B36C29}"/>
              </a:ext>
            </a:extLst>
          </p:cNvPr>
          <p:cNvSpPr txBox="1">
            <a:spLocks/>
          </p:cNvSpPr>
          <p:nvPr/>
        </p:nvSpPr>
        <p:spPr>
          <a:xfrm>
            <a:off x="3209126" y="407697"/>
            <a:ext cx="5417348" cy="72185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L" sz="3000">
                <a:latin typeface="Verdana"/>
                <a:ea typeface="Verdana"/>
              </a:rPr>
              <a:t>Vista de Mapa Análogo ARC</a:t>
            </a:r>
            <a:endParaRPr lang="es-CL" sz="3000"/>
          </a:p>
        </p:txBody>
      </p:sp>
      <p:pic>
        <p:nvPicPr>
          <p:cNvPr id="18" name="7 Imagen">
            <a:extLst>
              <a:ext uri="{FF2B5EF4-FFF2-40B4-BE49-F238E27FC236}">
                <a16:creationId xmlns:a16="http://schemas.microsoft.com/office/drawing/2014/main" id="{E3BB58A0-48D1-4BFD-FA64-815D836CD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51" y="1007060"/>
            <a:ext cx="8024377" cy="51006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BEDEE93-DA11-6F0E-570C-939171B777C9}"/>
              </a:ext>
            </a:extLst>
          </p:cNvPr>
          <p:cNvSpPr txBox="1"/>
          <p:nvPr/>
        </p:nvSpPr>
        <p:spPr>
          <a:xfrm>
            <a:off x="2754702" y="6189024"/>
            <a:ext cx="70679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>
                <a:latin typeface="Verdana"/>
                <a:ea typeface="Verdana"/>
                <a:cs typeface="Segoe UI"/>
              </a:rPr>
              <a:t>¿Qué elementos podemos identificar en el mapa?</a:t>
            </a:r>
            <a:endParaRPr lang="es-ES" b="1">
              <a:latin typeface="Verdana"/>
              <a:ea typeface="Verdana"/>
            </a:endParaRPr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4100DA91-3356-A51C-93E7-C99CE9772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40" y="6194149"/>
            <a:ext cx="690114" cy="3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2381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7 Imagen">
            <a:extLst>
              <a:ext uri="{FF2B5EF4-FFF2-40B4-BE49-F238E27FC236}">
                <a16:creationId xmlns:a16="http://schemas.microsoft.com/office/drawing/2014/main" id="{229AA454-0C17-91AD-D880-A3A06594B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47" y="1129547"/>
            <a:ext cx="8340678" cy="5330651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97B0382-7A57-494A-98F2-C66F9BC31CF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024F84D5-26AC-8546-9A75-AD9FB9407A6F}"/>
              </a:ext>
            </a:extLst>
          </p:cNvPr>
          <p:cNvSpPr txBox="1">
            <a:spLocks/>
          </p:cNvSpPr>
          <p:nvPr/>
        </p:nvSpPr>
        <p:spPr>
          <a:xfrm>
            <a:off x="294617" y="5993059"/>
            <a:ext cx="2391199" cy="46713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solidFill>
                  <a:schemeClr val="bg1"/>
                </a:solidFill>
                <a:latin typeface="Verdana"/>
                <a:ea typeface="Verdana"/>
              </a:rPr>
              <a:t>Cuerpo del Mapa</a:t>
            </a:r>
            <a:endParaRPr lang="es-CL">
              <a:solidFill>
                <a:schemeClr val="bg1"/>
              </a:solidFill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99" y="1086880"/>
            <a:ext cx="906173" cy="1393168"/>
          </a:xfrm>
          <a:prstGeom prst="rect">
            <a:avLst/>
          </a:prstGeom>
        </p:spPr>
      </p:pic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024F84D5-26AC-8546-9A75-AD9FB9407A6F}"/>
              </a:ext>
            </a:extLst>
          </p:cNvPr>
          <p:cNvSpPr txBox="1">
            <a:spLocks/>
          </p:cNvSpPr>
          <p:nvPr/>
        </p:nvSpPr>
        <p:spPr>
          <a:xfrm>
            <a:off x="10162196" y="4881992"/>
            <a:ext cx="1787719" cy="46713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1800" b="1">
                <a:solidFill>
                  <a:schemeClr val="bg1"/>
                </a:solidFill>
                <a:latin typeface="Verdana"/>
                <a:ea typeface="Verdana"/>
              </a:rPr>
              <a:t>Viñeta</a:t>
            </a:r>
            <a:endParaRPr lang="es-CL">
              <a:solidFill>
                <a:schemeClr val="bg1"/>
              </a:solidFill>
              <a:latin typeface="Verdana"/>
              <a:ea typeface="Verdana"/>
            </a:endParaRPr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024F84D5-26AC-8546-9A75-AD9FB9407A6F}"/>
              </a:ext>
            </a:extLst>
          </p:cNvPr>
          <p:cNvSpPr txBox="1">
            <a:spLocks/>
          </p:cNvSpPr>
          <p:nvPr/>
        </p:nvSpPr>
        <p:spPr>
          <a:xfrm>
            <a:off x="5601823" y="2439078"/>
            <a:ext cx="2707715" cy="467139"/>
          </a:xfrm>
          <a:prstGeom prst="rect">
            <a:avLst/>
          </a:prstGeom>
          <a:solidFill>
            <a:schemeClr val="bg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solidFill>
                  <a:schemeClr val="bg1"/>
                </a:solidFill>
                <a:latin typeface="Verdana"/>
                <a:ea typeface="Verdana"/>
              </a:rPr>
              <a:t>Rosa de los Vientos</a:t>
            </a:r>
            <a:endParaRPr lang="es-CL">
              <a:solidFill>
                <a:schemeClr val="bg1"/>
              </a:solidFill>
            </a:endParaRPr>
          </a:p>
        </p:txBody>
      </p:sp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6C041766-7A2D-6A0D-4986-4FC82E110653}"/>
              </a:ext>
            </a:extLst>
          </p:cNvPr>
          <p:cNvSpPr txBox="1">
            <a:spLocks/>
          </p:cNvSpPr>
          <p:nvPr/>
        </p:nvSpPr>
        <p:spPr>
          <a:xfrm>
            <a:off x="752278" y="397801"/>
            <a:ext cx="10888408" cy="7317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Elementos del Mapa Análogo - ARC</a:t>
            </a:r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0F1438E-4C9B-E661-A05D-43DDEFCD7D12}"/>
              </a:ext>
            </a:extLst>
          </p:cNvPr>
          <p:cNvSpPr txBox="1"/>
          <p:nvPr/>
        </p:nvSpPr>
        <p:spPr>
          <a:xfrm>
            <a:off x="8112502" y="1088029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4" name="Marcador de texto 4">
            <a:extLst>
              <a:ext uri="{FF2B5EF4-FFF2-40B4-BE49-F238E27FC236}">
                <a16:creationId xmlns:a16="http://schemas.microsoft.com/office/drawing/2014/main" id="{41349F7E-C024-EF02-CE18-4ABDD2BC7313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Características y Elementos de Mapas Análogos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7933847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FFC95-015D-1518-2F73-1E65442B8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7 Imagen">
            <a:extLst>
              <a:ext uri="{FF2B5EF4-FFF2-40B4-BE49-F238E27FC236}">
                <a16:creationId xmlns:a16="http://schemas.microsoft.com/office/drawing/2014/main" id="{6F04AECE-8CD9-9011-65A7-6B755DA81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24"/>
          <a:stretch/>
        </p:blipFill>
        <p:spPr>
          <a:xfrm>
            <a:off x="1892177" y="1147442"/>
            <a:ext cx="6719808" cy="5586578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A406C793-E62C-2E78-78A3-7E04EF41FFC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CL">
                <a:latin typeface="Verdana"/>
                <a:ea typeface="Verdana"/>
              </a:rPr>
              <a:t>03.</a:t>
            </a:r>
          </a:p>
        </p:txBody>
      </p:sp>
      <p:pic>
        <p:nvPicPr>
          <p:cNvPr id="47" name="7 Imagen">
            <a:extLst>
              <a:ext uri="{FF2B5EF4-FFF2-40B4-BE49-F238E27FC236}">
                <a16:creationId xmlns:a16="http://schemas.microsoft.com/office/drawing/2014/main" id="{F474A7A5-0876-8B8E-5BA0-04CA421C2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76" r="833"/>
          <a:stretch/>
        </p:blipFill>
        <p:spPr>
          <a:xfrm>
            <a:off x="8622110" y="1150871"/>
            <a:ext cx="1878272" cy="5361263"/>
          </a:xfrm>
          <a:prstGeom prst="rect">
            <a:avLst/>
          </a:prstGeom>
        </p:spPr>
      </p:pic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456E6509-77A1-940B-9A98-FE56775662EF}"/>
              </a:ext>
            </a:extLst>
          </p:cNvPr>
          <p:cNvSpPr txBox="1">
            <a:spLocks/>
          </p:cNvSpPr>
          <p:nvPr/>
        </p:nvSpPr>
        <p:spPr>
          <a:xfrm>
            <a:off x="8062722" y="2567641"/>
            <a:ext cx="3464149" cy="2561533"/>
          </a:xfrm>
          <a:prstGeom prst="rect">
            <a:avLst/>
          </a:prstGeom>
          <a:solidFill>
            <a:schemeClr val="accent2"/>
          </a:solidFill>
        </p:spPr>
        <p:txBody>
          <a:bodyPr vert="horz" lIns="108000" tIns="108000" rIns="108000" bIns="10800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>
                <a:solidFill>
                  <a:schemeClr val="bg1"/>
                </a:solidFill>
                <a:latin typeface="Verdana"/>
                <a:ea typeface="Verdana"/>
              </a:rPr>
              <a:t>Cuerpo del Mapa:</a:t>
            </a:r>
          </a:p>
          <a:p>
            <a:pPr algn="ctr"/>
            <a:r>
              <a:rPr lang="es-CL" sz="1800">
                <a:solidFill>
                  <a:schemeClr val="bg1"/>
                </a:solidFill>
                <a:latin typeface="Verdana"/>
                <a:ea typeface="Verdana"/>
              </a:rPr>
              <a:t>Esta sección, es la más extensa del mapa, muestra las manzanas numeradas, vías y números de Áreas de Responsabilidad Censal:</a:t>
            </a:r>
          </a:p>
        </p:txBody>
      </p:sp>
      <p:sp>
        <p:nvSpPr>
          <p:cNvPr id="18" name="Marcador de texto 1">
            <a:extLst>
              <a:ext uri="{FF2B5EF4-FFF2-40B4-BE49-F238E27FC236}">
                <a16:creationId xmlns:a16="http://schemas.microsoft.com/office/drawing/2014/main" id="{8186E466-91CF-D24C-75E6-560730677EE1}"/>
              </a:ext>
            </a:extLst>
          </p:cNvPr>
          <p:cNvSpPr txBox="1">
            <a:spLocks/>
          </p:cNvSpPr>
          <p:nvPr/>
        </p:nvSpPr>
        <p:spPr>
          <a:xfrm>
            <a:off x="752278" y="397801"/>
            <a:ext cx="10888408" cy="73174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Elementos del Mapa Análogo - ARC</a:t>
            </a:r>
            <a:endParaRPr lang="es-CL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3FC31E7-012E-4090-B486-6349D27DA395}"/>
              </a:ext>
            </a:extLst>
          </p:cNvPr>
          <p:cNvCxnSpPr>
            <a:cxnSpLocks/>
          </p:cNvCxnSpPr>
          <p:nvPr/>
        </p:nvCxnSpPr>
        <p:spPr>
          <a:xfrm>
            <a:off x="4062397" y="2043953"/>
            <a:ext cx="2071527" cy="345652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9CD0E01-7E30-12EE-03FE-F44CBAA6924C}"/>
              </a:ext>
            </a:extLst>
          </p:cNvPr>
          <p:cNvCxnSpPr>
            <a:cxnSpLocks/>
          </p:cNvCxnSpPr>
          <p:nvPr/>
        </p:nvCxnSpPr>
        <p:spPr>
          <a:xfrm>
            <a:off x="5253232" y="1532347"/>
            <a:ext cx="1832650" cy="31068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799692A-896C-4239-D73B-E484515BD237}"/>
              </a:ext>
            </a:extLst>
          </p:cNvPr>
          <p:cNvCxnSpPr>
            <a:cxnSpLocks/>
          </p:cNvCxnSpPr>
          <p:nvPr/>
        </p:nvCxnSpPr>
        <p:spPr>
          <a:xfrm flipV="1">
            <a:off x="2600759" y="2031513"/>
            <a:ext cx="4725414" cy="241047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F28CCDA-C26B-5BC4-B7B3-6A74B102A5AB}"/>
              </a:ext>
            </a:extLst>
          </p:cNvPr>
          <p:cNvCxnSpPr>
            <a:cxnSpLocks/>
          </p:cNvCxnSpPr>
          <p:nvPr/>
        </p:nvCxnSpPr>
        <p:spPr>
          <a:xfrm flipV="1">
            <a:off x="3310295" y="3792725"/>
            <a:ext cx="3288861" cy="173603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59D46529-1171-C5AE-5957-C6B3F080453B}"/>
              </a:ext>
            </a:extLst>
          </p:cNvPr>
          <p:cNvCxnSpPr>
            <a:cxnSpLocks/>
          </p:cNvCxnSpPr>
          <p:nvPr/>
        </p:nvCxnSpPr>
        <p:spPr>
          <a:xfrm>
            <a:off x="3087485" y="2734235"/>
            <a:ext cx="1268144" cy="220691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1413BBD0-280C-8905-9A9B-9596CEEEF641}"/>
              </a:ext>
            </a:extLst>
          </p:cNvPr>
          <p:cNvCxnSpPr>
            <a:cxnSpLocks/>
          </p:cNvCxnSpPr>
          <p:nvPr/>
        </p:nvCxnSpPr>
        <p:spPr>
          <a:xfrm flipV="1">
            <a:off x="6096000" y="5029594"/>
            <a:ext cx="905536" cy="470882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Elipse 34">
            <a:extLst>
              <a:ext uri="{FF2B5EF4-FFF2-40B4-BE49-F238E27FC236}">
                <a16:creationId xmlns:a16="http://schemas.microsoft.com/office/drawing/2014/main" id="{0AAD9473-EBC1-0183-929E-5ACAD3558680}"/>
              </a:ext>
            </a:extLst>
          </p:cNvPr>
          <p:cNvSpPr/>
          <p:nvPr/>
        </p:nvSpPr>
        <p:spPr>
          <a:xfrm>
            <a:off x="3637120" y="2765230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7AA271D-A204-DA36-A179-05AA6B619164}"/>
              </a:ext>
            </a:extLst>
          </p:cNvPr>
          <p:cNvSpPr/>
          <p:nvPr/>
        </p:nvSpPr>
        <p:spPr>
          <a:xfrm>
            <a:off x="8122441" y="1351056"/>
            <a:ext cx="393887" cy="633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6DE9313-1F36-39D4-A509-9CF05511AF8E}"/>
              </a:ext>
            </a:extLst>
          </p:cNvPr>
          <p:cNvSpPr/>
          <p:nvPr/>
        </p:nvSpPr>
        <p:spPr>
          <a:xfrm>
            <a:off x="4749908" y="2219033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</a:p>
        </p:txBody>
      </p:sp>
      <p:pic>
        <p:nvPicPr>
          <p:cNvPr id="46" name="13 Imagen">
            <a:extLst>
              <a:ext uri="{FF2B5EF4-FFF2-40B4-BE49-F238E27FC236}">
                <a16:creationId xmlns:a16="http://schemas.microsoft.com/office/drawing/2014/main" id="{C0721DB4-3076-67F0-43DA-C6DA4B922F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90" y="1326239"/>
            <a:ext cx="576817" cy="886810"/>
          </a:xfrm>
          <a:prstGeom prst="rect">
            <a:avLst/>
          </a:prstGeom>
        </p:spPr>
      </p:pic>
      <p:sp>
        <p:nvSpPr>
          <p:cNvPr id="37" name="Elipse 36">
            <a:extLst>
              <a:ext uri="{FF2B5EF4-FFF2-40B4-BE49-F238E27FC236}">
                <a16:creationId xmlns:a16="http://schemas.microsoft.com/office/drawing/2014/main" id="{04357140-3064-FB66-2287-2702C11D3469}"/>
              </a:ext>
            </a:extLst>
          </p:cNvPr>
          <p:cNvSpPr/>
          <p:nvPr/>
        </p:nvSpPr>
        <p:spPr>
          <a:xfrm>
            <a:off x="4290517" y="3823720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912DE26D-04E1-945D-82E9-38E347F34BE3}"/>
              </a:ext>
            </a:extLst>
          </p:cNvPr>
          <p:cNvSpPr/>
          <p:nvPr/>
        </p:nvSpPr>
        <p:spPr>
          <a:xfrm>
            <a:off x="5375613" y="3266842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02D873F-1E6F-0672-8B2F-353DA7631149}"/>
              </a:ext>
            </a:extLst>
          </p:cNvPr>
          <p:cNvSpPr/>
          <p:nvPr/>
        </p:nvSpPr>
        <p:spPr>
          <a:xfrm>
            <a:off x="5956902" y="4341505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DC8F3A4-2059-7002-3A2E-BE8CC664BD6E}"/>
              </a:ext>
            </a:extLst>
          </p:cNvPr>
          <p:cNvSpPr/>
          <p:nvPr/>
        </p:nvSpPr>
        <p:spPr>
          <a:xfrm>
            <a:off x="6587372" y="3021377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DBF1A49-6D90-354E-3D64-615B0EC9BB2D}"/>
              </a:ext>
            </a:extLst>
          </p:cNvPr>
          <p:cNvSpPr/>
          <p:nvPr/>
        </p:nvSpPr>
        <p:spPr>
          <a:xfrm>
            <a:off x="5909846" y="1890308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A3EAB6D5-99D2-FD88-4009-1DE0101F967D}"/>
              </a:ext>
            </a:extLst>
          </p:cNvPr>
          <p:cNvSpPr/>
          <p:nvPr/>
        </p:nvSpPr>
        <p:spPr>
          <a:xfrm>
            <a:off x="7058787" y="2193486"/>
            <a:ext cx="521835" cy="5218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ln>
                  <a:solidFill>
                    <a:schemeClr val="bg1"/>
                  </a:solidFill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65EBAAF-250B-2028-E743-5B4AAC716051}"/>
              </a:ext>
            </a:extLst>
          </p:cNvPr>
          <p:cNvSpPr/>
          <p:nvPr/>
        </p:nvSpPr>
        <p:spPr>
          <a:xfrm>
            <a:off x="2630754" y="5368342"/>
            <a:ext cx="568136" cy="3838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DC1</a:t>
            </a:r>
          </a:p>
          <a:p>
            <a:pPr algn="ctr"/>
            <a:r>
              <a:rPr lang="es-ES_tradnl" sz="105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ZC-2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5247007-473B-77D2-E461-F86B8D9DDC1F}"/>
              </a:ext>
            </a:extLst>
          </p:cNvPr>
          <p:cNvSpPr txBox="1"/>
          <p:nvPr/>
        </p:nvSpPr>
        <p:spPr>
          <a:xfrm>
            <a:off x="8242344" y="1279968"/>
            <a:ext cx="137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b="1">
                <a:solidFill>
                  <a:schemeClr val="bg2">
                    <a:alpha val="7131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790D9822-DF8C-F2C3-54B9-91652E2C1460}"/>
              </a:ext>
            </a:extLst>
          </p:cNvPr>
          <p:cNvSpPr txBox="1">
            <a:spLocks/>
          </p:cNvSpPr>
          <p:nvPr/>
        </p:nvSpPr>
        <p:spPr>
          <a:xfrm>
            <a:off x="751724" y="-4998"/>
            <a:ext cx="10888408" cy="49679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>
                <a:latin typeface="Verdana"/>
                <a:ea typeface="Verdana"/>
              </a:rPr>
              <a:t>Características y Elementos de Mapas Análogos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512797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e Office">
  <a:themeElements>
    <a:clrScheme name="CENSO PILOTO OPERATIVO">
      <a:dk1>
        <a:srgbClr val="122361"/>
      </a:dk1>
      <a:lt1>
        <a:srgbClr val="FFFFFF"/>
      </a:lt1>
      <a:dk2>
        <a:srgbClr val="2C437F"/>
      </a:dk2>
      <a:lt2>
        <a:srgbClr val="3755A1"/>
      </a:lt2>
      <a:accent1>
        <a:srgbClr val="96B52D"/>
      </a:accent1>
      <a:accent2>
        <a:srgbClr val="B12B2B"/>
      </a:accent2>
      <a:accent3>
        <a:srgbClr val="EE7F1C"/>
      </a:accent3>
      <a:accent4>
        <a:srgbClr val="824E98"/>
      </a:accent4>
      <a:accent5>
        <a:srgbClr val="F9AD00"/>
      </a:accent5>
      <a:accent6>
        <a:srgbClr val="049EE2"/>
      </a:accent6>
      <a:hlink>
        <a:srgbClr val="2C437F"/>
      </a:hlink>
      <a:folHlink>
        <a:srgbClr val="019FE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fc35979-dbb1-4d4b-8727-6470e0646fe1">
      <UserInfo>
        <DisplayName>Limited Access System Group For Web 8e2e1c30-a0a3-4aeb-a4a7-0def530503c1</DisplayName>
        <AccountId>30</AccountId>
        <AccountType/>
      </UserInfo>
      <UserInfo>
        <DisplayName>Todos excepto los usuarios externos</DisplayName>
        <AccountId>9</AccountId>
        <AccountType/>
      </UserInfo>
      <UserInfo>
        <DisplayName>Maximiliano Benito Molina Duarte</DisplayName>
        <AccountId>499</AccountId>
        <AccountType/>
      </UserInfo>
    </SharedWithUsers>
    <lcf76f155ced4ddcb4097134ff3c332f xmlns="a369e572-027a-44c0-8f11-2f588a2a1334">
      <Terms xmlns="http://schemas.microsoft.com/office/infopath/2007/PartnerControls"/>
    </lcf76f155ced4ddcb4097134ff3c332f>
    <TaxCatchAll xmlns="6fc35979-dbb1-4d4b-8727-6470e0646f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041909C0359B45B747A090B3DBAE2C" ma:contentTypeVersion="17" ma:contentTypeDescription="Crear nuevo documento." ma:contentTypeScope="" ma:versionID="a76b06292f393ad747094621e5e5e326">
  <xsd:schema xmlns:xsd="http://www.w3.org/2001/XMLSchema" xmlns:xs="http://www.w3.org/2001/XMLSchema" xmlns:p="http://schemas.microsoft.com/office/2006/metadata/properties" xmlns:ns2="a369e572-027a-44c0-8f11-2f588a2a1334" xmlns:ns3="6fc35979-dbb1-4d4b-8727-6470e0646fe1" targetNamespace="http://schemas.microsoft.com/office/2006/metadata/properties" ma:root="true" ma:fieldsID="25511ec4625b26fdc2a3b618e4c30d27" ns2:_="" ns3:_="">
    <xsd:import namespace="a369e572-027a-44c0-8f11-2f588a2a1334"/>
    <xsd:import namespace="6fc35979-dbb1-4d4b-8727-6470e0646f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69e572-027a-44c0-8f11-2f588a2a1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6d0a366-f013-4afb-8079-7418cfb1d1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35979-dbb1-4d4b-8727-6470e0646fe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84829f-89f2-4552-8458-d36d51c2f480}" ma:internalName="TaxCatchAll" ma:showField="CatchAllData" ma:web="6fc35979-dbb1-4d4b-8727-6470e0646f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D2BDAD-513B-4B88-892F-43642AA53E55}">
  <ds:schemaRefs>
    <ds:schemaRef ds:uri="6fc35979-dbb1-4d4b-8727-6470e0646fe1"/>
    <ds:schemaRef ds:uri="a369e572-027a-44c0-8f11-2f588a2a1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E012E1-9406-4A37-BF5E-878E31FBD630}">
  <ds:schemaRefs>
    <ds:schemaRef ds:uri="6fc35979-dbb1-4d4b-8727-6470e0646fe1"/>
    <ds:schemaRef ds:uri="a369e572-027a-44c0-8f11-2f588a2a1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14BEFE-46A2-4460-9301-790EB8E720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Panorámica</PresentationFormat>
  <Slides>20</Slides>
  <Notes>3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Uso de Recursos Geográficos</vt:lpstr>
      <vt:lpstr>Introducción</vt:lpstr>
      <vt:lpstr>Contenidos</vt:lpstr>
      <vt:lpstr>01.</vt:lpstr>
      <vt:lpstr>¿Qué son los Mapas Análogos?</vt:lpstr>
      <vt:lpstr>Características de los Mapas Análogos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02.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¿Alguna pregunta o comentario?</vt:lpstr>
      <vt:lpstr>¡Muchas gracias!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Myriam Gaete Gaete</dc:creator>
  <cp:revision>81</cp:revision>
  <dcterms:created xsi:type="dcterms:W3CDTF">2021-02-12T20:31:37Z</dcterms:created>
  <dcterms:modified xsi:type="dcterms:W3CDTF">2024-05-13T16:56:13Z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0x0101000D041909C0359B45B747A090B3DBAE2C</vt:lpwstr>
  </property>
  <property fmtid="{D5CDD505-2E9C-101B-9397-08002B2CF9AE}" pid="3" name="MediaServiceImageTags">
    <vt:lpwstr/>
  </property>
</Properties>
</file>